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70" r:id="rId9"/>
    <p:sldId id="268" r:id="rId10"/>
    <p:sldId id="284" r:id="rId11"/>
    <p:sldId id="271" r:id="rId12"/>
    <p:sldId id="285" r:id="rId13"/>
    <p:sldId id="286" r:id="rId14"/>
    <p:sldId id="260" r:id="rId15"/>
    <p:sldId id="261" r:id="rId16"/>
    <p:sldId id="272" r:id="rId17"/>
    <p:sldId id="287" r:id="rId18"/>
    <p:sldId id="273" r:id="rId19"/>
    <p:sldId id="288" r:id="rId20"/>
    <p:sldId id="274" r:id="rId21"/>
    <p:sldId id="275" r:id="rId22"/>
    <p:sldId id="276" r:id="rId23"/>
    <p:sldId id="262" r:id="rId24"/>
    <p:sldId id="263" r:id="rId25"/>
    <p:sldId id="264" r:id="rId26"/>
    <p:sldId id="279" r:id="rId27"/>
    <p:sldId id="280" r:id="rId28"/>
    <p:sldId id="281" r:id="rId29"/>
    <p:sldId id="282" r:id="rId30"/>
    <p:sldId id="278" r:id="rId31"/>
    <p:sldId id="283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9" autoAdjust="0"/>
    <p:restoredTop sz="94660"/>
  </p:normalViewPr>
  <p:slideViewPr>
    <p:cSldViewPr>
      <p:cViewPr varScale="1">
        <p:scale>
          <a:sx n="68" d="100"/>
          <a:sy n="68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CE94-1C23-4CFF-9D03-A82FA0E0B14E}" type="datetimeFigureOut">
              <a:rPr lang="cs-CZ" smtClean="0"/>
              <a:pPr/>
              <a:t>31. 12. 2016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58FD-7AF2-4CF6-9CD4-AFAB7DF5ED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CE94-1C23-4CFF-9D03-A82FA0E0B14E}" type="datetimeFigureOut">
              <a:rPr lang="cs-CZ" smtClean="0"/>
              <a:pPr/>
              <a:t>31. 12. 2016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58FD-7AF2-4CF6-9CD4-AFAB7DF5ED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CE94-1C23-4CFF-9D03-A82FA0E0B14E}" type="datetimeFigureOut">
              <a:rPr lang="cs-CZ" smtClean="0"/>
              <a:pPr/>
              <a:t>31. 12. 2016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58FD-7AF2-4CF6-9CD4-AFAB7DF5ED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CE94-1C23-4CFF-9D03-A82FA0E0B14E}" type="datetimeFigureOut">
              <a:rPr lang="cs-CZ" smtClean="0"/>
              <a:pPr/>
              <a:t>31. 12. 2016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58FD-7AF2-4CF6-9CD4-AFAB7DF5ED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CE94-1C23-4CFF-9D03-A82FA0E0B14E}" type="datetimeFigureOut">
              <a:rPr lang="cs-CZ" smtClean="0"/>
              <a:pPr/>
              <a:t>31. 12. 2016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58FD-7AF2-4CF6-9CD4-AFAB7DF5ED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CE94-1C23-4CFF-9D03-A82FA0E0B14E}" type="datetimeFigureOut">
              <a:rPr lang="cs-CZ" smtClean="0"/>
              <a:pPr/>
              <a:t>31. 12. 2016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58FD-7AF2-4CF6-9CD4-AFAB7DF5ED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CE94-1C23-4CFF-9D03-A82FA0E0B14E}" type="datetimeFigureOut">
              <a:rPr lang="cs-CZ" smtClean="0"/>
              <a:pPr/>
              <a:t>31. 12. 2016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58FD-7AF2-4CF6-9CD4-AFAB7DF5ED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CE94-1C23-4CFF-9D03-A82FA0E0B14E}" type="datetimeFigureOut">
              <a:rPr lang="cs-CZ" smtClean="0"/>
              <a:pPr/>
              <a:t>31. 12. 2016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58FD-7AF2-4CF6-9CD4-AFAB7DF5ED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CE94-1C23-4CFF-9D03-A82FA0E0B14E}" type="datetimeFigureOut">
              <a:rPr lang="cs-CZ" smtClean="0"/>
              <a:pPr/>
              <a:t>31. 12. 2016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58FD-7AF2-4CF6-9CD4-AFAB7DF5ED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CE94-1C23-4CFF-9D03-A82FA0E0B14E}" type="datetimeFigureOut">
              <a:rPr lang="cs-CZ" smtClean="0"/>
              <a:pPr/>
              <a:t>31. 12. 2016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58FD-7AF2-4CF6-9CD4-AFAB7DF5ED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CE94-1C23-4CFF-9D03-A82FA0E0B14E}" type="datetimeFigureOut">
              <a:rPr lang="cs-CZ" smtClean="0"/>
              <a:pPr/>
              <a:t>31. 12. 2016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E6858FD-7AF2-4CF6-9CD4-AFAB7DF5EDF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A8CE94-1C23-4CFF-9D03-A82FA0E0B14E}" type="datetimeFigureOut">
              <a:rPr lang="cs-CZ" smtClean="0"/>
              <a:pPr/>
              <a:t>31. 12. 2016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6858FD-7AF2-4CF6-9CD4-AFAB7DF5EDF3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LuaN1BK_c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Rozšiřující testy kondičních schopností </a:t>
            </a:r>
            <a:br>
              <a:rPr lang="cs-CZ" dirty="0"/>
            </a:br>
            <a:r>
              <a:rPr lang="cs-CZ" sz="4000" dirty="0"/>
              <a:t>– další i netradiční testy v porovnání s Bc.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1472" y="4286256"/>
            <a:ext cx="7854696" cy="1752600"/>
          </a:xfrm>
        </p:spPr>
        <p:txBody>
          <a:bodyPr numCol="2"/>
          <a:lstStyle/>
          <a:p>
            <a:pPr algn="ctr"/>
            <a:r>
              <a:rPr lang="cs-CZ" dirty="0"/>
              <a:t>Ivana </a:t>
            </a:r>
            <a:r>
              <a:rPr lang="cs-CZ" dirty="0" err="1"/>
              <a:t>Cholková</a:t>
            </a:r>
            <a:r>
              <a:rPr lang="cs-CZ" dirty="0"/>
              <a:t> 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r>
              <a:rPr lang="cs-CZ" dirty="0"/>
              <a:t>Klára </a:t>
            </a:r>
            <a:r>
              <a:rPr lang="cs-CZ" dirty="0" err="1"/>
              <a:t>Korešová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95538" y="1052735"/>
          <a:ext cx="8424933" cy="5400597"/>
        </p:xfrm>
        <a:graphic>
          <a:graphicData uri="http://schemas.openxmlformats.org/drawingml/2006/table">
            <a:tbl>
              <a:tblPr/>
              <a:tblGrid>
                <a:gridCol w="1792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2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2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70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62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70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04427"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 dirty="0"/>
                        <a:t>Věk / Zdatnost</a:t>
                      </a:r>
                      <a:endParaRPr lang="cs-CZ" sz="1300" dirty="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Hluboce podprůměrná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cs-CZ" sz="1300" b="1" dirty="0"/>
                        <a:t>podprůměrná</a:t>
                      </a:r>
                      <a:endParaRPr lang="cs-CZ" sz="1300" dirty="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průměrná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1300" b="1"/>
                        <a:t>Vytrvalostnětrénovaní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617"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/>
                        <a:t> </a:t>
                      </a:r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muži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ženy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muži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ženy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muži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ženy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muži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ženy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617"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20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37,5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30,5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41,5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33,5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45,5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36,2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53,5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42,2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617"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25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35,5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28,9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39,5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31,9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43,2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34,8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51,2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40,7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617"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30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33,2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27,3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37,3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30,3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41,2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33,2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49,2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39,1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617"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35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31,3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25,7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35,3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28,7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39,3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31,6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47,3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37,5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617"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40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29,6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24,1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33,5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27,0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37,5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30,0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45,5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35,9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617"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45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27,8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22,5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31,8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25,5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35,8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28,4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43,8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34,3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9617"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50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26,2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20,9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30,2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23,9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34,2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26,8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42,2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32,7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9617"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55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24,6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19,3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28,6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22,3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32,6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25,2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40,6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31,1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9617"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60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23,0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17,7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27,0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20,7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31,0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23,6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/>
                        <a:t>39,0</a:t>
                      </a:r>
                      <a:endParaRPr lang="cs-CZ" sz="130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 dirty="0"/>
                        <a:t>29,5</a:t>
                      </a:r>
                      <a:endParaRPr lang="cs-CZ" sz="1300" dirty="0"/>
                    </a:p>
                  </a:txBody>
                  <a:tcPr marL="47711" marR="47711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200" b="1" u="sng" dirty="0"/>
              <a:t>BURPEE TEST</a:t>
            </a:r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>
              <a:buFont typeface="Wingdings" pitchFamily="2" charset="2"/>
              <a:buChar char="§"/>
            </a:pPr>
            <a:r>
              <a:rPr lang="cs-CZ" dirty="0"/>
              <a:t>opakovaně střídáme polohy:</a:t>
            </a:r>
          </a:p>
          <a:p>
            <a:pPr>
              <a:buFont typeface="Wingdings" pitchFamily="2" charset="2"/>
              <a:buChar char="§"/>
            </a:pPr>
            <a:r>
              <a:rPr lang="cs-CZ" sz="2800" b="1" dirty="0"/>
              <a:t>vzpor DŘEPMO -&gt; vzpor LEŽMO -&gt; vzpor DŘEPMO -&gt; stoj </a:t>
            </a:r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>
              <a:buFont typeface="Wingdings" pitchFamily="2" charset="2"/>
              <a:buChar char="§"/>
            </a:pPr>
            <a:r>
              <a:rPr lang="cs-CZ" dirty="0"/>
              <a:t>Ženy – 1 minuta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Muži – 2 minuty</a:t>
            </a:r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>
              <a:buFont typeface="Wingdings" pitchFamily="2" charset="2"/>
              <a:buChar char="§"/>
            </a:pPr>
            <a:r>
              <a:rPr lang="cs-CZ" dirty="0"/>
              <a:t>Hodnocení: počet cyklů v daném čase</a:t>
            </a:r>
          </a:p>
          <a:p>
            <a:pPr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28674" name="Picture 2" descr="Výsledek obrázku pro burpee t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0"/>
            <a:ext cx="4104456" cy="2388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331640" y="3645024"/>
          <a:ext cx="6336705" cy="1800200"/>
        </p:xfrm>
        <a:graphic>
          <a:graphicData uri="http://schemas.openxmlformats.org/drawingml/2006/table">
            <a:tbl>
              <a:tblPr/>
              <a:tblGrid>
                <a:gridCol w="2112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2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2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050">
                <a:tc>
                  <a:txBody>
                    <a:bodyPr/>
                    <a:lstStyle/>
                    <a:p>
                      <a:pPr algn="l" fontAlgn="t"/>
                      <a:r>
                        <a:rPr lang="cs-CZ" b="1" dirty="0"/>
                        <a:t>Věk (v letech)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b="1" dirty="0"/>
                        <a:t>Chlapci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b="1"/>
                        <a:t>Dívky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ctr" fontAlgn="t"/>
                      <a:r>
                        <a:rPr lang="cs-CZ"/>
                        <a:t>9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/>
                        <a:t>13-14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/>
                        <a:t>13-14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ctr" fontAlgn="t"/>
                      <a:r>
                        <a:rPr lang="cs-CZ"/>
                        <a:t>12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/>
                        <a:t>25-26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/>
                        <a:t>13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ctr" fontAlgn="t"/>
                      <a:r>
                        <a:rPr lang="cs-CZ"/>
                        <a:t>15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dirty="0"/>
                        <a:t>27-29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dirty="0"/>
                        <a:t>12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971600" y="263691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Průměrný počet pohybových cyklů. Žáci 4.-6. ročníku a dívky 7.-12. ročníku cvičí 30 s, chlapci 7.-12. ročníku 60 s. (měření Haag, 1981).</a:t>
            </a:r>
            <a:endParaRPr lang="cs-CZ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395536" y="1412776"/>
          <a:ext cx="5436096" cy="2743200"/>
        </p:xfrm>
        <a:graphic>
          <a:graphicData uri="http://schemas.openxmlformats.org/drawingml/2006/table">
            <a:tbl>
              <a:tblPr/>
              <a:tblGrid>
                <a:gridCol w="90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60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60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 fontAlgn="t"/>
                      <a:r>
                        <a:rPr lang="cs-CZ" b="1" dirty="0"/>
                        <a:t>Výkon/věk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b="1" dirty="0"/>
                        <a:t>15-17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b="1"/>
                        <a:t>18-29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b="1" dirty="0"/>
                        <a:t>30-39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b="1"/>
                        <a:t>40-49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b="1"/>
                        <a:t>50-60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t"/>
                      <a:r>
                        <a:rPr lang="cs-CZ"/>
                        <a:t>slabý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/>
                        <a:t>&gt;47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/>
                        <a:t>&gt;49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/>
                        <a:t>&gt;55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/>
                        <a:t>&gt;63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/>
                        <a:t>&gt;68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t"/>
                      <a:r>
                        <a:rPr lang="cs-CZ"/>
                        <a:t>podprůměrný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/>
                        <a:t>47-43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/>
                        <a:t>49-44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/>
                        <a:t>55-46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dirty="0"/>
                        <a:t>63-52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/>
                        <a:t>68-60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t"/>
                      <a:r>
                        <a:rPr lang="cs-CZ" b="1"/>
                        <a:t>průměrný</a:t>
                      </a:r>
                      <a:endParaRPr lang="cs-CZ"/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b="1"/>
                        <a:t>42-39</a:t>
                      </a:r>
                      <a:endParaRPr lang="cs-CZ"/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b="1" dirty="0"/>
                        <a:t>43-40</a:t>
                      </a:r>
                      <a:endParaRPr lang="cs-CZ" dirty="0"/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b="1"/>
                        <a:t>45-42</a:t>
                      </a:r>
                      <a:endParaRPr lang="cs-CZ"/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b="1"/>
                        <a:t>53-49</a:t>
                      </a:r>
                      <a:endParaRPr lang="cs-CZ"/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b="1"/>
                        <a:t>59-57</a:t>
                      </a:r>
                      <a:endParaRPr lang="cs-CZ"/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t"/>
                      <a:r>
                        <a:rPr lang="cs-CZ"/>
                        <a:t>dobrý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/>
                        <a:t>38-36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/>
                        <a:t>39-37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/>
                        <a:t>41-39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/>
                        <a:t>48-46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/>
                        <a:t>56-54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t"/>
                      <a:r>
                        <a:rPr lang="cs-CZ"/>
                        <a:t>výborný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/>
                        <a:t>&lt;36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dirty="0"/>
                        <a:t>&lt;37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/>
                        <a:t>&lt;39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/>
                        <a:t>&lt;36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dirty="0"/>
                        <a:t>&lt;54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3448050" y="4389120"/>
          <a:ext cx="5695950" cy="2468880"/>
        </p:xfrm>
        <a:graphic>
          <a:graphicData uri="http://schemas.openxmlformats.org/drawingml/2006/table">
            <a:tbl>
              <a:tblPr/>
              <a:tblGrid>
                <a:gridCol w="94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 fontAlgn="t"/>
                      <a:r>
                        <a:rPr lang="cs-CZ" b="1" dirty="0"/>
                        <a:t>Výkon/věk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b="1" dirty="0"/>
                        <a:t>15-17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b="1"/>
                        <a:t>18-29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b="1"/>
                        <a:t>30-39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b="1" dirty="0"/>
                        <a:t>40-49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b="1"/>
                        <a:t>50-60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t"/>
                      <a:r>
                        <a:rPr lang="cs-CZ"/>
                        <a:t>slabý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/>
                        <a:t>&gt;56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/>
                        <a:t>&gt;58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/>
                        <a:t>&gt;62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/>
                        <a:t>&gt;69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/>
                        <a:t>&gt;74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t"/>
                      <a:r>
                        <a:rPr lang="cs-CZ"/>
                        <a:t>podprůměrný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/>
                        <a:t>56-53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/>
                        <a:t>58-54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/>
                        <a:t>62-56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/>
                        <a:t>69-63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/>
                        <a:t>74-69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t"/>
                      <a:r>
                        <a:rPr lang="cs-CZ" b="1"/>
                        <a:t>průměrný</a:t>
                      </a:r>
                      <a:endParaRPr lang="cs-CZ"/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b="1"/>
                        <a:t>52-50</a:t>
                      </a:r>
                      <a:endParaRPr lang="cs-CZ"/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b="1"/>
                        <a:t>53-51</a:t>
                      </a:r>
                      <a:endParaRPr lang="cs-CZ"/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b="1"/>
                        <a:t>55-53</a:t>
                      </a:r>
                      <a:endParaRPr lang="cs-CZ"/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b="1"/>
                        <a:t>62-58</a:t>
                      </a:r>
                      <a:endParaRPr lang="cs-CZ"/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b="1"/>
                        <a:t>68-65</a:t>
                      </a:r>
                      <a:endParaRPr lang="cs-CZ"/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t"/>
                      <a:r>
                        <a:rPr lang="cs-CZ"/>
                        <a:t>dobrý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/>
                        <a:t>49-47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/>
                        <a:t>50-48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/>
                        <a:t>52-50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/>
                        <a:t>57-55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/>
                        <a:t>64-61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t"/>
                      <a:r>
                        <a:rPr lang="cs-CZ"/>
                        <a:t>výborný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/>
                        <a:t>&lt;47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/>
                        <a:t>&lt;48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/>
                        <a:t>&lt;50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/>
                        <a:t>&lt;55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dirty="0"/>
                        <a:t>&lt;61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395536" y="692696"/>
            <a:ext cx="493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Burpee</a:t>
            </a:r>
            <a:r>
              <a:rPr lang="cs-CZ" b="1" i="1" dirty="0"/>
              <a:t> test, 20 cyklů, v sekundách (měření ČR, 1995) Muži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119664" y="3356992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Burpee</a:t>
            </a:r>
            <a:r>
              <a:rPr lang="cs-CZ" b="1" i="1" dirty="0"/>
              <a:t> test, 20 cyklů, v sekundách (měření ČR, 1995) Ženy</a:t>
            </a:r>
            <a:endParaRPr lang="cs-CZ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ctr"/>
            <a:r>
              <a:rPr lang="cs-CZ" dirty="0"/>
              <a:t>Silové schopnosti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= schopnost překonávat, udržovat nebo brzdit odpor svalovou kontrakcí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Statická (izometrický stah)- dynamická (izotonický stah)</a:t>
            </a:r>
          </a:p>
          <a:p>
            <a:r>
              <a:rPr lang="cs-CZ" dirty="0"/>
              <a:t>maximální síla - explosivní síla - rychlá síla - vytrvalostní síla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silových schopností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Dynamometrie – ruční, zádová, další formy</a:t>
            </a:r>
          </a:p>
          <a:p>
            <a:r>
              <a:rPr lang="cs-CZ" dirty="0"/>
              <a:t>Výdrž v záklonu v sedu </a:t>
            </a:r>
            <a:r>
              <a:rPr lang="cs-CZ" dirty="0" err="1"/>
              <a:t>pokrčmo</a:t>
            </a:r>
            <a:endParaRPr lang="cs-CZ" dirty="0"/>
          </a:p>
          <a:p>
            <a:r>
              <a:rPr lang="cs-CZ" dirty="0"/>
              <a:t>Přednožování v lehu na zádech</a:t>
            </a:r>
          </a:p>
          <a:p>
            <a:r>
              <a:rPr lang="cs-CZ" dirty="0"/>
              <a:t>Shyby ve visu</a:t>
            </a:r>
          </a:p>
          <a:p>
            <a:r>
              <a:rPr lang="cs-CZ" dirty="0"/>
              <a:t>Kliky ve vzporu ležmo</a:t>
            </a:r>
          </a:p>
          <a:p>
            <a:r>
              <a:rPr lang="cs-CZ" dirty="0"/>
              <a:t>Leh, sed opakovaně</a:t>
            </a:r>
          </a:p>
          <a:p>
            <a:r>
              <a:rPr lang="cs-CZ" dirty="0"/>
              <a:t>Skok daleký z místa</a:t>
            </a:r>
          </a:p>
          <a:p>
            <a:r>
              <a:rPr lang="cs-CZ" dirty="0"/>
              <a:t>Skok dosažný</a:t>
            </a:r>
          </a:p>
          <a:p>
            <a:r>
              <a:rPr lang="cs-CZ" dirty="0"/>
              <a:t>Hod plným míčem obouruč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cs-CZ" dirty="0"/>
              <a:t>Další testy SILOVÝCH schopností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47260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sz="3100" b="1" u="sng" dirty="0">
                <a:latin typeface="+mj-lt"/>
              </a:rPr>
              <a:t>VÝDRŽ V HRUDNÍM ZÁKLONU V LEHU NA BŘIŠE ( ,,Trunk Lift“)</a:t>
            </a:r>
            <a:r>
              <a:rPr lang="cs-CZ" sz="3100" dirty="0">
                <a:latin typeface="+mj-lt"/>
              </a:rPr>
              <a:t> </a:t>
            </a:r>
            <a:endParaRPr lang="cs-CZ" sz="3100" b="1" u="sng" dirty="0">
              <a:latin typeface="+mj-lt"/>
            </a:endParaRPr>
          </a:p>
          <a:p>
            <a:pPr>
              <a:buNone/>
            </a:pPr>
            <a:endParaRPr lang="cs-CZ" sz="2800" b="1" u="sng" dirty="0">
              <a:latin typeface="+mj-lt"/>
            </a:endParaRPr>
          </a:p>
          <a:p>
            <a:pPr>
              <a:buFont typeface="Symbol" pitchFamily="18" charset="2"/>
              <a:buChar char="Þ"/>
            </a:pPr>
            <a:r>
              <a:rPr lang="cs-CZ" dirty="0">
                <a:latin typeface="+mj-lt"/>
              </a:rPr>
              <a:t>zjišťuje vytrvalostní </a:t>
            </a:r>
            <a:r>
              <a:rPr lang="cs-CZ" b="1" dirty="0">
                <a:latin typeface="+mj-lt"/>
              </a:rPr>
              <a:t>staticko-silovou</a:t>
            </a:r>
            <a:r>
              <a:rPr lang="cs-CZ" dirty="0">
                <a:latin typeface="+mj-lt"/>
              </a:rPr>
              <a:t> schopnost a pohyblivost extenzorů trupu.</a:t>
            </a:r>
          </a:p>
          <a:p>
            <a:pPr>
              <a:buFont typeface="Symbol" pitchFamily="18" charset="2"/>
              <a:buChar char="Þ"/>
            </a:pPr>
            <a:endParaRPr lang="cs-CZ" dirty="0">
              <a:latin typeface="+mj-lt"/>
            </a:endParaRPr>
          </a:p>
          <a:p>
            <a:pPr>
              <a:buNone/>
            </a:pPr>
            <a:r>
              <a:rPr lang="cs-CZ" u="sng" dirty="0">
                <a:latin typeface="+mj-lt"/>
              </a:rPr>
              <a:t>Vybavení</a:t>
            </a:r>
            <a:r>
              <a:rPr lang="cs-CZ" dirty="0">
                <a:latin typeface="+mj-lt"/>
              </a:rPr>
              <a:t>: pravítko dlouhé min. 30,5 cm; vodorovná podložka</a:t>
            </a:r>
          </a:p>
          <a:p>
            <a:pPr>
              <a:buNone/>
            </a:pPr>
            <a:endParaRPr lang="cs-CZ" dirty="0">
              <a:latin typeface="+mj-lt"/>
            </a:endParaRPr>
          </a:p>
          <a:p>
            <a:r>
              <a:rPr lang="cs-CZ" dirty="0">
                <a:latin typeface="+mj-lt"/>
              </a:rPr>
              <a:t>Výchozí poloha: TO leží na břiše, paže zasunuty pod stehna, dlaně se dotýkají stehen</a:t>
            </a:r>
          </a:p>
          <a:p>
            <a:pPr>
              <a:buNone/>
            </a:pPr>
            <a:r>
              <a:rPr lang="cs-CZ" dirty="0">
                <a:latin typeface="+mj-lt"/>
                <a:sym typeface="Wingdings" pitchFamily="2" charset="2"/>
              </a:rPr>
              <a:t> TO provede pomalu hrudní záklon z VP – </a:t>
            </a:r>
            <a:r>
              <a:rPr lang="cs-CZ" dirty="0">
                <a:latin typeface="+mj-lt"/>
              </a:rPr>
              <a:t>pohled směřuje dopředu </a:t>
            </a:r>
          </a:p>
          <a:p>
            <a:r>
              <a:rPr lang="cs-CZ" dirty="0">
                <a:latin typeface="+mj-lt"/>
              </a:rPr>
              <a:t>nesmí docházet k záklonu hlavy směrem vzhůru (prohlubuje se krční lordóza) a ke zvedání nohou z podložky, přičemž nohy nepřidržujeme !!! </a:t>
            </a:r>
          </a:p>
          <a:p>
            <a:endParaRPr lang="cs-CZ" dirty="0">
              <a:latin typeface="+mj-lt"/>
            </a:endParaRPr>
          </a:p>
          <a:p>
            <a:pPr>
              <a:buNone/>
            </a:pPr>
            <a:r>
              <a:rPr lang="cs-CZ" u="sng" dirty="0">
                <a:latin typeface="+mj-lt"/>
              </a:rPr>
              <a:t>Hodnocení</a:t>
            </a:r>
            <a:r>
              <a:rPr lang="cs-CZ" dirty="0">
                <a:latin typeface="+mj-lt"/>
              </a:rPr>
              <a:t> - </a:t>
            </a:r>
            <a:r>
              <a:rPr lang="cs-CZ" sz="2400" dirty="0"/>
              <a:t>Měří se vzdálenost od podložky do úrovně nosu (v cm).</a:t>
            </a:r>
            <a:endParaRPr lang="cs-CZ" dirty="0">
              <a:latin typeface="+mj-lt"/>
            </a:endParaRPr>
          </a:p>
          <a:p>
            <a:endParaRPr lang="cs-CZ" dirty="0"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611560" y="3933056"/>
          <a:ext cx="6552729" cy="2016222"/>
        </p:xfrm>
        <a:graphic>
          <a:graphicData uri="http://schemas.openxmlformats.org/drawingml/2006/table">
            <a:tbl>
              <a:tblPr/>
              <a:tblGrid>
                <a:gridCol w="2184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4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solidFill>
                            <a:srgbClr val="000000"/>
                          </a:solidFill>
                          <a:latin typeface="Verdana"/>
                        </a:rPr>
                        <a:t>Rating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err="1">
                          <a:solidFill>
                            <a:srgbClr val="000000"/>
                          </a:solidFill>
                          <a:latin typeface="Verdana"/>
                        </a:rPr>
                        <a:t>Men</a:t>
                      </a:r>
                      <a:endParaRPr lang="cs-CZ" sz="1000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</a:rPr>
                        <a:t>Women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</a:rPr>
                        <a:t>Excellent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</a:rPr>
                        <a:t>&gt;10.00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</a:rPr>
                        <a:t>&gt;9.75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</a:rPr>
                        <a:t>Good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</a:rPr>
                        <a:t>8.00 - 10.00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</a:rPr>
                        <a:t>7.75 - 9.75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</a:rPr>
                        <a:t>Average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</a:rPr>
                        <a:t>6.00 - 7.99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</a:rPr>
                        <a:t>5.75 - 7.74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</a:rPr>
                        <a:t>Fair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</a:rPr>
                        <a:t>3.00 - 5.99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</a:rPr>
                        <a:t>2.00 - 5.74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</a:rPr>
                        <a:t>Poor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</a:rPr>
                        <a:t>&lt;3.00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solidFill>
                            <a:srgbClr val="000000"/>
                          </a:solidFill>
                          <a:latin typeface="Verdana"/>
                        </a:rPr>
                        <a:t>&lt;2.00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55576" y="342900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Atleti do 36 let</a:t>
            </a:r>
          </a:p>
        </p:txBody>
      </p:sp>
      <p:pic>
        <p:nvPicPr>
          <p:cNvPr id="41987" name="Picture 3" descr="Trunk neck Flexibil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60648"/>
            <a:ext cx="3561184" cy="2207936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323528" y="119675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https://www.youtube.com/watch?v=mLuaN1BK_cM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7666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sz="4100" b="1" u="sng" dirty="0"/>
              <a:t>OPAKOVANÝ BENCH-PRESS</a:t>
            </a:r>
          </a:p>
          <a:p>
            <a:pPr>
              <a:buNone/>
            </a:pPr>
            <a:endParaRPr lang="cs-CZ" sz="3200" b="1" u="sng" dirty="0"/>
          </a:p>
          <a:p>
            <a:pPr>
              <a:buFont typeface="Symbol" pitchFamily="18" charset="2"/>
              <a:buChar char="Þ"/>
            </a:pPr>
            <a:r>
              <a:rPr lang="cs-CZ" sz="3800" dirty="0"/>
              <a:t>zjišťuje vytrvalostní </a:t>
            </a:r>
            <a:r>
              <a:rPr lang="cs-CZ" sz="3800" b="1" dirty="0"/>
              <a:t>dynamicko-silovou </a:t>
            </a:r>
            <a:r>
              <a:rPr lang="cs-CZ" sz="3800" dirty="0"/>
              <a:t>schopnost extenzorů paží a pletence ramenního</a:t>
            </a:r>
          </a:p>
          <a:p>
            <a:pPr>
              <a:buFont typeface="Symbol" pitchFamily="18" charset="2"/>
              <a:buChar char="Þ"/>
            </a:pPr>
            <a:endParaRPr lang="cs-CZ" sz="3800" dirty="0"/>
          </a:p>
          <a:p>
            <a:pPr>
              <a:buNone/>
            </a:pPr>
            <a:r>
              <a:rPr lang="cs-CZ" sz="3800" u="sng" dirty="0"/>
              <a:t>Pomůcky</a:t>
            </a:r>
            <a:r>
              <a:rPr lang="cs-CZ" sz="3800" dirty="0"/>
              <a:t>: činky</a:t>
            </a:r>
          </a:p>
          <a:p>
            <a:pPr>
              <a:buFontTx/>
              <a:buChar char="-"/>
            </a:pPr>
            <a:r>
              <a:rPr lang="cs-CZ" sz="3800" dirty="0"/>
              <a:t>ŽENY - o hmotnosti 16 kg </a:t>
            </a:r>
          </a:p>
          <a:p>
            <a:pPr>
              <a:buFontTx/>
              <a:buChar char="-"/>
            </a:pPr>
            <a:r>
              <a:rPr lang="cs-CZ" sz="3800" dirty="0"/>
              <a:t>MŮŽI – o hmotnosti 36 kg </a:t>
            </a:r>
          </a:p>
          <a:p>
            <a:r>
              <a:rPr lang="cs-CZ" sz="3800" dirty="0"/>
              <a:t>metronom určující 60 úderů za minutu</a:t>
            </a:r>
          </a:p>
          <a:p>
            <a:r>
              <a:rPr lang="cs-CZ" sz="3800" dirty="0"/>
              <a:t>posilovací lavice</a:t>
            </a:r>
          </a:p>
          <a:p>
            <a:endParaRPr lang="cs-CZ" sz="3800" dirty="0"/>
          </a:p>
          <a:p>
            <a:pPr>
              <a:buNone/>
            </a:pPr>
            <a:r>
              <a:rPr lang="cs-CZ" sz="3800" u="sng" dirty="0"/>
              <a:t>Provedení</a:t>
            </a:r>
            <a:r>
              <a:rPr lang="cs-CZ" sz="3800" dirty="0"/>
              <a:t> - TO leží na zádech a pažemi zvedá činku o dané hmotnosti z polohy na prsou do napjatých paží podle úderů metronomu</a:t>
            </a:r>
          </a:p>
          <a:p>
            <a:pPr>
              <a:buFont typeface="Wingdings" pitchFamily="2" charset="2"/>
              <a:buChar char="à"/>
            </a:pPr>
            <a:r>
              <a:rPr lang="cs-CZ" sz="3800" dirty="0">
                <a:sym typeface="Wingdings" pitchFamily="2" charset="2"/>
              </a:rPr>
              <a:t>TO se s</a:t>
            </a:r>
            <a:r>
              <a:rPr lang="cs-CZ" sz="3800" dirty="0"/>
              <a:t>naží provést maximální počet zvednutí činky v daném rytmu</a:t>
            </a:r>
          </a:p>
          <a:p>
            <a:pPr>
              <a:buFont typeface="Wingdings" pitchFamily="2" charset="2"/>
              <a:buChar char="à"/>
            </a:pPr>
            <a:r>
              <a:rPr lang="cs-CZ" sz="3800" dirty="0"/>
              <a:t>pokus končí, když TO nezvedne činku nebo neudrží zadaný rytmus !!!</a:t>
            </a:r>
          </a:p>
          <a:p>
            <a:pPr>
              <a:buNone/>
            </a:pPr>
            <a:endParaRPr lang="cs-CZ" sz="3800" dirty="0"/>
          </a:p>
          <a:p>
            <a:pPr>
              <a:buNone/>
            </a:pPr>
            <a:r>
              <a:rPr lang="cs-CZ" sz="3800" dirty="0"/>
              <a:t> </a:t>
            </a:r>
            <a:r>
              <a:rPr lang="cs-CZ" sz="3800" u="sng" dirty="0"/>
              <a:t>Hodnocení</a:t>
            </a:r>
            <a:r>
              <a:rPr lang="cs-CZ" sz="3800" dirty="0"/>
              <a:t> - maximální počet opakovaných zdvihů do ukončení pokusu</a:t>
            </a:r>
          </a:p>
          <a:p>
            <a:endParaRPr lang="cs-CZ" dirty="0"/>
          </a:p>
        </p:txBody>
      </p:sp>
      <p:pic>
        <p:nvPicPr>
          <p:cNvPr id="4" name="Obrázek 3" descr="http://casri.cz/Images/B1520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628800"/>
            <a:ext cx="2340283" cy="249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0" y="620688"/>
          <a:ext cx="6048672" cy="2661065"/>
        </p:xfrm>
        <a:graphic>
          <a:graphicData uri="http://schemas.openxmlformats.org/drawingml/2006/table">
            <a:tbl>
              <a:tblPr/>
              <a:tblGrid>
                <a:gridCol w="1125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1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65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1" dirty="0"/>
                        <a:t> </a:t>
                      </a:r>
                    </a:p>
                    <a:p>
                      <a:pPr algn="l" fontAlgn="t"/>
                      <a:r>
                        <a:rPr lang="cs-CZ" sz="1600" b="1" dirty="0"/>
                        <a:t>Výkon/Věk</a:t>
                      </a:r>
                    </a:p>
                  </a:txBody>
                  <a:tcPr marL="17659" marR="176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1"/>
                        <a:t> </a:t>
                      </a:r>
                    </a:p>
                    <a:p>
                      <a:pPr algn="l" fontAlgn="t"/>
                      <a:r>
                        <a:rPr lang="cs-CZ" sz="1600" b="1"/>
                        <a:t>20-29</a:t>
                      </a:r>
                    </a:p>
                  </a:txBody>
                  <a:tcPr marL="17659" marR="17659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1"/>
                        <a:t> </a:t>
                      </a:r>
                    </a:p>
                    <a:p>
                      <a:pPr algn="l" fontAlgn="t"/>
                      <a:r>
                        <a:rPr lang="cs-CZ" sz="1600" b="1"/>
                        <a:t>30-39</a:t>
                      </a:r>
                    </a:p>
                  </a:txBody>
                  <a:tcPr marL="17659" marR="17659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1"/>
                        <a:t> </a:t>
                      </a:r>
                    </a:p>
                    <a:p>
                      <a:pPr algn="l" fontAlgn="t"/>
                      <a:r>
                        <a:rPr lang="cs-CZ" sz="1600" b="1"/>
                        <a:t>40-49</a:t>
                      </a:r>
                    </a:p>
                  </a:txBody>
                  <a:tcPr marL="17659" marR="17659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1"/>
                        <a:t> </a:t>
                      </a:r>
                    </a:p>
                    <a:p>
                      <a:pPr algn="l" fontAlgn="t"/>
                      <a:r>
                        <a:rPr lang="cs-CZ" sz="1600" b="1"/>
                        <a:t>50-59</a:t>
                      </a:r>
                    </a:p>
                  </a:txBody>
                  <a:tcPr marL="17659" marR="17659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1" dirty="0"/>
                        <a:t> </a:t>
                      </a:r>
                    </a:p>
                    <a:p>
                      <a:pPr algn="l" fontAlgn="t"/>
                      <a:r>
                        <a:rPr lang="cs-CZ" sz="1600" b="1" dirty="0"/>
                        <a:t>60+</a:t>
                      </a:r>
                    </a:p>
                  </a:txBody>
                  <a:tcPr marL="17659" marR="17659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677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/>
                        <a:t>vynikající</a:t>
                      </a:r>
                    </a:p>
                  </a:txBody>
                  <a:tcPr marL="17659" marR="176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dirty="0"/>
                        <a:t>&gt; 1.26</a:t>
                      </a:r>
                    </a:p>
                  </a:txBody>
                  <a:tcPr marL="17659" marR="17659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/>
                        <a:t>&gt; 1.08</a:t>
                      </a:r>
                    </a:p>
                  </a:txBody>
                  <a:tcPr marL="17659" marR="17659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/>
                        <a:t>&gt; 0.97</a:t>
                      </a:r>
                    </a:p>
                  </a:txBody>
                  <a:tcPr marL="17659" marR="17659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dirty="0"/>
                        <a:t>&gt;0.86</a:t>
                      </a:r>
                    </a:p>
                  </a:txBody>
                  <a:tcPr marL="17659" marR="17659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/>
                        <a:t>&gt; 0.78</a:t>
                      </a:r>
                    </a:p>
                  </a:txBody>
                  <a:tcPr marL="17659" marR="17659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677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/>
                        <a:t>velmi dobré</a:t>
                      </a:r>
                    </a:p>
                  </a:txBody>
                  <a:tcPr marL="17659" marR="176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/>
                        <a:t>1,17-1,25</a:t>
                      </a:r>
                    </a:p>
                  </a:txBody>
                  <a:tcPr marL="17659" marR="17659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/>
                        <a:t>1,01-1,07</a:t>
                      </a:r>
                    </a:p>
                  </a:txBody>
                  <a:tcPr marL="17659" marR="17659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/>
                        <a:t>0,91-0,96</a:t>
                      </a:r>
                    </a:p>
                  </a:txBody>
                  <a:tcPr marL="17659" marR="17659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/>
                        <a:t>0,81-0,85</a:t>
                      </a:r>
                    </a:p>
                  </a:txBody>
                  <a:tcPr marL="17659" marR="17659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/>
                        <a:t>0,74-0,77</a:t>
                      </a:r>
                    </a:p>
                  </a:txBody>
                  <a:tcPr marL="17659" marR="17659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677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1"/>
                        <a:t>průměrný</a:t>
                      </a:r>
                      <a:endParaRPr lang="cs-CZ" sz="1600"/>
                    </a:p>
                  </a:txBody>
                  <a:tcPr marL="17659" marR="176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1"/>
                        <a:t>0,97-1,16</a:t>
                      </a:r>
                      <a:endParaRPr lang="cs-CZ" sz="1600"/>
                    </a:p>
                  </a:txBody>
                  <a:tcPr marL="17659" marR="17659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1" dirty="0"/>
                        <a:t>0,86-1,00</a:t>
                      </a:r>
                      <a:endParaRPr lang="cs-CZ" sz="1600" dirty="0"/>
                    </a:p>
                  </a:txBody>
                  <a:tcPr marL="17659" marR="17659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1"/>
                        <a:t>0,78-0,90</a:t>
                      </a:r>
                      <a:endParaRPr lang="cs-CZ" sz="1600"/>
                    </a:p>
                  </a:txBody>
                  <a:tcPr marL="17659" marR="17659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1"/>
                        <a:t>0,70-0,80</a:t>
                      </a:r>
                      <a:endParaRPr lang="cs-CZ" sz="1600"/>
                    </a:p>
                  </a:txBody>
                  <a:tcPr marL="17659" marR="17659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1"/>
                        <a:t>0,64-0,73</a:t>
                      </a:r>
                      <a:endParaRPr lang="cs-CZ" sz="1600"/>
                    </a:p>
                  </a:txBody>
                  <a:tcPr marL="17659" marR="17659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677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/>
                        <a:t>slabý</a:t>
                      </a:r>
                    </a:p>
                  </a:txBody>
                  <a:tcPr marL="17659" marR="176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/>
                        <a:t>0,88-0,96</a:t>
                      </a:r>
                    </a:p>
                  </a:txBody>
                  <a:tcPr marL="17659" marR="17659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/>
                        <a:t>0,79-0,85</a:t>
                      </a:r>
                    </a:p>
                  </a:txBody>
                  <a:tcPr marL="17659" marR="17659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/>
                        <a:t>0,72-0,77</a:t>
                      </a:r>
                    </a:p>
                  </a:txBody>
                  <a:tcPr marL="17659" marR="17659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/>
                        <a:t>0,65-0,69</a:t>
                      </a:r>
                    </a:p>
                  </a:txBody>
                  <a:tcPr marL="17659" marR="17659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/>
                        <a:t>0,60-0,63</a:t>
                      </a:r>
                    </a:p>
                  </a:txBody>
                  <a:tcPr marL="17659" marR="17659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677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/>
                        <a:t>velmi slabý</a:t>
                      </a:r>
                    </a:p>
                  </a:txBody>
                  <a:tcPr marL="17659" marR="176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/>
                        <a:t>&lt; 0.87</a:t>
                      </a:r>
                    </a:p>
                  </a:txBody>
                  <a:tcPr marL="17659" marR="17659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/>
                        <a:t>&lt; 0.78</a:t>
                      </a:r>
                    </a:p>
                  </a:txBody>
                  <a:tcPr marL="17659" marR="17659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dirty="0"/>
                        <a:t>&lt; 0.71</a:t>
                      </a:r>
                    </a:p>
                  </a:txBody>
                  <a:tcPr marL="17659" marR="17659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/>
                        <a:t>&lt;0,64</a:t>
                      </a:r>
                    </a:p>
                  </a:txBody>
                  <a:tcPr marL="17659" marR="17659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dirty="0"/>
                        <a:t>&lt; 0,5</a:t>
                      </a:r>
                    </a:p>
                  </a:txBody>
                  <a:tcPr marL="17659" marR="17659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0" y="0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Test bench-press 1 </a:t>
            </a:r>
            <a:r>
              <a:rPr lang="en-US" b="1" dirty="0" err="1"/>
              <a:t>opakování</a:t>
            </a:r>
            <a:r>
              <a:rPr lang="en-US" b="1" dirty="0"/>
              <a:t> – </a:t>
            </a:r>
            <a:r>
              <a:rPr lang="en-US" b="1" dirty="0" err="1"/>
              <a:t>muži</a:t>
            </a:r>
            <a:r>
              <a:rPr lang="en-US" b="1" dirty="0"/>
              <a:t> (</a:t>
            </a:r>
            <a:r>
              <a:rPr lang="en-US" b="1" dirty="0" err="1"/>
              <a:t>podle</a:t>
            </a:r>
            <a:r>
              <a:rPr lang="en-US" b="1" dirty="0"/>
              <a:t> The Institute for Aerobic Research, Dallas)</a:t>
            </a:r>
            <a:endParaRPr lang="cs-CZ" b="1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2843810" y="4005064"/>
          <a:ext cx="6300190" cy="2852938"/>
        </p:xfrm>
        <a:graphic>
          <a:graphicData uri="http://schemas.openxmlformats.org/drawingml/2006/table">
            <a:tbl>
              <a:tblPr/>
              <a:tblGrid>
                <a:gridCol w="1172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5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75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3154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1" dirty="0"/>
                        <a:t> </a:t>
                      </a:r>
                    </a:p>
                    <a:p>
                      <a:pPr algn="l" fontAlgn="t"/>
                      <a:r>
                        <a:rPr lang="cs-CZ" sz="1600" b="1" dirty="0"/>
                        <a:t>Výkon/Věk</a:t>
                      </a:r>
                    </a:p>
                  </a:txBody>
                  <a:tcPr marL="17758" marR="17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1"/>
                        <a:t> </a:t>
                      </a:r>
                    </a:p>
                    <a:p>
                      <a:pPr algn="l" fontAlgn="t"/>
                      <a:r>
                        <a:rPr lang="cs-CZ" sz="1600" b="1"/>
                        <a:t>20-29</a:t>
                      </a:r>
                    </a:p>
                  </a:txBody>
                  <a:tcPr marL="17758" marR="17758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1"/>
                        <a:t> </a:t>
                      </a:r>
                    </a:p>
                    <a:p>
                      <a:pPr algn="l" fontAlgn="t"/>
                      <a:r>
                        <a:rPr lang="cs-CZ" sz="1600" b="1"/>
                        <a:t>30-39</a:t>
                      </a:r>
                    </a:p>
                  </a:txBody>
                  <a:tcPr marL="17758" marR="17758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1"/>
                        <a:t> </a:t>
                      </a:r>
                    </a:p>
                    <a:p>
                      <a:pPr algn="l" fontAlgn="t"/>
                      <a:r>
                        <a:rPr lang="cs-CZ" sz="1600" b="1"/>
                        <a:t>40-49</a:t>
                      </a:r>
                    </a:p>
                  </a:txBody>
                  <a:tcPr marL="17758" marR="17758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1"/>
                        <a:t> </a:t>
                      </a:r>
                    </a:p>
                    <a:p>
                      <a:pPr algn="l" fontAlgn="t"/>
                      <a:r>
                        <a:rPr lang="cs-CZ" sz="1600" b="1"/>
                        <a:t>50-59</a:t>
                      </a:r>
                    </a:p>
                  </a:txBody>
                  <a:tcPr marL="17758" marR="17758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1" dirty="0"/>
                        <a:t> </a:t>
                      </a:r>
                    </a:p>
                    <a:p>
                      <a:pPr algn="l" fontAlgn="t"/>
                      <a:r>
                        <a:rPr lang="cs-CZ" sz="1600" b="1" dirty="0"/>
                        <a:t>60+</a:t>
                      </a:r>
                    </a:p>
                  </a:txBody>
                  <a:tcPr marL="17758" marR="17758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154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/>
                        <a:t> </a:t>
                      </a:r>
                    </a:p>
                    <a:p>
                      <a:pPr algn="l" fontAlgn="t"/>
                      <a:r>
                        <a:rPr lang="cs-CZ" sz="1600"/>
                        <a:t>vynikající</a:t>
                      </a:r>
                    </a:p>
                  </a:txBody>
                  <a:tcPr marL="17758" marR="17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/>
                        <a:t>&gt; 1.26</a:t>
                      </a:r>
                    </a:p>
                  </a:txBody>
                  <a:tcPr marL="17758" marR="17758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dirty="0"/>
                        <a:t>&gt; 1.08</a:t>
                      </a:r>
                    </a:p>
                  </a:txBody>
                  <a:tcPr marL="17758" marR="17758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/>
                        <a:t>&gt; 0.97</a:t>
                      </a:r>
                    </a:p>
                  </a:txBody>
                  <a:tcPr marL="17758" marR="17758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dirty="0"/>
                        <a:t>&gt;0.86</a:t>
                      </a:r>
                    </a:p>
                  </a:txBody>
                  <a:tcPr marL="17758" marR="17758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/>
                        <a:t>&gt; 0.78</a:t>
                      </a:r>
                    </a:p>
                  </a:txBody>
                  <a:tcPr marL="17758" marR="17758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154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/>
                        <a:t> </a:t>
                      </a:r>
                    </a:p>
                    <a:p>
                      <a:pPr algn="l" fontAlgn="t"/>
                      <a:r>
                        <a:rPr lang="cs-CZ" sz="1600"/>
                        <a:t>dobrý</a:t>
                      </a:r>
                    </a:p>
                  </a:txBody>
                  <a:tcPr marL="17758" marR="17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/>
                        <a:t>0,72-0,77</a:t>
                      </a:r>
                    </a:p>
                  </a:txBody>
                  <a:tcPr marL="17758" marR="17758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dirty="0"/>
                        <a:t>0,62-0,65</a:t>
                      </a:r>
                    </a:p>
                  </a:txBody>
                  <a:tcPr marL="17758" marR="17758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/>
                        <a:t>0,57-0,60</a:t>
                      </a:r>
                    </a:p>
                  </a:txBody>
                  <a:tcPr marL="17758" marR="17758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/>
                        <a:t>0,51-0,53</a:t>
                      </a:r>
                    </a:p>
                  </a:txBody>
                  <a:tcPr marL="17758" marR="17758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dirty="0"/>
                        <a:t>0,48-0,50</a:t>
                      </a:r>
                    </a:p>
                  </a:txBody>
                  <a:tcPr marL="17758" marR="17758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154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1"/>
                        <a:t>průměrný</a:t>
                      </a:r>
                      <a:br>
                        <a:rPr lang="cs-CZ" sz="1600" b="1"/>
                      </a:br>
                      <a:endParaRPr lang="cs-CZ" sz="1600"/>
                    </a:p>
                  </a:txBody>
                  <a:tcPr marL="17758" marR="17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1"/>
                        <a:t>0,97-1,16</a:t>
                      </a:r>
                      <a:endParaRPr lang="cs-CZ" sz="1600"/>
                    </a:p>
                  </a:txBody>
                  <a:tcPr marL="17758" marR="17758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1"/>
                        <a:t>0,86-1,00</a:t>
                      </a:r>
                      <a:endParaRPr lang="cs-CZ" sz="1600"/>
                    </a:p>
                  </a:txBody>
                  <a:tcPr marL="17758" marR="17758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1"/>
                        <a:t>0,78-0,90</a:t>
                      </a:r>
                      <a:endParaRPr lang="cs-CZ" sz="1600"/>
                    </a:p>
                  </a:txBody>
                  <a:tcPr marL="17758" marR="17758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1"/>
                        <a:t>0,70-0,80</a:t>
                      </a:r>
                      <a:endParaRPr lang="cs-CZ" sz="1600"/>
                    </a:p>
                  </a:txBody>
                  <a:tcPr marL="17758" marR="17758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1"/>
                        <a:t>0,64-0,73</a:t>
                      </a:r>
                      <a:endParaRPr lang="cs-CZ" sz="1600"/>
                    </a:p>
                  </a:txBody>
                  <a:tcPr marL="17758" marR="17758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161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/>
                        <a:t>slabý</a:t>
                      </a:r>
                    </a:p>
                  </a:txBody>
                  <a:tcPr marL="17758" marR="17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/>
                        <a:t>0,88-0,96</a:t>
                      </a:r>
                    </a:p>
                  </a:txBody>
                  <a:tcPr marL="17758" marR="17758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/>
                        <a:t>0,79-0,85</a:t>
                      </a:r>
                    </a:p>
                  </a:txBody>
                  <a:tcPr marL="17758" marR="17758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/>
                        <a:t>0,72-0,77</a:t>
                      </a:r>
                    </a:p>
                  </a:txBody>
                  <a:tcPr marL="17758" marR="17758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/>
                        <a:t>0,65-0,69</a:t>
                      </a:r>
                    </a:p>
                  </a:txBody>
                  <a:tcPr marL="17758" marR="17758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/>
                        <a:t>0,60-0,63</a:t>
                      </a:r>
                    </a:p>
                  </a:txBody>
                  <a:tcPr marL="17758" marR="17758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161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/>
                        <a:t>velmi slabý</a:t>
                      </a:r>
                    </a:p>
                  </a:txBody>
                  <a:tcPr marL="17758" marR="17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/>
                        <a:t>&lt; 0.87</a:t>
                      </a:r>
                    </a:p>
                  </a:txBody>
                  <a:tcPr marL="17758" marR="17758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/>
                        <a:t>&lt; 0.78</a:t>
                      </a:r>
                    </a:p>
                  </a:txBody>
                  <a:tcPr marL="17758" marR="17758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dirty="0"/>
                        <a:t>&lt; 0.71</a:t>
                      </a:r>
                    </a:p>
                  </a:txBody>
                  <a:tcPr marL="17758" marR="17758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/>
                        <a:t>&lt;0,64</a:t>
                      </a:r>
                    </a:p>
                  </a:txBody>
                  <a:tcPr marL="17758" marR="17758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dirty="0"/>
                        <a:t>&lt; 0,59</a:t>
                      </a:r>
                    </a:p>
                  </a:txBody>
                  <a:tcPr marL="17758" marR="17758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2771800" y="3356992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B</a:t>
            </a:r>
            <a:r>
              <a:rPr lang="en-US" b="1" dirty="0" err="1"/>
              <a:t>est</a:t>
            </a:r>
            <a:r>
              <a:rPr lang="en-US" b="1" dirty="0"/>
              <a:t> bench-press 1 </a:t>
            </a:r>
            <a:r>
              <a:rPr lang="en-US" b="1" dirty="0" err="1"/>
              <a:t>opakování</a:t>
            </a:r>
            <a:r>
              <a:rPr lang="en-US" b="1" dirty="0"/>
              <a:t> – </a:t>
            </a:r>
            <a:r>
              <a:rPr lang="en-US" b="1" dirty="0" err="1"/>
              <a:t>ženy</a:t>
            </a:r>
            <a:r>
              <a:rPr lang="en-US" b="1" dirty="0"/>
              <a:t> (</a:t>
            </a:r>
            <a:r>
              <a:rPr lang="en-US" b="1" dirty="0" err="1"/>
              <a:t>podle</a:t>
            </a:r>
            <a:r>
              <a:rPr lang="en-US" b="1" dirty="0"/>
              <a:t> The Institute for Aerobic Research, Dallas </a:t>
            </a:r>
            <a:r>
              <a:rPr lang="cs-CZ" b="1" dirty="0"/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aoblený obdélník 10"/>
          <p:cNvSpPr/>
          <p:nvPr/>
        </p:nvSpPr>
        <p:spPr>
          <a:xfrm>
            <a:off x="1714480" y="3357562"/>
            <a:ext cx="1143008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4143372" y="3357562"/>
            <a:ext cx="1143008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2928926" y="3357562"/>
            <a:ext cx="1143008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1785918" y="3357562"/>
            <a:ext cx="107157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1928794" y="2500306"/>
            <a:ext cx="1857388" cy="7143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Motorické schopnosti</a:t>
            </a:r>
          </a:p>
        </p:txBody>
      </p:sp>
      <p:sp>
        <p:nvSpPr>
          <p:cNvPr id="1026" name="AutoShape 2" descr="Obr. 2. Dělení schopnost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Obr. 2. Dělení schopnost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9" name="Picture 5" descr="C:\Users\Klárka\Downloads\generalni-motoricka-schopnost-positiv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90700"/>
            <a:ext cx="6038850" cy="5067300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1500166" y="648866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Obr.1 (Měkota, 2005)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/>
          <a:lstStyle/>
          <a:p>
            <a:pPr>
              <a:buNone/>
            </a:pPr>
            <a:r>
              <a:rPr lang="cs-CZ" sz="3200" b="1" u="sng" dirty="0"/>
              <a:t>DŘEP NA SEDAČKU DO SEDU</a:t>
            </a:r>
          </a:p>
          <a:p>
            <a:pPr>
              <a:buNone/>
            </a:pPr>
            <a:r>
              <a:rPr lang="cs-CZ" dirty="0"/>
              <a:t>=&gt; testujeme maximální sílu (silovou vytrvalost) svalstva dolních končetin – zejména přední strany stehen -  a hýždí</a:t>
            </a:r>
          </a:p>
          <a:p>
            <a:endParaRPr lang="cs-CZ" b="1" dirty="0"/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http://casri.cz/Images/B1520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64904"/>
            <a:ext cx="2999105" cy="390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435280" cy="659735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sz="3200" b="1" u="sng" dirty="0"/>
              <a:t>AKCELERAČNÍ TRENAŽÉR</a:t>
            </a:r>
          </a:p>
          <a:p>
            <a:endParaRPr lang="cs-CZ" sz="3200" dirty="0"/>
          </a:p>
          <a:p>
            <a:pPr>
              <a:buFont typeface="Symbol" pitchFamily="18" charset="2"/>
              <a:buChar char="Þ"/>
            </a:pPr>
            <a:r>
              <a:rPr lang="cs-CZ" sz="3200" dirty="0"/>
              <a:t> testování </a:t>
            </a:r>
            <a:r>
              <a:rPr lang="cs-CZ" sz="3200" b="1" u="sng" dirty="0">
                <a:solidFill>
                  <a:srgbClr val="FF0000"/>
                </a:solidFill>
              </a:rPr>
              <a:t>speciální</a:t>
            </a:r>
            <a:r>
              <a:rPr lang="cs-CZ" sz="3200" u="sng" dirty="0">
                <a:solidFill>
                  <a:srgbClr val="FF0000"/>
                </a:solidFill>
              </a:rPr>
              <a:t> </a:t>
            </a:r>
            <a:r>
              <a:rPr lang="cs-CZ" sz="3200" b="1" u="sng" dirty="0">
                <a:solidFill>
                  <a:srgbClr val="FF0000"/>
                </a:solidFill>
              </a:rPr>
              <a:t>rychlé a maximální síly</a:t>
            </a:r>
          </a:p>
          <a:p>
            <a:r>
              <a:rPr lang="cs-CZ" sz="3200" dirty="0"/>
              <a:t>izolované testování silové schopnosti hlavních svalových partií </a:t>
            </a:r>
            <a:r>
              <a:rPr lang="cs-CZ" sz="3200" b="1" dirty="0"/>
              <a:t>dolních končetin a paží </a:t>
            </a:r>
            <a:r>
              <a:rPr lang="cs-CZ" sz="3200" dirty="0"/>
              <a:t>(flexe a extenze v hlavních kloubech)</a:t>
            </a:r>
          </a:p>
          <a:p>
            <a:pPr algn="just">
              <a:buNone/>
            </a:pPr>
            <a:endParaRPr lang="cs-CZ" sz="2000" dirty="0"/>
          </a:p>
          <a:p>
            <a:pPr algn="just">
              <a:buNone/>
            </a:pPr>
            <a:r>
              <a:rPr lang="cs-CZ" sz="2000" dirty="0"/>
              <a:t>	Pro rychlostně silové disciplíny je vhodné i sledování reakční doby na akustický signál. Obsahem základní baterie je 5 testů.</a:t>
            </a:r>
          </a:p>
          <a:p>
            <a:pPr>
              <a:buNone/>
            </a:pPr>
            <a:br>
              <a:rPr lang="cs-CZ" sz="2000" dirty="0"/>
            </a:br>
            <a:r>
              <a:rPr lang="cs-CZ" sz="3200" u="sng" dirty="0"/>
              <a:t>Hodnocení</a:t>
            </a:r>
            <a:r>
              <a:rPr lang="cs-CZ" sz="3200" dirty="0"/>
              <a:t>: </a:t>
            </a:r>
          </a:p>
          <a:p>
            <a:pPr>
              <a:buNone/>
            </a:pPr>
            <a:r>
              <a:rPr lang="cs-CZ" sz="3200" dirty="0"/>
              <a:t>	- </a:t>
            </a:r>
            <a:r>
              <a:rPr lang="cs-CZ" sz="2900" dirty="0"/>
              <a:t>nárůst síly v čase</a:t>
            </a:r>
          </a:p>
          <a:p>
            <a:pPr>
              <a:buNone/>
            </a:pPr>
            <a:r>
              <a:rPr lang="cs-CZ" sz="2900" dirty="0"/>
              <a:t>	- dosažené silové maximum </a:t>
            </a:r>
          </a:p>
          <a:p>
            <a:pPr>
              <a:buNone/>
            </a:pPr>
            <a:r>
              <a:rPr lang="cs-CZ" sz="2900" dirty="0"/>
              <a:t>	- celkový výkon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	</a:t>
            </a:r>
          </a:p>
          <a:p>
            <a:pPr>
              <a:buNone/>
            </a:pPr>
            <a:r>
              <a:rPr lang="cs-CZ" dirty="0"/>
              <a:t>				</a:t>
            </a:r>
          </a:p>
          <a:p>
            <a:pPr>
              <a:buNone/>
            </a:pPr>
            <a:r>
              <a:rPr lang="cs-CZ" sz="2300" dirty="0"/>
              <a:t>					</a:t>
            </a:r>
          </a:p>
          <a:p>
            <a:pPr>
              <a:buNone/>
            </a:pPr>
            <a:br>
              <a:rPr lang="cs-CZ" dirty="0"/>
            </a:br>
            <a:r>
              <a:rPr lang="cs-CZ" dirty="0"/>
              <a:t> </a:t>
            </a:r>
            <a:br>
              <a:rPr lang="cs-CZ" b="1" dirty="0"/>
            </a:br>
            <a:r>
              <a:rPr lang="cs-CZ" b="1" dirty="0"/>
              <a:t>      1) </a:t>
            </a:r>
            <a:r>
              <a:rPr lang="cs-CZ" sz="2000" b="1" dirty="0"/>
              <a:t>flexory kyčelního kloubu	       2) flexory kolenního kloubu        3) extenzory 	kolenního kloubu				   	kolenního kloubu</a:t>
            </a:r>
            <a:endParaRPr lang="cs-CZ" sz="2000" dirty="0"/>
          </a:p>
        </p:txBody>
      </p:sp>
      <p:pic>
        <p:nvPicPr>
          <p:cNvPr id="5" name="Obrázek 4" descr="http://casri.cz/Images/Akcelerator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56992"/>
            <a:ext cx="19442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http://casri.cz/Images/Akcelerator_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149080"/>
            <a:ext cx="3092162" cy="185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http://casri.cz/Images/Akcelerator_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356992"/>
            <a:ext cx="19442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r>
              <a:rPr lang="cs-CZ" dirty="0"/>
              <a:t>4) flexory ramenního kloubu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5) extenzory ramenního kloubu</a:t>
            </a:r>
          </a:p>
        </p:txBody>
      </p:sp>
      <p:pic>
        <p:nvPicPr>
          <p:cNvPr id="4" name="Obrázek 3" descr="http://casri.cz/Images/Akcelerator_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4664"/>
            <a:ext cx="23042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http://casri.cz/Images/Akcelerator_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501008"/>
            <a:ext cx="2304256" cy="296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Rychlostní schopnosti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/>
          <a:lstStyle/>
          <a:p>
            <a:r>
              <a:rPr lang="cs-CZ" dirty="0"/>
              <a:t>= schopnost provést pohyb co nejrychleji nebo provádět určité pohyby s co nejvyšší frekvencí opakování</a:t>
            </a:r>
          </a:p>
          <a:p>
            <a:r>
              <a:rPr lang="cs-CZ" dirty="0"/>
              <a:t>Reakční (jednoduchá, výběrová) – akční (akcelerační, frekvenční, rychlost se změnou směru)</a:t>
            </a:r>
          </a:p>
          <a:p>
            <a:r>
              <a:rPr lang="cs-CZ" dirty="0"/>
              <a:t>Základní rychlost – komplexní rychlost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Testy rychlostních schopností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Reakční rychlost:</a:t>
            </a:r>
          </a:p>
          <a:p>
            <a:pPr lvl="1"/>
            <a:r>
              <a:rPr lang="cs-CZ" dirty="0"/>
              <a:t>Zachycení padající gymnastické tyče</a:t>
            </a:r>
          </a:p>
          <a:p>
            <a:pPr lvl="1"/>
            <a:r>
              <a:rPr lang="cs-CZ" dirty="0"/>
              <a:t>Zachycení plochého měřítka rukou, nohou</a:t>
            </a:r>
          </a:p>
          <a:p>
            <a:pPr lvl="1"/>
            <a:r>
              <a:rPr lang="cs-CZ" dirty="0" err="1"/>
              <a:t>Reaktometrie</a:t>
            </a:r>
            <a:endParaRPr lang="cs-CZ" dirty="0"/>
          </a:p>
          <a:p>
            <a:r>
              <a:rPr lang="cs-CZ" dirty="0"/>
              <a:t>Akční rychlost:</a:t>
            </a:r>
          </a:p>
          <a:p>
            <a:pPr lvl="1"/>
            <a:r>
              <a:rPr lang="cs-CZ" dirty="0"/>
              <a:t>Běh na 50 m s pevným startem</a:t>
            </a:r>
          </a:p>
          <a:p>
            <a:pPr lvl="1"/>
            <a:r>
              <a:rPr lang="cs-CZ" dirty="0"/>
              <a:t>Běh na 20 m s letmým startem</a:t>
            </a:r>
          </a:p>
          <a:p>
            <a:pPr lvl="1"/>
            <a:r>
              <a:rPr lang="cs-CZ" dirty="0"/>
              <a:t>Prostý člunkový běh (4 x 15, 4 x 10 m)</a:t>
            </a:r>
          </a:p>
          <a:p>
            <a:pPr lvl="1"/>
            <a:r>
              <a:rPr lang="cs-CZ" dirty="0"/>
              <a:t>Člunkový běh zařazený do UNIFIT testu</a:t>
            </a:r>
          </a:p>
          <a:p>
            <a:pPr lvl="1"/>
            <a:r>
              <a:rPr lang="cs-CZ" dirty="0"/>
              <a:t>Běh na místě</a:t>
            </a:r>
          </a:p>
          <a:p>
            <a:pPr lvl="1"/>
            <a:r>
              <a:rPr lang="cs-CZ" dirty="0"/>
              <a:t>Talířový </a:t>
            </a:r>
            <a:r>
              <a:rPr lang="cs-CZ" dirty="0" err="1"/>
              <a:t>tapping</a:t>
            </a:r>
            <a:r>
              <a:rPr lang="cs-CZ" dirty="0"/>
              <a:t> paží</a:t>
            </a:r>
          </a:p>
          <a:p>
            <a:pPr lvl="1"/>
            <a:r>
              <a:rPr lang="cs-CZ" dirty="0" err="1"/>
              <a:t>Tapping</a:t>
            </a:r>
            <a:r>
              <a:rPr lang="cs-CZ" dirty="0"/>
              <a:t> nohou ve stoje, v sedě</a:t>
            </a:r>
          </a:p>
          <a:p>
            <a:pPr marL="393192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Další, netradiční testy </a:t>
            </a:r>
            <a:r>
              <a:rPr lang="cs-CZ" dirty="0" err="1"/>
              <a:t>RYCHLOSTNÍCHschopností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2492896"/>
            <a:ext cx="7715200" cy="3831704"/>
          </a:xfrm>
        </p:spPr>
        <p:txBody>
          <a:bodyPr/>
          <a:lstStyle/>
          <a:p>
            <a:pPr lvl="0">
              <a:buNone/>
            </a:pPr>
            <a:r>
              <a:rPr lang="cs-CZ" sz="3200" b="1" u="sng" dirty="0"/>
              <a:t>KISTLER</a:t>
            </a:r>
          </a:p>
          <a:p>
            <a:pPr>
              <a:buNone/>
            </a:pPr>
            <a:r>
              <a:rPr lang="cs-CZ" b="1" dirty="0"/>
              <a:t>= měří rychlou (odrazovou) sílu dolních končetin</a:t>
            </a:r>
            <a:r>
              <a:rPr lang="cs-CZ" dirty="0"/>
              <a:t> </a:t>
            </a:r>
          </a:p>
          <a:p>
            <a:r>
              <a:rPr lang="cs-CZ" dirty="0"/>
              <a:t>testujeme na dynamometrické desce </a:t>
            </a:r>
            <a:r>
              <a:rPr lang="cs-CZ" dirty="0" err="1"/>
              <a:t>Kistler</a:t>
            </a:r>
            <a:endParaRPr lang="cs-CZ" dirty="0"/>
          </a:p>
          <a:p>
            <a:r>
              <a:rPr lang="cs-CZ" dirty="0"/>
              <a:t>TO provádí maximální odraz snožmo do vertikálního výskoku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3077" name="obrázek 11" descr="Kistler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04875" cy="1200150"/>
          </a:xfrm>
          <a:prstGeom prst="rect">
            <a:avLst/>
          </a:prstGeom>
          <a:noFill/>
        </p:spPr>
      </p:pic>
      <p:pic>
        <p:nvPicPr>
          <p:cNvPr id="3076" name="obrázek 12" descr="Kistler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14550"/>
            <a:ext cx="904875" cy="1200150"/>
          </a:xfrm>
          <a:prstGeom prst="rect">
            <a:avLst/>
          </a:prstGeom>
          <a:noFill/>
        </p:spPr>
      </p:pic>
      <p:pic>
        <p:nvPicPr>
          <p:cNvPr id="3075" name="obrázek 13" descr="Kistler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14700"/>
            <a:ext cx="904875" cy="1200150"/>
          </a:xfrm>
          <a:prstGeom prst="rect">
            <a:avLst/>
          </a:prstGeom>
          <a:noFill/>
        </p:spPr>
      </p:pic>
      <p:pic>
        <p:nvPicPr>
          <p:cNvPr id="3074" name="obrázek 14" descr="Kistler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14850"/>
            <a:ext cx="904875" cy="1200150"/>
          </a:xfrm>
          <a:prstGeom prst="rect">
            <a:avLst/>
          </a:prstGeom>
          <a:noFill/>
        </p:spPr>
      </p:pic>
      <p:pic>
        <p:nvPicPr>
          <p:cNvPr id="3073" name="obrázek 15" descr="Kistler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15000"/>
            <a:ext cx="904875" cy="1200150"/>
          </a:xfrm>
          <a:prstGeom prst="rect">
            <a:avLst/>
          </a:prstGeom>
          <a:noFill/>
        </p:spPr>
      </p:pic>
      <p:pic>
        <p:nvPicPr>
          <p:cNvPr id="3078" name="obrázek 2" descr="http://casri.cz/Images/B15207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5044535"/>
            <a:ext cx="2376264" cy="1813465"/>
          </a:xfrm>
          <a:prstGeom prst="rect">
            <a:avLst/>
          </a:prstGeom>
          <a:noFill/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600" b="0" i="0" u="none" strike="noStrike" cap="none" normalizeH="0" baseline="0">
                <a:ln>
                  <a:noFill/>
                </a:ln>
                <a:solidFill>
                  <a:srgbClr val="2A343A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34671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600" b="0" i="0" u="none" strike="noStrike" cap="none" normalizeH="0" baseline="0">
                <a:ln>
                  <a:noFill/>
                </a:ln>
                <a:solidFill>
                  <a:srgbClr val="2A343A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46672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600" b="0" i="0" u="none" strike="noStrike" cap="none" normalizeH="0" baseline="0">
                <a:ln>
                  <a:noFill/>
                </a:ln>
                <a:solidFill>
                  <a:srgbClr val="2A343A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58674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600" b="0" i="0" u="none" strike="noStrike" cap="none" normalizeH="0" baseline="0">
                <a:ln>
                  <a:noFill/>
                </a:ln>
                <a:solidFill>
                  <a:srgbClr val="2A343A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70675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38"/>
            <a:ext cx="4071934" cy="236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u="sng" dirty="0">
                <a:solidFill>
                  <a:schemeClr val="tx1"/>
                </a:solidFill>
              </a:rPr>
              <a:t>BĚH K OČÍSLOVANÝM MEDICINBALŮM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Test komplexních rychlostních schopností</a:t>
            </a:r>
          </a:p>
          <a:p>
            <a:r>
              <a:rPr lang="cs-CZ" dirty="0"/>
              <a:t>Pomůcky: 6 medicinbalů, stopky, pásmo, křída</a:t>
            </a:r>
          </a:p>
          <a:p>
            <a:r>
              <a:rPr lang="cs-CZ" dirty="0"/>
              <a:t>Hodnocení: </a:t>
            </a:r>
            <a:r>
              <a:rPr lang="cs-CZ" sz="1700" dirty="0"/>
              <a:t>čas od zavolání 1. čísla až do posledního dotyku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500694" y="6211669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Hnízdil, 2012 (</a:t>
            </a:r>
            <a:r>
              <a:rPr lang="pt-BR" sz="1200" dirty="0"/>
              <a:t>a) Šlosrová, (2010) b) Havel, (1998) c) Lajbl, (2002) d) Kovář, (1983) e) Moravec, (1990)</a:t>
            </a:r>
            <a:r>
              <a:rPr lang="cs-CZ" sz="1200" dirty="0"/>
              <a:t>)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357562"/>
            <a:ext cx="44291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0100" y="3714752"/>
            <a:ext cx="45339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u="sng" dirty="0">
                <a:solidFill>
                  <a:schemeClr val="tx1"/>
                </a:solidFill>
              </a:rPr>
              <a:t>CVIČENÍ REAKCE NA MÍČ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Testování komplexních rychlostních schopností</a:t>
            </a:r>
          </a:p>
          <a:p>
            <a:r>
              <a:rPr lang="cs-CZ" sz="2400" dirty="0"/>
              <a:t>Pomůcky: 2 lavičky (délka 4 m), fotbalový míč, pásmo, žebřiny</a:t>
            </a:r>
          </a:p>
          <a:p>
            <a:r>
              <a:rPr lang="cs-CZ" sz="2400" dirty="0"/>
              <a:t>Provedení: </a:t>
            </a:r>
            <a:r>
              <a:rPr lang="cs-CZ" dirty="0"/>
              <a:t> </a:t>
            </a:r>
            <a:r>
              <a:rPr lang="cs-CZ" sz="1600" dirty="0"/>
              <a:t>Na horních koncích šikmých laviček se nachází míč držený učitelem. </a:t>
            </a:r>
          </a:p>
          <a:p>
            <a:pPr>
              <a:buNone/>
            </a:pPr>
            <a:r>
              <a:rPr lang="cs-CZ" sz="1600" dirty="0"/>
              <a:t>      TO stojí na startu, zády do směru běhu, paty na startovní čáře.</a:t>
            </a:r>
          </a:p>
          <a:p>
            <a:pPr>
              <a:buNone/>
            </a:pPr>
            <a:r>
              <a:rPr lang="cs-CZ" sz="1600" dirty="0"/>
              <a:t>      Učitel na akustický signál „hop“ pustí míč. </a:t>
            </a:r>
          </a:p>
          <a:p>
            <a:pPr>
              <a:buNone/>
            </a:pPr>
            <a:r>
              <a:rPr lang="cs-CZ" sz="1600" dirty="0"/>
              <a:t>      Úkolem TO  je co nejrychleji reagovat na akustický signál, </a:t>
            </a:r>
          </a:p>
          <a:p>
            <a:pPr>
              <a:buNone/>
            </a:pPr>
            <a:r>
              <a:rPr lang="cs-CZ" sz="1600" dirty="0"/>
              <a:t>      otočit se, běžet k lavičce  a kutálející se míč </a:t>
            </a:r>
          </a:p>
          <a:p>
            <a:pPr>
              <a:buNone/>
            </a:pPr>
            <a:r>
              <a:rPr lang="cs-CZ" sz="1600" dirty="0"/>
              <a:t>      zastavit oběma rukama.</a:t>
            </a:r>
          </a:p>
          <a:p>
            <a:r>
              <a:rPr lang="cs-CZ" sz="2400" dirty="0"/>
              <a:t>Hodnocení: </a:t>
            </a:r>
            <a:r>
              <a:rPr lang="cs-CZ" sz="1700" dirty="0"/>
              <a:t>hodnotí se vzdálenost od místa </a:t>
            </a:r>
          </a:p>
          <a:p>
            <a:pPr>
              <a:buNone/>
            </a:pPr>
            <a:r>
              <a:rPr lang="cs-CZ" sz="1700" dirty="0"/>
              <a:t>      startu míče k místu, kde  TO míč zastavila.</a:t>
            </a:r>
          </a:p>
          <a:p>
            <a:pPr>
              <a:buNone/>
            </a:pPr>
            <a:r>
              <a:rPr lang="cs-CZ" sz="1700" dirty="0"/>
              <a:t>     (2 pokusy, zapisuje se ten lepší)</a:t>
            </a:r>
          </a:p>
          <a:p>
            <a:endParaRPr lang="cs-CZ" sz="2400" dirty="0"/>
          </a:p>
          <a:p>
            <a:endParaRPr lang="cs-CZ" sz="16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643570" y="6500834"/>
            <a:ext cx="300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Hnízdil, 2012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u="sng" dirty="0">
                <a:solidFill>
                  <a:schemeClr val="tx1"/>
                </a:solidFill>
              </a:rPr>
              <a:t>Normy testu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Testy jsou součástí pětičlenné baterii testového profilu koordinačních schopností (Kohoutek </a:t>
            </a:r>
            <a:r>
              <a:rPr lang="cs-CZ" sz="1600" dirty="0" err="1"/>
              <a:t>et</a:t>
            </a:r>
            <a:r>
              <a:rPr lang="cs-CZ" sz="1600" dirty="0"/>
              <a:t> </a:t>
            </a:r>
            <a:r>
              <a:rPr lang="cs-CZ" sz="1600" dirty="0" err="1"/>
              <a:t>al</a:t>
            </a:r>
            <a:r>
              <a:rPr lang="cs-CZ" sz="1600" dirty="0"/>
              <a:t>.,2005)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928934"/>
            <a:ext cx="44291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00438"/>
            <a:ext cx="37433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571472" y="6357958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Hnízdil, 2012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Výsledek obrázku pro basketbalový míč kreslen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4023" y="4214818"/>
            <a:ext cx="2789977" cy="219979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u="sng" dirty="0">
                <a:solidFill>
                  <a:schemeClr val="tx1"/>
                </a:solidFill>
              </a:rPr>
              <a:t>STŘELBA NA KOŠ ZA 15 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Test komplexních rychlostních schopností</a:t>
            </a:r>
          </a:p>
          <a:p>
            <a:r>
              <a:rPr lang="cs-CZ" dirty="0"/>
              <a:t>Pomůcky: basketbalový míč, koš na basket, stopky</a:t>
            </a:r>
          </a:p>
          <a:p>
            <a:r>
              <a:rPr lang="cs-CZ" dirty="0"/>
              <a:t>Provedení: </a:t>
            </a:r>
            <a:r>
              <a:rPr lang="cs-CZ" sz="1600" dirty="0"/>
              <a:t>TO stojí čelem ke koši za basketbalovým míčem, který leží na čáře trestného hodu proti koši. Na povel TO uchopí míč, běží ke koši a libovolným způsobem se snaží hodit koš. TO nesmí nikdo podávat míč. TO se snaží za daný čas nastřílet co nejvíce košů.</a:t>
            </a:r>
            <a:endParaRPr lang="cs-CZ" dirty="0"/>
          </a:p>
          <a:p>
            <a:r>
              <a:rPr lang="cs-CZ" dirty="0"/>
              <a:t>Hodnocení: </a:t>
            </a:r>
            <a:r>
              <a:rPr lang="cs-CZ" sz="1600" dirty="0"/>
              <a:t>zaznamenáváme počet střelených košů za daný čas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Vytrvalostní schopnosti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= schopnost odolávat únavě</a:t>
            </a:r>
          </a:p>
          <a:p>
            <a:pPr>
              <a:buNone/>
            </a:pPr>
            <a:r>
              <a:rPr lang="cs-CZ" dirty="0"/>
              <a:t>= schopnost vykonávat určitou pohybovou činnost po zvolený časový úsek s co nejvyšší intenzitou</a:t>
            </a:r>
          </a:p>
          <a:p>
            <a:r>
              <a:rPr lang="cs-CZ" dirty="0"/>
              <a:t>Globální – lokální</a:t>
            </a:r>
          </a:p>
          <a:p>
            <a:r>
              <a:rPr lang="cs-CZ" dirty="0"/>
              <a:t>Krátkodobá – střednědobá – dlouhodobá</a:t>
            </a:r>
          </a:p>
          <a:p>
            <a:pPr>
              <a:buNone/>
            </a:pPr>
            <a:r>
              <a:rPr lang="cs-CZ" dirty="0"/>
              <a:t>     (do 2 min)     (2-10 min)      (nad 10 min)</a:t>
            </a:r>
          </a:p>
          <a:p>
            <a:r>
              <a:rPr lang="cs-CZ" dirty="0"/>
              <a:t>Obecná – speciální</a:t>
            </a:r>
          </a:p>
          <a:p>
            <a:r>
              <a:rPr lang="cs-CZ" dirty="0"/>
              <a:t>Statická - dynamická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u="sng" dirty="0">
                <a:solidFill>
                  <a:schemeClr val="tx1"/>
                </a:solidFill>
              </a:rPr>
              <a:t>DYNAMICKÁ POHYBLIVOST TRUPU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Test komplexních rychlostních schopností</a:t>
            </a:r>
          </a:p>
          <a:p>
            <a:r>
              <a:rPr lang="cs-CZ" dirty="0"/>
              <a:t>Provedení: </a:t>
            </a:r>
            <a:r>
              <a:rPr lang="cs-CZ" sz="1600" dirty="0"/>
              <a:t>TO si stoupne zády ke stěně tak, aby se při předklonu nedotýkal hýžděmi stěny (vzdálenost asi 30-40 cm), nohy rozkročené v šíři ramen. Na stěně v místě středu zad TO, v úrovni ramen, označíme bod X, druhý bod Y vyznačíme na zemi mezi špičkami nohou. TO se předkloní s napnutýma nohama a dotkne se špičkami prstů oběma rukama bodu Y, pak se rychle zvedne a otočí trup tak, aby se dotkl bodu X za zády. Střídá otáčení vlevo a vpravo.</a:t>
            </a:r>
          </a:p>
          <a:p>
            <a:r>
              <a:rPr lang="cs-CZ" dirty="0"/>
              <a:t>Hodnocení: </a:t>
            </a:r>
            <a:r>
              <a:rPr lang="pl-PL" sz="1600" dirty="0"/>
              <a:t>zaznamenává se počet dotyků bodu X na stěně za 20 s</a:t>
            </a:r>
          </a:p>
          <a:p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4929198"/>
            <a:ext cx="56959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2214546" y="6286520"/>
            <a:ext cx="5429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http://www.</a:t>
            </a:r>
            <a:r>
              <a:rPr lang="cs-CZ" sz="1200" dirty="0" err="1"/>
              <a:t>sportvital.cz</a:t>
            </a:r>
            <a:r>
              <a:rPr lang="cs-CZ" sz="1200" dirty="0"/>
              <a:t>/sport/testy/fitness-testy/</a:t>
            </a:r>
            <a:r>
              <a:rPr lang="cs-CZ" sz="1200" dirty="0" err="1"/>
              <a:t>pruznost</a:t>
            </a:r>
            <a:r>
              <a:rPr lang="cs-CZ" sz="1200" dirty="0"/>
              <a:t>/</a:t>
            </a:r>
            <a:r>
              <a:rPr lang="cs-CZ" sz="1200" dirty="0" err="1"/>
              <a:t>dynamicka</a:t>
            </a:r>
            <a:r>
              <a:rPr lang="cs-CZ" sz="1200" dirty="0"/>
              <a:t>-pohyblivost-trupu</a:t>
            </a:r>
            <a:r>
              <a:rPr lang="cs-CZ" dirty="0"/>
              <a:t>/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Zvonař, M., &amp; </a:t>
            </a:r>
            <a:r>
              <a:rPr lang="cs-CZ" dirty="0" err="1"/>
              <a:t>Duvač</a:t>
            </a:r>
            <a:r>
              <a:rPr lang="cs-CZ" dirty="0"/>
              <a:t>, I. (2011). </a:t>
            </a:r>
            <a:r>
              <a:rPr lang="cs-CZ" dirty="0" err="1"/>
              <a:t>Antropomotorika</a:t>
            </a:r>
            <a:r>
              <a:rPr lang="cs-CZ" dirty="0"/>
              <a:t>: pro magisterský program tělesná výchova a sport (1. </a:t>
            </a:r>
            <a:r>
              <a:rPr lang="cs-CZ" dirty="0" err="1"/>
              <a:t>vyd</a:t>
            </a:r>
            <a:r>
              <a:rPr lang="cs-CZ" dirty="0"/>
              <a:t>.). Brno: Masarykova univerzita.</a:t>
            </a:r>
          </a:p>
          <a:p>
            <a:r>
              <a:rPr lang="cs-CZ" dirty="0"/>
              <a:t>Měkota, K., &amp; Novosad, J. (2005). Motorické schopnosti (1. </a:t>
            </a:r>
            <a:r>
              <a:rPr lang="cs-CZ" dirty="0" err="1"/>
              <a:t>vyd</a:t>
            </a:r>
            <a:r>
              <a:rPr lang="cs-CZ" dirty="0"/>
              <a:t>.). Olomouc: Univerzita Palackého v Olomouci.</a:t>
            </a:r>
          </a:p>
          <a:p>
            <a:r>
              <a:rPr lang="cs-CZ" dirty="0"/>
              <a:t>Hnízdil, J., Havel, Z. (2012) Rozvoj a diagnostika vytrvalostních schopností</a:t>
            </a:r>
            <a:r>
              <a:rPr lang="cs-CZ" i="1" dirty="0"/>
              <a:t> (1.vyd.)</a:t>
            </a:r>
            <a:r>
              <a:rPr lang="cs-CZ" dirty="0"/>
              <a:t>. Ústí nad Labem: Univerzita J.E. </a:t>
            </a:r>
            <a:r>
              <a:rPr lang="cs-CZ" dirty="0" err="1"/>
              <a:t>Purkyně</a:t>
            </a:r>
            <a:r>
              <a:rPr lang="cs-CZ" dirty="0"/>
              <a:t> v Ústí nad Labem.</a:t>
            </a:r>
          </a:p>
          <a:p>
            <a:r>
              <a:rPr lang="cs-CZ" dirty="0"/>
              <a:t>http://www.</a:t>
            </a:r>
            <a:r>
              <a:rPr lang="cs-CZ" dirty="0" err="1"/>
              <a:t>sportvital.cz</a:t>
            </a:r>
            <a:r>
              <a:rPr lang="cs-CZ" dirty="0"/>
              <a:t>/sport/testy/fitness-testy/</a:t>
            </a:r>
          </a:p>
          <a:p>
            <a:r>
              <a:rPr lang="cs-CZ" dirty="0"/>
              <a:t>https://www.brianmac.co.uk/flextest3.htm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Testování vytrvalostních schopností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Cooperův</a:t>
            </a:r>
            <a:r>
              <a:rPr lang="cs-CZ" dirty="0"/>
              <a:t> test</a:t>
            </a:r>
          </a:p>
          <a:p>
            <a:r>
              <a:rPr lang="cs-CZ" dirty="0"/>
              <a:t>Distanční běh (600 m, 800 m, 1000 m, 1500 m)</a:t>
            </a:r>
          </a:p>
          <a:p>
            <a:r>
              <a:rPr lang="cs-CZ" dirty="0"/>
              <a:t>Běh po dobu 6, 9, 20 min</a:t>
            </a:r>
          </a:p>
          <a:p>
            <a:r>
              <a:rPr lang="cs-CZ" dirty="0" err="1"/>
              <a:t>Legerův</a:t>
            </a:r>
            <a:r>
              <a:rPr lang="cs-CZ" dirty="0"/>
              <a:t> test (stupňovaný člunkový běh na 20 m)</a:t>
            </a:r>
          </a:p>
          <a:p>
            <a:r>
              <a:rPr lang="cs-CZ" dirty="0"/>
              <a:t>Celostní motorický test – </a:t>
            </a:r>
            <a:r>
              <a:rPr lang="cs-CZ" dirty="0" err="1"/>
              <a:t>Jacík</a:t>
            </a:r>
            <a:endParaRPr lang="cs-CZ" dirty="0"/>
          </a:p>
          <a:p>
            <a:r>
              <a:rPr lang="cs-CZ" dirty="0"/>
              <a:t>Laboratorní testy (Step test, </a:t>
            </a:r>
            <a:r>
              <a:rPr lang="cs-CZ" dirty="0" err="1"/>
              <a:t>test</a:t>
            </a:r>
            <a:r>
              <a:rPr lang="cs-CZ" dirty="0"/>
              <a:t> W- 170, VO</a:t>
            </a:r>
            <a:r>
              <a:rPr lang="cs-CZ" sz="2400" dirty="0"/>
              <a:t>2 </a:t>
            </a:r>
            <a:r>
              <a:rPr lang="cs-CZ" sz="2400" dirty="0" err="1"/>
              <a:t>max</a:t>
            </a:r>
            <a:r>
              <a:rPr lang="cs-CZ" sz="2400" dirty="0"/>
              <a:t>)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80696"/>
          </a:xfrm>
        </p:spPr>
        <p:txBody>
          <a:bodyPr>
            <a:noAutofit/>
          </a:bodyPr>
          <a:lstStyle/>
          <a:p>
            <a:r>
              <a:rPr lang="cs-CZ" sz="3600" b="1" dirty="0"/>
              <a:t>Další testy VYTRVALOSTNÍCH schopností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800" b="1" u="sng" dirty="0"/>
              <a:t>KOSMINŮV TEST</a:t>
            </a:r>
          </a:p>
          <a:p>
            <a:pPr>
              <a:buNone/>
            </a:pPr>
            <a:endParaRPr lang="cs-CZ" sz="1800" b="1" u="sng" dirty="0"/>
          </a:p>
          <a:p>
            <a:r>
              <a:rPr lang="cs-CZ" sz="1800" dirty="0">
                <a:latin typeface="+mj-lt"/>
              </a:rPr>
              <a:t>* v bývalém SSSRK pro běhy na 800 a 1500 m</a:t>
            </a:r>
          </a:p>
          <a:p>
            <a:r>
              <a:rPr lang="cs-CZ" sz="1800" dirty="0">
                <a:latin typeface="+mj-lt"/>
              </a:rPr>
              <a:t>dráha 400 m</a:t>
            </a:r>
          </a:p>
          <a:p>
            <a:endParaRPr lang="cs-CZ" sz="1800" dirty="0">
              <a:latin typeface="+mj-lt"/>
            </a:endParaRPr>
          </a:p>
          <a:p>
            <a:pPr>
              <a:buNone/>
            </a:pPr>
            <a:r>
              <a:rPr lang="cs-CZ" sz="1800" b="1" dirty="0">
                <a:latin typeface="+mj-lt"/>
              </a:rPr>
              <a:t>800 metrů</a:t>
            </a:r>
          </a:p>
          <a:p>
            <a:pPr lvl="0"/>
            <a:r>
              <a:rPr lang="cs-CZ" sz="1800" dirty="0">
                <a:latin typeface="+mj-lt"/>
              </a:rPr>
              <a:t>2 úseky po 60 sekundách s maximálním úsilím – odpočinek 3 minuty</a:t>
            </a:r>
          </a:p>
          <a:p>
            <a:pPr lvl="0"/>
            <a:r>
              <a:rPr lang="cs-CZ" sz="1800" dirty="0">
                <a:latin typeface="+mj-lt"/>
              </a:rPr>
              <a:t>druhý usek z místa, kde skončil úsek první</a:t>
            </a:r>
          </a:p>
          <a:p>
            <a:pPr lvl="0"/>
            <a:r>
              <a:rPr lang="cs-CZ" sz="1800" dirty="0">
                <a:latin typeface="+mj-lt"/>
              </a:rPr>
              <a:t>zaznamenáváme celkovou vzdálenost za oba úseky</a:t>
            </a:r>
          </a:p>
          <a:p>
            <a:pPr lvl="0"/>
            <a:endParaRPr lang="cs-CZ" sz="1800" dirty="0">
              <a:latin typeface="+mj-lt"/>
            </a:endParaRPr>
          </a:p>
          <a:p>
            <a:pPr>
              <a:buNone/>
            </a:pPr>
            <a:r>
              <a:rPr lang="cs-CZ" sz="1800" b="1" dirty="0">
                <a:latin typeface="+mj-lt"/>
              </a:rPr>
              <a:t>1500 metrů</a:t>
            </a:r>
            <a:endParaRPr lang="cs-CZ" sz="1800" dirty="0">
              <a:latin typeface="+mj-lt"/>
            </a:endParaRPr>
          </a:p>
          <a:p>
            <a:pPr lvl="0"/>
            <a:r>
              <a:rPr lang="cs-CZ" sz="1800" dirty="0">
                <a:latin typeface="+mj-lt"/>
              </a:rPr>
              <a:t>4 úseky po 60 sekundách s maximálním úsilím – odpočinek 3 minuty </a:t>
            </a:r>
            <a:r>
              <a:rPr lang="cs-CZ" sz="1800" dirty="0">
                <a:latin typeface="+mj-lt"/>
                <a:sym typeface="Wingdings" pitchFamily="2" charset="2"/>
              </a:rPr>
              <a:t> 2 minuty  1 minuta</a:t>
            </a:r>
          </a:p>
          <a:p>
            <a:pPr lvl="0"/>
            <a:r>
              <a:rPr lang="cs-CZ" sz="1800" dirty="0">
                <a:latin typeface="+mj-lt"/>
                <a:sym typeface="Wingdings" pitchFamily="2" charset="2"/>
              </a:rPr>
              <a:t>další úsek se startuje z bodu, kde skončil úsek předchozí </a:t>
            </a:r>
          </a:p>
          <a:p>
            <a:pPr lvl="0"/>
            <a:r>
              <a:rPr lang="cs-CZ" sz="1800" dirty="0">
                <a:latin typeface="+mj-lt"/>
              </a:rPr>
              <a:t>Zaznamenáváme celkovou vzdálenost za oba úseky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300" b="1" u="sng" dirty="0">
                <a:latin typeface="+mj-lt"/>
              </a:rPr>
              <a:t>SKOKY PŘES ŠVIHADLO</a:t>
            </a:r>
          </a:p>
          <a:p>
            <a:pPr lvl="0">
              <a:buNone/>
            </a:pPr>
            <a:r>
              <a:rPr lang="cs-CZ" dirty="0">
                <a:latin typeface="+mj-lt"/>
              </a:rPr>
              <a:t> =&gt; testování speciální vytrvalosti </a:t>
            </a:r>
          </a:p>
          <a:p>
            <a:r>
              <a:rPr lang="cs-CZ" sz="2000" dirty="0">
                <a:latin typeface="+mj-lt"/>
              </a:rPr>
              <a:t>boxeři</a:t>
            </a:r>
          </a:p>
          <a:p>
            <a:r>
              <a:rPr lang="cs-CZ" sz="2000" u="sng" dirty="0">
                <a:latin typeface="+mj-lt"/>
              </a:rPr>
              <a:t>Vybavení</a:t>
            </a:r>
            <a:r>
              <a:rPr lang="cs-CZ" sz="2000" dirty="0">
                <a:latin typeface="+mj-lt"/>
              </a:rPr>
              <a:t> – švihadlo</a:t>
            </a:r>
          </a:p>
          <a:p>
            <a:r>
              <a:rPr lang="cs-CZ" sz="2000" u="sng" dirty="0">
                <a:latin typeface="+mj-lt"/>
              </a:rPr>
              <a:t>Provedení</a:t>
            </a:r>
          </a:p>
          <a:p>
            <a:pPr>
              <a:buNone/>
            </a:pPr>
            <a:r>
              <a:rPr lang="cs-CZ" sz="2000" dirty="0">
                <a:latin typeface="+mj-lt"/>
              </a:rPr>
              <a:t> 		- testovaný se snaží po dobu 2 minut zvládnout co 				nejvíce přeskoků přes švihadlo</a:t>
            </a:r>
          </a:p>
          <a:p>
            <a:pPr>
              <a:buNone/>
            </a:pPr>
            <a:r>
              <a:rPr lang="cs-CZ" sz="2000" dirty="0">
                <a:latin typeface="+mj-lt"/>
              </a:rPr>
              <a:t>		- skáče se bez meziskoku</a:t>
            </a:r>
          </a:p>
          <a:p>
            <a:pPr>
              <a:buNone/>
            </a:pPr>
            <a:endParaRPr lang="cs-CZ" sz="2000" dirty="0">
              <a:latin typeface="+mj-lt"/>
            </a:endParaRPr>
          </a:p>
          <a:p>
            <a:pPr>
              <a:buNone/>
            </a:pPr>
            <a:r>
              <a:rPr lang="cs-CZ" sz="1800" b="1" dirty="0">
                <a:latin typeface="+mj-lt"/>
              </a:rPr>
              <a:t>Žáci ve věku 12 – 19 let</a:t>
            </a:r>
            <a:endParaRPr lang="cs-CZ" sz="1800" dirty="0">
              <a:latin typeface="+mj-lt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611560" y="4581128"/>
          <a:ext cx="7128792" cy="2016224"/>
        </p:xfrm>
        <a:graphic>
          <a:graphicData uri="http://schemas.openxmlformats.org/drawingml/2006/table">
            <a:tbl>
              <a:tblPr/>
              <a:tblGrid>
                <a:gridCol w="3564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4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rgbClr val="4F81BD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Výkon</a:t>
                      </a:r>
                      <a:endParaRPr lang="cs-CZ" sz="11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rgbClr val="4F81BD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Počet skoků</a:t>
                      </a:r>
                      <a:endParaRPr lang="cs-CZ" sz="11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slabý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Do 100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podprůměrný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100-140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latin typeface="Calibri"/>
                          <a:ea typeface="Times New Roman"/>
                        </a:rPr>
                        <a:t>průměrný</a:t>
                      </a:r>
                      <a:endParaRPr lang="cs-CZ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latin typeface="Calibri"/>
                          <a:ea typeface="Times New Roman"/>
                        </a:rPr>
                        <a:t>140-180</a:t>
                      </a:r>
                      <a:endParaRPr lang="cs-CZ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nadprůměrný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180-220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výborný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220-250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Calibri"/>
                          <a:ea typeface="Times New Roman"/>
                        </a:rPr>
                        <a:t>vynikající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Calibri"/>
                          <a:ea typeface="Times New Roman"/>
                        </a:rPr>
                        <a:t>Nad 250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pPr>
              <a:buNone/>
            </a:pPr>
            <a:r>
              <a:rPr lang="cs-CZ" sz="2800" b="1" u="sng" dirty="0">
                <a:latin typeface="+mj-lt"/>
              </a:rPr>
              <a:t>12 MINUT JÍZDA NA KOLE</a:t>
            </a:r>
          </a:p>
          <a:p>
            <a:pPr lvl="0">
              <a:buFont typeface="Symbol" pitchFamily="18" charset="2"/>
              <a:buChar char="Þ"/>
            </a:pPr>
            <a:r>
              <a:rPr lang="cs-CZ" sz="2400" dirty="0">
                <a:latin typeface="+mj-lt"/>
              </a:rPr>
              <a:t>testování vytrvalostních a </a:t>
            </a:r>
            <a:r>
              <a:rPr lang="cs-CZ" sz="2400" dirty="0" err="1">
                <a:latin typeface="+mj-lt"/>
              </a:rPr>
              <a:t>kardio</a:t>
            </a:r>
            <a:r>
              <a:rPr lang="cs-CZ" sz="2400" dirty="0">
                <a:latin typeface="+mj-lt"/>
              </a:rPr>
              <a:t>-vaskulárních schopností organizmu</a:t>
            </a:r>
          </a:p>
          <a:p>
            <a:r>
              <a:rPr lang="cs-CZ" sz="2400" b="1" dirty="0">
                <a:latin typeface="+mj-lt"/>
              </a:rPr>
              <a:t>Provedení - </a:t>
            </a:r>
            <a:r>
              <a:rPr lang="cs-CZ" sz="2400" dirty="0">
                <a:latin typeface="+mj-lt"/>
              </a:rPr>
              <a:t>jízda na kole po dobu 12 minut </a:t>
            </a:r>
          </a:p>
          <a:p>
            <a:r>
              <a:rPr lang="cs-CZ" sz="2400" b="1" dirty="0">
                <a:latin typeface="+mj-lt"/>
              </a:rPr>
              <a:t>Hodnocení - </a:t>
            </a:r>
            <a:r>
              <a:rPr lang="cs-CZ" sz="2400" dirty="0">
                <a:latin typeface="+mj-lt"/>
              </a:rPr>
              <a:t>výkon je měřen v kilometrech</a:t>
            </a:r>
          </a:p>
          <a:p>
            <a:pPr>
              <a:buNone/>
            </a:pPr>
            <a:r>
              <a:rPr lang="cs-CZ" sz="1800" i="1" dirty="0">
                <a:latin typeface="+mj-lt"/>
              </a:rPr>
              <a:t>Muži ( Teplý, 1995 )</a:t>
            </a:r>
            <a:endParaRPr lang="cs-CZ" i="1" dirty="0">
              <a:latin typeface="+mj-lt"/>
            </a:endParaRPr>
          </a:p>
          <a:p>
            <a:pPr>
              <a:buNone/>
            </a:pPr>
            <a:endParaRPr lang="cs-CZ" i="1" dirty="0">
              <a:latin typeface="+mj-lt"/>
            </a:endParaRPr>
          </a:p>
          <a:p>
            <a:pPr>
              <a:buNone/>
            </a:pPr>
            <a:r>
              <a:rPr lang="cs-CZ" i="1" dirty="0">
                <a:latin typeface="+mj-lt"/>
              </a:rPr>
              <a:t>						    </a:t>
            </a:r>
          </a:p>
          <a:p>
            <a:pPr>
              <a:buNone/>
            </a:pPr>
            <a:endParaRPr lang="cs-CZ" sz="1800" i="1" dirty="0">
              <a:latin typeface="+mj-lt"/>
            </a:endParaRPr>
          </a:p>
          <a:p>
            <a:pPr>
              <a:buNone/>
            </a:pPr>
            <a:r>
              <a:rPr lang="cs-CZ" sz="1800" i="1" dirty="0">
                <a:latin typeface="+mj-lt"/>
              </a:rPr>
              <a:t>						       Ženy (Teplý, 1995)</a:t>
            </a:r>
            <a:endParaRPr lang="cs-CZ" sz="1800" dirty="0">
              <a:latin typeface="+mj-lt"/>
            </a:endParaRPr>
          </a:p>
          <a:p>
            <a:pPr>
              <a:buNone/>
            </a:pPr>
            <a:endParaRPr lang="cs-CZ" dirty="0">
              <a:latin typeface="+mj-lt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79512" y="3356992"/>
          <a:ext cx="5184578" cy="1706184"/>
        </p:xfrm>
        <a:graphic>
          <a:graphicData uri="http://schemas.openxmlformats.org/drawingml/2006/table">
            <a:tbl>
              <a:tblPr/>
              <a:tblGrid>
                <a:gridCol w="1264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8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8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87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2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rgbClr val="4F81BD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Výkon/věk</a:t>
                      </a:r>
                      <a:endParaRPr lang="cs-CZ" sz="11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rgbClr val="4F81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1700" b="1">
                          <a:solidFill>
                            <a:srgbClr val="4F81BD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15-17</a:t>
                      </a:r>
                      <a:endParaRPr lang="cs-CZ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1700" b="1">
                          <a:solidFill>
                            <a:srgbClr val="4F81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rgbClr val="4F81BD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18-29</a:t>
                      </a:r>
                      <a:endParaRPr lang="cs-CZ" sz="11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rgbClr val="4F81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1700" b="1">
                          <a:solidFill>
                            <a:srgbClr val="4F81BD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30-39</a:t>
                      </a:r>
                      <a:endParaRPr lang="cs-CZ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1700" b="1">
                          <a:solidFill>
                            <a:srgbClr val="4F81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1700" b="1">
                          <a:solidFill>
                            <a:srgbClr val="4F81BD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40-49</a:t>
                      </a:r>
                      <a:endParaRPr lang="cs-CZ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1700" b="1">
                          <a:solidFill>
                            <a:srgbClr val="4F81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rgbClr val="4F81BD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50-60</a:t>
                      </a:r>
                      <a:endParaRPr lang="cs-CZ" sz="11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rgbClr val="4F81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Slabý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&lt;3,5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&lt;3,3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&lt;3,1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&lt;2,8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&lt;2,6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Podprůměrný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3,5-4,5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3,3-4,1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3,1-3,8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2,8-3,4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2,6-3,2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latin typeface="Calibri"/>
                          <a:ea typeface="Times New Roman"/>
                        </a:rPr>
                        <a:t>Průměrný</a:t>
                      </a:r>
                      <a:endParaRPr lang="cs-CZ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latin typeface="Calibri"/>
                          <a:ea typeface="Times New Roman"/>
                        </a:rPr>
                        <a:t>4,6-5,5</a:t>
                      </a:r>
                      <a:endParaRPr lang="cs-CZ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latin typeface="Calibri"/>
                          <a:ea typeface="Times New Roman"/>
                        </a:rPr>
                        <a:t>4,2-5,0</a:t>
                      </a:r>
                      <a:endParaRPr lang="cs-CZ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latin typeface="Calibri"/>
                          <a:ea typeface="Times New Roman"/>
                        </a:rPr>
                        <a:t>3,9-4,6</a:t>
                      </a:r>
                      <a:endParaRPr lang="cs-CZ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latin typeface="Calibri"/>
                          <a:ea typeface="Times New Roman"/>
                        </a:rPr>
                        <a:t>3,5-4,2</a:t>
                      </a:r>
                      <a:endParaRPr lang="cs-CZ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latin typeface="Calibri"/>
                          <a:ea typeface="Times New Roman"/>
                        </a:rPr>
                        <a:t>3,3-4,0</a:t>
                      </a:r>
                      <a:endParaRPr lang="cs-CZ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Dobrý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5,6-6,6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5,1-5,9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4,7-5,6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4,3-5,2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4,1-4,9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Výborný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Calibri"/>
                          <a:ea typeface="Times New Roman"/>
                        </a:rPr>
                        <a:t>&gt;6,6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Calibri"/>
                          <a:ea typeface="Times New Roman"/>
                        </a:rPr>
                        <a:t>&gt;5,9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&gt;5,6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&gt;5,2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Calibri"/>
                          <a:ea typeface="Times New Roman"/>
                        </a:rPr>
                        <a:t>&gt;4,9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3448049" y="5157194"/>
          <a:ext cx="5695951" cy="1700806"/>
        </p:xfrm>
        <a:graphic>
          <a:graphicData uri="http://schemas.openxmlformats.org/drawingml/2006/table">
            <a:tbl>
              <a:tblPr/>
              <a:tblGrid>
                <a:gridCol w="1389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3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8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rgbClr val="4F81BD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Výkon/věk</a:t>
                      </a:r>
                      <a:endParaRPr lang="cs-CZ" sz="11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rgbClr val="4F81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1700" b="1">
                          <a:solidFill>
                            <a:srgbClr val="4F81BD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15-17</a:t>
                      </a:r>
                      <a:endParaRPr lang="cs-CZ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1700" b="1">
                          <a:solidFill>
                            <a:srgbClr val="4F81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rgbClr val="4F81BD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18-29</a:t>
                      </a:r>
                      <a:endParaRPr lang="cs-CZ" sz="11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rgbClr val="4F81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1700" b="1">
                          <a:solidFill>
                            <a:srgbClr val="4F81BD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30-39</a:t>
                      </a:r>
                      <a:endParaRPr lang="cs-CZ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1700" b="1">
                          <a:solidFill>
                            <a:srgbClr val="4F81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rgbClr val="4F81BD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40-49</a:t>
                      </a:r>
                      <a:endParaRPr lang="cs-CZ" sz="11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rgbClr val="4F81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1700" b="1">
                          <a:solidFill>
                            <a:srgbClr val="4F81BD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50-60</a:t>
                      </a:r>
                      <a:endParaRPr lang="cs-CZ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1700" b="1">
                          <a:solidFill>
                            <a:srgbClr val="4F81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Slabý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&lt;2,8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&lt;2,5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&lt;2,1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&lt;1,8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&lt;1,6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Podprůměrný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2,8-3,7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2,6-3,5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2,2-3,0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1,9-2,6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1,7-2,3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latin typeface="Calibri"/>
                          <a:ea typeface="Times New Roman"/>
                        </a:rPr>
                        <a:t>Průměrný</a:t>
                      </a:r>
                      <a:endParaRPr lang="cs-CZ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latin typeface="Calibri"/>
                          <a:ea typeface="Times New Roman"/>
                        </a:rPr>
                        <a:t>3,8-4,7</a:t>
                      </a:r>
                      <a:endParaRPr lang="cs-CZ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latin typeface="Calibri"/>
                          <a:ea typeface="Times New Roman"/>
                        </a:rPr>
                        <a:t>3,6-4,5</a:t>
                      </a:r>
                      <a:endParaRPr lang="cs-CZ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latin typeface="Calibri"/>
                          <a:ea typeface="Times New Roman"/>
                        </a:rPr>
                        <a:t>3,1-3,9</a:t>
                      </a:r>
                      <a:endParaRPr lang="cs-CZ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latin typeface="Calibri"/>
                          <a:ea typeface="Times New Roman"/>
                        </a:rPr>
                        <a:t>2,7-3,6</a:t>
                      </a:r>
                      <a:endParaRPr lang="cs-CZ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latin typeface="Calibri"/>
                          <a:ea typeface="Times New Roman"/>
                        </a:rPr>
                        <a:t>2,4-3,1</a:t>
                      </a:r>
                      <a:endParaRPr lang="cs-CZ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Dobrý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4,8-5,7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4,6-5,4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Calibri"/>
                          <a:ea typeface="Times New Roman"/>
                        </a:rPr>
                        <a:t>4,0-4,9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3,7-4,4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Calibri"/>
                          <a:ea typeface="Times New Roman"/>
                        </a:rPr>
                        <a:t>3,2-3,9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Výborný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&gt;5,7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&gt;5,4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&gt;4,9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Calibri"/>
                          <a:ea typeface="Times New Roman"/>
                        </a:rPr>
                        <a:t>&gt;4,4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Calibri"/>
                          <a:ea typeface="Times New Roman"/>
                        </a:rPr>
                        <a:t>&gt;3,9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pPr>
              <a:buNone/>
            </a:pPr>
            <a:r>
              <a:rPr lang="cs-CZ" sz="3200" b="1" u="sng" dirty="0">
                <a:latin typeface="+mj-lt"/>
              </a:rPr>
              <a:t>12 KM PLAVÁNÍ</a:t>
            </a:r>
          </a:p>
          <a:p>
            <a:pPr lvl="0">
              <a:buNone/>
            </a:pPr>
            <a:r>
              <a:rPr lang="cs-CZ" dirty="0"/>
              <a:t>=&gt; testování vytrvalostních a </a:t>
            </a:r>
            <a:r>
              <a:rPr lang="cs-CZ" dirty="0" err="1"/>
              <a:t>kardio</a:t>
            </a:r>
            <a:r>
              <a:rPr lang="cs-CZ" dirty="0"/>
              <a:t>-vaskulárních schopností organizmu</a:t>
            </a:r>
          </a:p>
          <a:p>
            <a:pPr>
              <a:buNone/>
            </a:pPr>
            <a:r>
              <a:rPr lang="cs-CZ" b="1" dirty="0"/>
              <a:t>Provedení - </a:t>
            </a:r>
            <a:r>
              <a:rPr lang="cs-CZ" dirty="0"/>
              <a:t>plavání libovolným stylem po dobu 12 			minut</a:t>
            </a:r>
          </a:p>
          <a:p>
            <a:pPr>
              <a:buNone/>
            </a:pPr>
            <a:r>
              <a:rPr lang="cs-CZ" b="1" dirty="0"/>
              <a:t>Hodnocení:</a:t>
            </a:r>
            <a:endParaRPr lang="cs-CZ" dirty="0"/>
          </a:p>
          <a:p>
            <a:endParaRPr lang="cs-CZ" dirty="0">
              <a:latin typeface="+mj-lt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115616" y="3789040"/>
          <a:ext cx="6624735" cy="2689828"/>
        </p:xfrm>
        <a:graphic>
          <a:graphicData uri="http://schemas.openxmlformats.org/drawingml/2006/table">
            <a:tbl>
              <a:tblPr/>
              <a:tblGrid>
                <a:gridCol w="2365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9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4F81BD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Výkon</a:t>
                      </a:r>
                      <a:endParaRPr lang="cs-CZ" sz="24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400" b="1">
                          <a:solidFill>
                            <a:srgbClr val="4F81BD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Muži</a:t>
                      </a:r>
                      <a:endParaRPr lang="cs-CZ" sz="24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4F81BD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Ženy</a:t>
                      </a:r>
                      <a:endParaRPr lang="cs-CZ" sz="24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Calibri"/>
                          <a:ea typeface="Times New Roman"/>
                        </a:rPr>
                        <a:t>Slabý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Calibri"/>
                          <a:ea typeface="Times New Roman"/>
                        </a:rPr>
                        <a:t>&lt;310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Calibri"/>
                          <a:ea typeface="Times New Roman"/>
                        </a:rPr>
                        <a:t>&lt;290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latin typeface="Calibri"/>
                          <a:ea typeface="Times New Roman"/>
                        </a:rPr>
                        <a:t>Průměrný</a:t>
                      </a:r>
                      <a:endParaRPr lang="cs-CZ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latin typeface="Calibri"/>
                          <a:ea typeface="Times New Roman"/>
                        </a:rPr>
                        <a:t>500</a:t>
                      </a:r>
                      <a:endParaRPr lang="cs-CZ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latin typeface="Calibri"/>
                          <a:ea typeface="Times New Roman"/>
                        </a:rPr>
                        <a:t>450</a:t>
                      </a:r>
                      <a:endParaRPr lang="cs-CZ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Calibri"/>
                          <a:ea typeface="Times New Roman"/>
                        </a:rPr>
                        <a:t>Vynikající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Calibri"/>
                          <a:ea typeface="Times New Roman"/>
                        </a:rPr>
                        <a:t>&gt;720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Calibri"/>
                          <a:ea typeface="Times New Roman"/>
                        </a:rPr>
                        <a:t>&gt;600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400" b="1" u="sng" dirty="0">
                <a:latin typeface="+mj-lt"/>
              </a:rPr>
              <a:t>CHŮZE NA 2 KM (VÝPOČET VO</a:t>
            </a:r>
            <a:r>
              <a:rPr lang="cs-CZ" sz="1600" b="1" u="sng" dirty="0">
                <a:latin typeface="+mj-lt"/>
              </a:rPr>
              <a:t>2</a:t>
            </a:r>
            <a:r>
              <a:rPr lang="cs-CZ" sz="2400" b="1" u="sng" dirty="0">
                <a:latin typeface="+mj-lt"/>
              </a:rPr>
              <a:t> MAX)</a:t>
            </a:r>
          </a:p>
          <a:p>
            <a:pPr lvl="0">
              <a:buNone/>
            </a:pPr>
            <a:endParaRPr lang="cs-CZ" sz="1600" dirty="0">
              <a:latin typeface="+mj-lt"/>
            </a:endParaRPr>
          </a:p>
          <a:p>
            <a:pPr lvl="0">
              <a:buFont typeface="Symbol" pitchFamily="18" charset="2"/>
              <a:buChar char="Þ"/>
            </a:pPr>
            <a:r>
              <a:rPr lang="cs-CZ" sz="1800" dirty="0">
                <a:latin typeface="+mj-lt"/>
              </a:rPr>
              <a:t>posuzuje vytrvalostní schopnosti a aerobní vytrvalost</a:t>
            </a:r>
          </a:p>
          <a:p>
            <a:pPr lvl="0">
              <a:buFont typeface="Symbol" pitchFamily="18" charset="2"/>
              <a:buChar char="Þ"/>
            </a:pPr>
            <a:r>
              <a:rPr lang="cs-CZ" sz="1800" dirty="0">
                <a:latin typeface="+mj-lt"/>
              </a:rPr>
              <a:t>atletická dráha, silnice ( s pevným, rovným povrchem ) s naměřenou vzdáleností 2 km , vhodný je atletický ovál, stopky</a:t>
            </a:r>
          </a:p>
          <a:p>
            <a:pPr lvl="0">
              <a:buFont typeface="Symbol" pitchFamily="18" charset="2"/>
              <a:buChar char="Þ"/>
            </a:pPr>
            <a:endParaRPr lang="cs-CZ" sz="1800" dirty="0">
              <a:latin typeface="+mj-lt"/>
            </a:endParaRPr>
          </a:p>
          <a:p>
            <a:pPr>
              <a:buNone/>
            </a:pPr>
            <a:r>
              <a:rPr lang="cs-CZ" sz="1800" b="1" dirty="0">
                <a:latin typeface="+mj-lt"/>
              </a:rPr>
              <a:t>Provedení:</a:t>
            </a:r>
            <a:endParaRPr lang="cs-CZ" sz="1800" dirty="0">
              <a:latin typeface="+mj-lt"/>
            </a:endParaRPr>
          </a:p>
          <a:p>
            <a:pPr lvl="0"/>
            <a:r>
              <a:rPr lang="cs-CZ" sz="1800" dirty="0">
                <a:latin typeface="+mj-lt"/>
              </a:rPr>
              <a:t>u TO zjišťujeme věk a hmotnost</a:t>
            </a:r>
          </a:p>
          <a:p>
            <a:pPr lvl="0">
              <a:buNone/>
            </a:pPr>
            <a:r>
              <a:rPr lang="cs-CZ" sz="1800" dirty="0">
                <a:latin typeface="+mj-lt"/>
                <a:sym typeface="Wingdings" pitchFamily="2" charset="2"/>
              </a:rPr>
              <a:t> </a:t>
            </a:r>
            <a:r>
              <a:rPr lang="cs-CZ" sz="1800" dirty="0">
                <a:latin typeface="+mj-lt"/>
              </a:rPr>
              <a:t>CO NEJRYCHLEJI UJÍT 2 KM</a:t>
            </a:r>
          </a:p>
          <a:p>
            <a:pPr lvl="0"/>
            <a:r>
              <a:rPr lang="cs-CZ" sz="1800" dirty="0">
                <a:latin typeface="+mj-lt"/>
              </a:rPr>
              <a:t>Snaha udržet rovnoměrné tempo blížící se tempu maximálnímu</a:t>
            </a:r>
          </a:p>
          <a:p>
            <a:pPr lvl="0"/>
            <a:r>
              <a:rPr lang="cs-CZ" sz="1800" dirty="0">
                <a:latin typeface="+mj-lt"/>
              </a:rPr>
              <a:t>čas se měří s přesností na 1 sekundu</a:t>
            </a:r>
          </a:p>
          <a:p>
            <a:pPr lvl="0"/>
            <a:r>
              <a:rPr lang="cs-CZ" sz="1800" dirty="0">
                <a:latin typeface="+mj-lt"/>
              </a:rPr>
              <a:t>hned po ujití 2 km měříme SRDEČNÍ FREKVENCI po dobu 15 sekund – vynásobíme x4</a:t>
            </a:r>
          </a:p>
          <a:p>
            <a:pPr lvl="0">
              <a:buFont typeface="Wingdings" pitchFamily="2" charset="2"/>
              <a:buChar char="à"/>
            </a:pPr>
            <a:r>
              <a:rPr lang="cs-CZ" sz="1800" dirty="0">
                <a:latin typeface="+mj-lt"/>
              </a:rPr>
              <a:t>vypočítáme odhad ukazatele maximální aerobní kapacity - VO2max</a:t>
            </a:r>
          </a:p>
          <a:p>
            <a:pPr lvl="0">
              <a:buFont typeface="Wingdings" pitchFamily="2" charset="2"/>
              <a:buChar char="à"/>
            </a:pPr>
            <a:endParaRPr lang="cs-CZ" sz="1800" dirty="0">
              <a:latin typeface="+mj-lt"/>
            </a:endParaRPr>
          </a:p>
          <a:p>
            <a:pPr lvl="0">
              <a:buNone/>
            </a:pPr>
            <a:r>
              <a:rPr lang="cs-CZ" sz="1600" b="1" dirty="0">
                <a:latin typeface="+mj-lt"/>
              </a:rPr>
              <a:t>VÝPOČTY</a:t>
            </a:r>
          </a:p>
          <a:p>
            <a:pPr lvl="0">
              <a:buFont typeface="Wingdings" pitchFamily="2" charset="2"/>
              <a:buChar char="à"/>
            </a:pPr>
            <a:r>
              <a:rPr lang="cs-CZ" sz="1600" b="1" dirty="0">
                <a:latin typeface="+mj-lt"/>
              </a:rPr>
              <a:t>Muži </a:t>
            </a:r>
            <a:r>
              <a:rPr lang="cs-CZ" sz="1600" dirty="0">
                <a:latin typeface="+mj-lt"/>
              </a:rPr>
              <a:t>= 186,6 – ( 5,32 x čas ) – ( 0,22 x TF ) – ( 0,32 x věk ) – ( 0,24 x hmotnost )</a:t>
            </a:r>
          </a:p>
          <a:p>
            <a:pPr lvl="0">
              <a:buFont typeface="Wingdings" pitchFamily="2" charset="2"/>
              <a:buChar char="à"/>
            </a:pPr>
            <a:r>
              <a:rPr lang="cs-CZ" sz="1600" b="1" dirty="0">
                <a:latin typeface="+mj-lt"/>
              </a:rPr>
              <a:t>Ženy</a:t>
            </a:r>
            <a:r>
              <a:rPr lang="cs-CZ" sz="1600" dirty="0">
                <a:latin typeface="+mj-lt"/>
              </a:rPr>
              <a:t> = 124,2 – ( </a:t>
            </a:r>
            <a:r>
              <a:rPr lang="cs-CZ" sz="1600" dirty="0" err="1">
                <a:latin typeface="+mj-lt"/>
              </a:rPr>
              <a:t>2</a:t>
            </a:r>
            <a:r>
              <a:rPr lang="cs-CZ" sz="1600" dirty="0">
                <a:latin typeface="+mj-lt"/>
              </a:rPr>
              <a:t>,81 x čas ) – ( 0,12 x TF ) – ( 0,16 x věk ) – ( 0,24 x hmotnost)</a:t>
            </a:r>
          </a:p>
        </p:txBody>
      </p:sp>
      <p:sp>
        <p:nvSpPr>
          <p:cNvPr id="4" name="Obdélník 3"/>
          <p:cNvSpPr/>
          <p:nvPr/>
        </p:nvSpPr>
        <p:spPr>
          <a:xfrm>
            <a:off x="7380312" y="5489848"/>
            <a:ext cx="176368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/>
              <a:t>Čas -  v minutách</a:t>
            </a:r>
          </a:p>
          <a:p>
            <a:r>
              <a:rPr lang="cs-CZ" sz="1400" dirty="0"/>
              <a:t>TF – tepová frekvence</a:t>
            </a:r>
          </a:p>
          <a:p>
            <a:r>
              <a:rPr lang="cs-CZ" sz="1400" dirty="0"/>
              <a:t>Hmotnost – v kg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823</TotalTime>
  <Words>1859</Words>
  <Application>Microsoft Office PowerPoint</Application>
  <PresentationFormat>Předvádění na obrazovce (4:3)</PresentationFormat>
  <Paragraphs>626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42" baseType="lpstr">
      <vt:lpstr>Arial</vt:lpstr>
      <vt:lpstr>Calibri</vt:lpstr>
      <vt:lpstr>Cambria</vt:lpstr>
      <vt:lpstr>Constantia</vt:lpstr>
      <vt:lpstr>Symbol</vt:lpstr>
      <vt:lpstr>Tahoma</vt:lpstr>
      <vt:lpstr>Times New Roman</vt:lpstr>
      <vt:lpstr>Verdana</vt:lpstr>
      <vt:lpstr>Wingdings</vt:lpstr>
      <vt:lpstr>Wingdings 2</vt:lpstr>
      <vt:lpstr>Tok</vt:lpstr>
      <vt:lpstr>Rozšiřující testy kondičních schopností  – další i netradiční testy v porovnání s Bc.</vt:lpstr>
      <vt:lpstr>Motorické schopnosti</vt:lpstr>
      <vt:lpstr>Vytrvalostní schopnosti</vt:lpstr>
      <vt:lpstr>Testování vytrvalostních schopností</vt:lpstr>
      <vt:lpstr>Další testy VYTRVALOSTNÍCH schopností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Silové schopnosti</vt:lpstr>
      <vt:lpstr>Testování silových schopností</vt:lpstr>
      <vt:lpstr>Další testy SILOVÝCH schopností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Rychlostní schopnosti</vt:lpstr>
      <vt:lpstr>Testy rychlostních schopností</vt:lpstr>
      <vt:lpstr>Další, netradiční testy RYCHLOSTNÍCHschopností</vt:lpstr>
      <vt:lpstr>BĚH K OČÍSLOVANÝM MEDICINBALŮM</vt:lpstr>
      <vt:lpstr>CVIČENÍ REAKCE NA MÍČ</vt:lpstr>
      <vt:lpstr>Normy testu </vt:lpstr>
      <vt:lpstr>STŘELBA NA KOŠ ZA 15 S</vt:lpstr>
      <vt:lpstr>DYNAMICKÁ POHYBLIVOST TRUPU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Rozšiřující testy kondičních schopností  – další i netradiční testy v porovnání s Bc.</dc:title>
  <dc:creator>Windows User</dc:creator>
  <cp:lastModifiedBy>Klára Koreošvá</cp:lastModifiedBy>
  <cp:revision>78</cp:revision>
  <dcterms:created xsi:type="dcterms:W3CDTF">2016-10-09T07:02:15Z</dcterms:created>
  <dcterms:modified xsi:type="dcterms:W3CDTF">2016-12-31T14:28:56Z</dcterms:modified>
</cp:coreProperties>
</file>