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68" r:id="rId16"/>
    <p:sldId id="270" r:id="rId17"/>
    <p:sldId id="269" r:id="rId18"/>
    <p:sldId id="271" r:id="rId19"/>
    <p:sldId id="272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8CCA5B2-2ECA-42DF-874D-6332188875E7}">
          <p14:sldIdLst>
            <p14:sldId id="256"/>
            <p14:sldId id="257"/>
            <p14:sldId id="261"/>
            <p14:sldId id="258"/>
            <p14:sldId id="260"/>
            <p14:sldId id="259"/>
            <p14:sldId id="262"/>
            <p14:sldId id="263"/>
            <p14:sldId id="264"/>
            <p14:sldId id="265"/>
            <p14:sldId id="266"/>
            <p14:sldId id="267"/>
            <p14:sldId id="273"/>
            <p14:sldId id="274"/>
            <p14:sldId id="268"/>
            <p14:sldId id="270"/>
            <p14:sldId id="269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25A-BF56-4E15-A207-CD15020D7004}" type="datetimeFigureOut">
              <a:rPr lang="cs-CZ" smtClean="0"/>
              <a:t>09.12.2016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7DC-91C1-4120-8EEA-9FE78BE83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95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25A-BF56-4E15-A207-CD15020D7004}" type="datetimeFigureOut">
              <a:rPr lang="cs-CZ" smtClean="0"/>
              <a:t>09.12.2016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7DC-91C1-4120-8EEA-9FE78BE83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22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25A-BF56-4E15-A207-CD15020D7004}" type="datetimeFigureOut">
              <a:rPr lang="cs-CZ" smtClean="0"/>
              <a:t>09.12.2016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7DC-91C1-4120-8EEA-9FE78BE83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73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25A-BF56-4E15-A207-CD15020D7004}" type="datetimeFigureOut">
              <a:rPr lang="cs-CZ" smtClean="0"/>
              <a:t>09.12.2016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7DC-91C1-4120-8EEA-9FE78BE83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74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25A-BF56-4E15-A207-CD15020D7004}" type="datetimeFigureOut">
              <a:rPr lang="cs-CZ" smtClean="0"/>
              <a:t>09.12.2016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7DC-91C1-4120-8EEA-9FE78BE83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20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25A-BF56-4E15-A207-CD15020D7004}" type="datetimeFigureOut">
              <a:rPr lang="cs-CZ" smtClean="0"/>
              <a:t>09.12.2016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7DC-91C1-4120-8EEA-9FE78BE83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92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25A-BF56-4E15-A207-CD15020D7004}" type="datetimeFigureOut">
              <a:rPr lang="cs-CZ" smtClean="0"/>
              <a:t>09.12.2016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7DC-91C1-4120-8EEA-9FE78BE83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89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25A-BF56-4E15-A207-CD15020D7004}" type="datetimeFigureOut">
              <a:rPr lang="cs-CZ" smtClean="0"/>
              <a:t>09.12.2016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7DC-91C1-4120-8EEA-9FE78BE83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23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25A-BF56-4E15-A207-CD15020D7004}" type="datetimeFigureOut">
              <a:rPr lang="cs-CZ" smtClean="0"/>
              <a:t>09.12.2016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7DC-91C1-4120-8EEA-9FE78BE83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64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25A-BF56-4E15-A207-CD15020D7004}" type="datetimeFigureOut">
              <a:rPr lang="cs-CZ" smtClean="0"/>
              <a:t>09.12.2016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7DC-91C1-4120-8EEA-9FE78BE83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96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25A-BF56-4E15-A207-CD15020D7004}" type="datetimeFigureOut">
              <a:rPr lang="cs-CZ" smtClean="0"/>
              <a:t>09.12.2016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7DC-91C1-4120-8EEA-9FE78BE83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75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025A-BF56-4E15-A207-CD15020D7004}" type="datetimeFigureOut">
              <a:rPr lang="cs-CZ" smtClean="0"/>
              <a:t>09.12.2016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EB7DC-91C1-4120-8EEA-9FE78BE83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4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z9D41TxoA" TargetMode="External"/><Relationship Id="rId2" Type="http://schemas.openxmlformats.org/officeDocument/2006/relationships/hyperlink" Target="https://www.youtube.com/watch?v=m17ERc-kQhQ&amp;spfreload=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ogluF_maG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TlViaGN8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7706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Využití moderních technologií při monitoringu a hodnocení sportovních aktivit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9700" y="3276723"/>
            <a:ext cx="9144000" cy="1655762"/>
          </a:xfrm>
        </p:spPr>
        <p:txBody>
          <a:bodyPr/>
          <a:lstStyle/>
          <a:p>
            <a:r>
              <a:rPr lang="cs-CZ" dirty="0" smtClean="0"/>
              <a:t>Jan Chlápek</a:t>
            </a:r>
          </a:p>
          <a:p>
            <a:r>
              <a:rPr lang="cs-CZ" dirty="0" smtClean="0"/>
              <a:t>Milan Tichý</a:t>
            </a:r>
          </a:p>
        </p:txBody>
      </p:sp>
      <p:pic>
        <p:nvPicPr>
          <p:cNvPr id="2050" name="Picture 2" descr="Výsledek obrázku pro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76750"/>
            <a:ext cx="8191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FOTBAL: GLT – </a:t>
            </a:r>
            <a:r>
              <a:rPr lang="cs-CZ" b="1" dirty="0" err="1" smtClean="0"/>
              <a:t>goal</a:t>
            </a:r>
            <a:r>
              <a:rPr lang="cs-CZ" b="1" dirty="0"/>
              <a:t>-</a:t>
            </a:r>
            <a:r>
              <a:rPr lang="cs-CZ" b="1" dirty="0" smtClean="0"/>
              <a:t>line technology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</a:t>
            </a:r>
            <a:r>
              <a:rPr lang="cs-CZ" dirty="0" err="1" smtClean="0"/>
              <a:t>goal</a:t>
            </a:r>
            <a:r>
              <a:rPr lang="cs-CZ" dirty="0" smtClean="0"/>
              <a:t> </a:t>
            </a:r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, systém na hlídání brankové čáry</a:t>
            </a:r>
          </a:p>
          <a:p>
            <a:r>
              <a:rPr lang="cs-CZ" dirty="0" smtClean="0"/>
              <a:t>Metoda určující, zda-</a:t>
            </a:r>
            <a:r>
              <a:rPr lang="cs-CZ" dirty="0" err="1" smtClean="0"/>
              <a:t>li</a:t>
            </a:r>
            <a:r>
              <a:rPr lang="cs-CZ" dirty="0" smtClean="0"/>
              <a:t> míč přešel celým svým objemem brankovou čáru mezi třemi tyčemi</a:t>
            </a:r>
          </a:p>
          <a:p>
            <a:r>
              <a:rPr lang="cs-CZ" dirty="0" smtClean="0"/>
              <a:t>Čip implantován v míči + hodinky, která má rozhodčí</a:t>
            </a:r>
          </a:p>
          <a:p>
            <a:r>
              <a:rPr lang="cs-CZ" dirty="0" smtClean="0"/>
              <a:t>Technologie sloužící k podpoření práce arbitrů, ne k nahrazení lidského faktoru</a:t>
            </a:r>
          </a:p>
          <a:p>
            <a:r>
              <a:rPr lang="cs-CZ" dirty="0" smtClean="0"/>
              <a:t>Poměrně novinka (2012 MS klubů v Japonsku)</a:t>
            </a:r>
          </a:p>
          <a:p>
            <a:r>
              <a:rPr lang="cs-CZ" dirty="0" smtClean="0"/>
              <a:t>Díky vysokým finančním nákladům pouze v nejlepších soutěžích – Anglie, Německo, Itálie, Francie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0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FIFA Quality </a:t>
            </a:r>
            <a:r>
              <a:rPr lang="en-US" b="1" i="1" dirty="0" err="1" smtClean="0"/>
              <a:t>Programme</a:t>
            </a:r>
            <a:r>
              <a:rPr lang="en-US" b="1" i="1" dirty="0" smtClean="0"/>
              <a:t> for GLT Testing Manual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Tento manuál jasně definuje 4 body, které musí systém splňovat</a:t>
            </a:r>
          </a:p>
          <a:p>
            <a:r>
              <a:rPr lang="cs-CZ" dirty="0" smtClean="0"/>
              <a:t>1. Systém musí udávat pouze to, zda byl či nebyl vstřelen gól</a:t>
            </a:r>
          </a:p>
          <a:p>
            <a:r>
              <a:rPr lang="cs-CZ" dirty="0" smtClean="0"/>
              <a:t>2. Systém musí být přesný</a:t>
            </a:r>
          </a:p>
          <a:p>
            <a:r>
              <a:rPr lang="cs-CZ" dirty="0" smtClean="0"/>
              <a:t>3. Systém musí informovat rozhodčího o kontroverzní situaci do 1 vteřiny -&gt; rychlost</a:t>
            </a:r>
          </a:p>
          <a:p>
            <a:r>
              <a:rPr lang="cs-CZ" dirty="0" smtClean="0"/>
              <a:t>4. Systém musí předat informaci výhradně hlavnímu arbitrovi vizuálně a vibrací do jeho hodinek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7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ČETNOST GLT VE SVĚTĚ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 únoru 2016 je tato technologie k dispozici na 78 stadionech na světě</a:t>
            </a:r>
          </a:p>
          <a:p>
            <a:r>
              <a:rPr lang="cs-CZ" dirty="0" smtClean="0"/>
              <a:t>Výrobci: </a:t>
            </a:r>
            <a:r>
              <a:rPr lang="cs-CZ" dirty="0" err="1" smtClean="0"/>
              <a:t>Hawk-eye</a:t>
            </a:r>
            <a:r>
              <a:rPr lang="cs-CZ" dirty="0" smtClean="0"/>
              <a:t> a </a:t>
            </a:r>
            <a:r>
              <a:rPr lang="cs-CZ" dirty="0" err="1" smtClean="0"/>
              <a:t>Goal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4D Systems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64" y="3176996"/>
            <a:ext cx="4491013" cy="34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Goal</a:t>
            </a:r>
            <a:r>
              <a:rPr lang="cs-CZ" b="1" dirty="0" smtClean="0"/>
              <a:t> </a:t>
            </a:r>
            <a:r>
              <a:rPr lang="cs-CZ" b="1" dirty="0" err="1" smtClean="0"/>
              <a:t>Ref</a:t>
            </a:r>
            <a:r>
              <a:rPr lang="cs-CZ" b="1" dirty="0" smtClean="0"/>
              <a:t> Technology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Míč se zabudovaným čipem uprostřed</a:t>
            </a:r>
          </a:p>
          <a:p>
            <a:r>
              <a:rPr lang="cs-CZ" dirty="0" smtClean="0"/>
              <a:t>Hodinky informují rozhodčího o překročení míče brankovou čáru (celým objemem)</a:t>
            </a:r>
          </a:p>
          <a:p>
            <a:r>
              <a:rPr lang="cs-CZ" dirty="0" smtClean="0"/>
              <a:t>Po celé brankové čáře v brance je vytvořeno magnetické pole, díky kterému je tato technologie funkční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69" y="3792044"/>
            <a:ext cx="4118498" cy="27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6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Hawk</a:t>
            </a:r>
            <a:r>
              <a:rPr lang="cs-CZ" b="1" dirty="0" smtClean="0"/>
              <a:t> </a:t>
            </a:r>
            <a:r>
              <a:rPr lang="cs-CZ" b="1" dirty="0" err="1" smtClean="0"/>
              <a:t>eye</a:t>
            </a:r>
            <a:r>
              <a:rPr lang="cs-CZ" b="1" dirty="0" smtClean="0"/>
              <a:t> Technology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Technologie založena na rozmístění vysokorychlostních kamer, které snímají prostor branky</a:t>
            </a:r>
          </a:p>
          <a:p>
            <a:r>
              <a:rPr lang="cs-CZ" dirty="0" smtClean="0"/>
              <a:t>Velmi drahá technologie, vyplatí se pouze pro bohatší kluby s velkými stadiony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31" y="3342249"/>
            <a:ext cx="4491013" cy="34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7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</a:t>
            </a:r>
            <a:r>
              <a:rPr lang="cs-CZ" b="1" dirty="0" smtClean="0"/>
              <a:t>ýhody, nevýhody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Částečná eliminaci lidského faktoru</a:t>
            </a:r>
          </a:p>
          <a:p>
            <a:r>
              <a:rPr lang="cs-CZ" dirty="0" smtClean="0"/>
              <a:t>2010-11 EPL – 30% herních situací, ve kterých mohlo pomoci video nebo </a:t>
            </a:r>
            <a:r>
              <a:rPr lang="cs-CZ" dirty="0" err="1" smtClean="0"/>
              <a:t>goal</a:t>
            </a:r>
            <a:r>
              <a:rPr lang="cs-CZ" dirty="0" smtClean="0"/>
              <a:t>-line technology</a:t>
            </a:r>
          </a:p>
          <a:p>
            <a:r>
              <a:rPr lang="cs-CZ" dirty="0" smtClean="0"/>
              <a:t>Výhody: eliminace chyb, zpřesnění kontroverzních situací</a:t>
            </a:r>
          </a:p>
          <a:p>
            <a:r>
              <a:rPr lang="cs-CZ" dirty="0" smtClean="0"/>
              <a:t>Nevýhody: extrémně vysoká cena za instalaci zařízení na stadiony   (250 000 – 500 000 eur)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7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www.youtube.com/watch?v=m17ERc-kQhQ&amp;spfreload=5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www.youtube.com/watch?v=zuz9D41TxoA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1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HOKEJ: brankový videorozhodčí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 za úkol rozhodnout, zda přešel kotouč celým svým objemem brankovou čáru</a:t>
            </a:r>
          </a:p>
          <a:p>
            <a:r>
              <a:rPr lang="cs-CZ" dirty="0" smtClean="0"/>
              <a:t>K dispozici má tři kamery (za brankou, nad horní tyčkou branky a přímo v brance) </a:t>
            </a:r>
          </a:p>
          <a:p>
            <a:r>
              <a:rPr lang="cs-CZ" dirty="0" smtClean="0"/>
              <a:t>Hlavní rozhodčí se poradí s videorozhodčím (případně se sám rozhodne díky tabletu) a základě jeho rozhodnutí uzná či neuzná branku</a:t>
            </a:r>
          </a:p>
          <a:p>
            <a:r>
              <a:rPr lang="cs-CZ" dirty="0" smtClean="0">
                <a:hlinkClick r:id="rId2"/>
              </a:rPr>
              <a:t>https://www.youtube.com/watch?v=6ogluF_maGI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5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NHL a „</a:t>
            </a:r>
            <a:r>
              <a:rPr lang="cs-CZ" b="1" dirty="0" err="1" smtClean="0"/>
              <a:t>Coaches</a:t>
            </a:r>
            <a:r>
              <a:rPr lang="cs-CZ" b="1" dirty="0" smtClean="0"/>
              <a:t> </a:t>
            </a:r>
            <a:r>
              <a:rPr lang="cs-CZ" b="1" dirty="0" err="1" smtClean="0"/>
              <a:t>challenges</a:t>
            </a:r>
            <a:r>
              <a:rPr lang="cs-CZ" b="1" dirty="0" smtClean="0"/>
              <a:t>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NHL má každý trenér týmu 1 možnost volby pro přezkoumání některé herní situace</a:t>
            </a:r>
          </a:p>
          <a:p>
            <a:r>
              <a:rPr lang="cs-CZ" dirty="0" smtClean="0"/>
              <a:t>Mezi tyto situace, ve kterých se mohou rozhodčí mýlit patří </a:t>
            </a:r>
            <a:r>
              <a:rPr lang="cs-CZ" dirty="0" err="1" smtClean="0"/>
              <a:t>offside</a:t>
            </a:r>
            <a:r>
              <a:rPr lang="cs-CZ" dirty="0" smtClean="0"/>
              <a:t> nebo nedovolené bránění brankáři</a:t>
            </a:r>
          </a:p>
          <a:p>
            <a:r>
              <a:rPr lang="cs-CZ" dirty="0" smtClean="0"/>
              <a:t>Zajímavost: pokud trenér se svým protestem obstojí, týmu zůstává možnost TO</a:t>
            </a:r>
          </a:p>
          <a:p>
            <a:r>
              <a:rPr lang="cs-CZ" dirty="0" smtClean="0"/>
              <a:t>Pokud však pochybí, tuto možnost po zbytek zápasu ztrácí</a:t>
            </a:r>
          </a:p>
          <a:p>
            <a:r>
              <a:rPr lang="cs-CZ" dirty="0" smtClean="0">
                <a:hlinkClick r:id="rId2"/>
              </a:rPr>
              <a:t>https://www.youtube.com/watch?v=7TlViaGN8pg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445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9700" y="4251325"/>
            <a:ext cx="10515600" cy="1325563"/>
          </a:xfrm>
        </p:spPr>
        <p:txBody>
          <a:bodyPr/>
          <a:lstStyle/>
          <a:p>
            <a:r>
              <a:rPr lang="cs-CZ" b="1" dirty="0" smtClean="0"/>
              <a:t>Děkujeme za pozornost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283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23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Jestřábí oko (</a:t>
            </a:r>
            <a:r>
              <a:rPr lang="cs-CZ" b="1" dirty="0" err="1" smtClean="0"/>
              <a:t>Hawk</a:t>
            </a:r>
            <a:r>
              <a:rPr lang="cs-CZ" b="1" dirty="0" smtClean="0"/>
              <a:t> </a:t>
            </a:r>
            <a:r>
              <a:rPr lang="cs-CZ" b="1" dirty="0" err="1" smtClean="0"/>
              <a:t>eye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746" y="1553063"/>
            <a:ext cx="10515600" cy="4351338"/>
          </a:xfrm>
        </p:spPr>
        <p:txBody>
          <a:bodyPr/>
          <a:lstStyle/>
          <a:p>
            <a:r>
              <a:rPr lang="cs-CZ" dirty="0" smtClean="0"/>
              <a:t>Komplexní počítačový systém (tenis, kriket) 2006 US Open</a:t>
            </a:r>
          </a:p>
          <a:p>
            <a:r>
              <a:rPr lang="cs-CZ" dirty="0"/>
              <a:t>vizuálně kopíruje trajektorii míčku a vyhodnotí jeho statisticky </a:t>
            </a:r>
            <a:r>
              <a:rPr lang="cs-CZ" dirty="0" err="1"/>
              <a:t>nejpravděpopdobnější</a:t>
            </a:r>
            <a:r>
              <a:rPr lang="cs-CZ" dirty="0"/>
              <a:t> cestu jako pohybující se </a:t>
            </a:r>
            <a:r>
              <a:rPr lang="cs-CZ" dirty="0" smtClean="0"/>
              <a:t>objekt</a:t>
            </a:r>
          </a:p>
          <a:p>
            <a:r>
              <a:rPr lang="cs-CZ" dirty="0"/>
              <a:t>Obrázky a data z 10 vysokorychlostních </a:t>
            </a:r>
            <a:r>
              <a:rPr lang="cs-CZ" dirty="0" smtClean="0"/>
              <a:t>kamer</a:t>
            </a:r>
          </a:p>
          <a:p>
            <a:r>
              <a:rPr lang="cs-CZ" dirty="0" smtClean="0"/>
              <a:t>Předchůdce </a:t>
            </a:r>
            <a:r>
              <a:rPr lang="cs-CZ" dirty="0" err="1" smtClean="0"/>
              <a:t>cyclops</a:t>
            </a:r>
            <a:endParaRPr lang="cs-CZ" dirty="0"/>
          </a:p>
        </p:txBody>
      </p:sp>
      <p:pic>
        <p:nvPicPr>
          <p:cNvPr id="1026" name="Picture 2" descr="Výsledek obrázku pro jestrábi 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52" y="3513992"/>
            <a:ext cx="60388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1969" y="2933455"/>
            <a:ext cx="10515600" cy="4351338"/>
          </a:xfrm>
        </p:spPr>
        <p:txBody>
          <a:bodyPr/>
          <a:lstStyle/>
          <a:p>
            <a:r>
              <a:rPr lang="cs-CZ" dirty="0" smtClean="0"/>
              <a:t>https://www.youtube.com/watch?v=XhQyVnwBXBs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22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138" y="848702"/>
            <a:ext cx="10515600" cy="1325563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7669" y="2506662"/>
            <a:ext cx="10515600" cy="4351338"/>
          </a:xfrm>
        </p:spPr>
        <p:txBody>
          <a:bodyPr/>
          <a:lstStyle/>
          <a:p>
            <a:r>
              <a:rPr lang="cs-CZ" dirty="0" smtClean="0"/>
              <a:t>Tempo</a:t>
            </a:r>
            <a:r>
              <a:rPr lang="cs-CZ" dirty="0"/>
              <a:t>, vzdálenost, nastoupené metry nebo spálené kalorie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některých platformách </a:t>
            </a:r>
            <a:r>
              <a:rPr lang="cs-CZ" dirty="0" smtClean="0"/>
              <a:t>také </a:t>
            </a:r>
            <a:r>
              <a:rPr lang="cs-CZ" dirty="0"/>
              <a:t>počet a frekvenci kroků (na základě akcelerometru v telefonu) a srdeční tep. </a:t>
            </a:r>
            <a:r>
              <a:rPr lang="cs-CZ" dirty="0" smtClean="0"/>
              <a:t>Hrudní pás </a:t>
            </a:r>
            <a:r>
              <a:rPr lang="cs-CZ" dirty="0"/>
              <a:t>propojeným s telefonem přes </a:t>
            </a:r>
            <a:r>
              <a:rPr lang="cs-CZ" dirty="0" err="1" smtClean="0"/>
              <a:t>Bluetooth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Jednoduchost, povedená grafika, zdarma</a:t>
            </a:r>
          </a:p>
          <a:p>
            <a:r>
              <a:rPr lang="cs-CZ" dirty="0" smtClean="0"/>
              <a:t>Práce s automatickou pauzou</a:t>
            </a:r>
          </a:p>
          <a:p>
            <a:r>
              <a:rPr lang="cs-CZ" dirty="0" smtClean="0"/>
              <a:t>Možnost přidání přátel, sdílení výkonů</a:t>
            </a:r>
            <a:endParaRPr lang="cs-CZ" dirty="0"/>
          </a:p>
        </p:txBody>
      </p:sp>
      <p:pic>
        <p:nvPicPr>
          <p:cNvPr id="4102" name="Picture 6" descr="Výsledek obrázku pro sports tr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40" y="130949"/>
            <a:ext cx="3803708" cy="28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Výsledek obrázku pro sports tr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9" y="1396664"/>
            <a:ext cx="6024001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ýsledek obrázku pro sports tra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70" y="1151792"/>
            <a:ext cx="5436281" cy="41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Výsledek obrázku pro endom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51" y="-136525"/>
            <a:ext cx="7309094" cy="26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2692" y="2265241"/>
            <a:ext cx="10515600" cy="4351338"/>
          </a:xfrm>
        </p:spPr>
        <p:txBody>
          <a:bodyPr/>
          <a:lstStyle/>
          <a:p>
            <a:r>
              <a:rPr lang="cs-CZ" dirty="0" smtClean="0"/>
              <a:t>Podobné funkce jako </a:t>
            </a:r>
            <a:r>
              <a:rPr lang="cs-CZ" dirty="0" err="1"/>
              <a:t>S</a:t>
            </a:r>
            <a:r>
              <a:rPr lang="cs-CZ" dirty="0" err="1" smtClean="0"/>
              <a:t>ports</a:t>
            </a:r>
            <a:r>
              <a:rPr lang="cs-CZ" dirty="0" smtClean="0"/>
              <a:t> </a:t>
            </a:r>
            <a:r>
              <a:rPr lang="cs-CZ" dirty="0" err="1" smtClean="0"/>
              <a:t>tracker</a:t>
            </a:r>
            <a:r>
              <a:rPr lang="cs-CZ" dirty="0" smtClean="0"/>
              <a:t>, čeština</a:t>
            </a:r>
          </a:p>
          <a:p>
            <a:r>
              <a:rPr lang="cs-CZ" dirty="0" smtClean="0"/>
              <a:t>Premium účet: možnost intervalových tréninků, možnost soupeřit proti svému nejlepšímu času, nízkoenergetický mód baterky, vytvoření vlastního tréninkového plánu (na základě dosavadní dat a cílů, vytvoří služba sama)</a:t>
            </a:r>
          </a:p>
          <a:p>
            <a:r>
              <a:rPr lang="cs-CZ" dirty="0" smtClean="0"/>
              <a:t>Nastavení tepových zón, vylepšená analýza běhů, bez reklam</a:t>
            </a:r>
            <a:endParaRPr lang="cs-CZ" dirty="0"/>
          </a:p>
        </p:txBody>
      </p:sp>
      <p:pic>
        <p:nvPicPr>
          <p:cNvPr id="3074" name="Picture 2" descr="Sports Tracker: Své výběhy si můžete srovnat podle tempa a porovnávat, kdy jste na tom byli nejlépe. Podobné trasy dokáže sám najít a porovnat j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ports Tracker: Své výběhy si můžete srovnat podle tempa a porovnávat, kdy jste na tom byli nejlépe. Podobné trasy dokáže sám najít a porovnat j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8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Výsledek obrázku pro endom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0" y="131885"/>
            <a:ext cx="6959639" cy="41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endomo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38" y="131885"/>
            <a:ext cx="4005043" cy="667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endomo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68" y="4391025"/>
            <a:ext cx="43624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6123" y="201905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 reklamní bannery</a:t>
            </a:r>
          </a:p>
          <a:p>
            <a:r>
              <a:rPr lang="cs-CZ" dirty="0"/>
              <a:t>Kilometry, tempo, spálené kalorie, převýšení či </a:t>
            </a:r>
            <a:r>
              <a:rPr lang="cs-CZ" dirty="0" smtClean="0"/>
              <a:t>podrobná mapka trasy</a:t>
            </a:r>
          </a:p>
          <a:p>
            <a:r>
              <a:rPr lang="cs-CZ" dirty="0" smtClean="0"/>
              <a:t>Po doběhu možnost záznam </a:t>
            </a:r>
            <a:r>
              <a:rPr lang="cs-CZ" dirty="0"/>
              <a:t>jednoduše označit náladou, typem terénu nebo ručně vložit data z měřiče </a:t>
            </a:r>
            <a:r>
              <a:rPr lang="cs-CZ" dirty="0" smtClean="0"/>
              <a:t>tepu</a:t>
            </a:r>
          </a:p>
          <a:p>
            <a:r>
              <a:rPr lang="cs-CZ" dirty="0"/>
              <a:t>možnost sledování sportovní aktivity on-line v reálném </a:t>
            </a:r>
            <a:r>
              <a:rPr lang="cs-CZ" dirty="0" smtClean="0"/>
              <a:t>čase (přátelé mohou posílat i zvuková upozornění)</a:t>
            </a:r>
          </a:p>
          <a:p>
            <a:r>
              <a:rPr lang="cs-CZ" dirty="0"/>
              <a:t>propojení s hrudním pásem, přehrávání hudby </a:t>
            </a:r>
            <a:r>
              <a:rPr lang="cs-CZ" dirty="0" smtClean="0"/>
              <a:t>nebo automatická pauza </a:t>
            </a:r>
            <a:r>
              <a:rPr lang="cs-CZ" dirty="0"/>
              <a:t>probíhajícího běhu (pokud se </a:t>
            </a:r>
            <a:r>
              <a:rPr lang="cs-CZ" dirty="0" smtClean="0"/>
              <a:t>zastavíte)</a:t>
            </a:r>
          </a:p>
          <a:p>
            <a:r>
              <a:rPr lang="cs-CZ" dirty="0" smtClean="0"/>
              <a:t>Gold účet: porovnání běhu se staršími daty, vytvoření vlastních zvuků, sleva na tréninkové plány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Výsledek obrázku pro runta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87" y="430487"/>
            <a:ext cx="8611907" cy="13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runta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6" y="1200569"/>
            <a:ext cx="6155491" cy="3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runt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60" y="2294791"/>
            <a:ext cx="5378024" cy="309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654</Words>
  <Application>Microsoft Office PowerPoint</Application>
  <PresentationFormat>Širokoúhlá obrazovka</PresentationFormat>
  <Paragraphs>68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Využití moderních technologií při monitoringu a hodnocení sportovních aktivit</vt:lpstr>
      <vt:lpstr>Jestřábí oko (Hawk eye)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FOTBAL: GLT – goal-line technology</vt:lpstr>
      <vt:lpstr>FIFA Quality Programme for GLT Testing Manual</vt:lpstr>
      <vt:lpstr>ČETNOST GLT VE SVĚTĚ</vt:lpstr>
      <vt:lpstr>Goal Ref Technology</vt:lpstr>
      <vt:lpstr>Hawk eye Technology</vt:lpstr>
      <vt:lpstr>Výhody, nevýhody</vt:lpstr>
      <vt:lpstr>Prezentace aplikace PowerPoint</vt:lpstr>
      <vt:lpstr>HOKEJ: brankový videorozhodčí</vt:lpstr>
      <vt:lpstr>NHL a „Coaches challenges“</vt:lpstr>
      <vt:lpstr>Děkujeme za pozornost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moderních technologií při monitoringu a hodnocení sportovních aktivit</dc:title>
  <dc:creator>Jan Chlápek</dc:creator>
  <cp:lastModifiedBy>Uživatel</cp:lastModifiedBy>
  <cp:revision>33</cp:revision>
  <dcterms:created xsi:type="dcterms:W3CDTF">2016-12-05T08:53:52Z</dcterms:created>
  <dcterms:modified xsi:type="dcterms:W3CDTF">2016-12-09T00:24:51Z</dcterms:modified>
</cp:coreProperties>
</file>