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6" r:id="rId10"/>
    <p:sldId id="267" r:id="rId11"/>
    <p:sldId id="276" r:id="rId12"/>
    <p:sldId id="263" r:id="rId13"/>
    <p:sldId id="277" r:id="rId14"/>
    <p:sldId id="264" r:id="rId15"/>
    <p:sldId id="278" r:id="rId16"/>
    <p:sldId id="269" r:id="rId17"/>
    <p:sldId id="279" r:id="rId18"/>
    <p:sldId id="270" r:id="rId19"/>
    <p:sldId id="280" r:id="rId20"/>
    <p:sldId id="271" r:id="rId21"/>
    <p:sldId id="281" r:id="rId22"/>
    <p:sldId id="275" r:id="rId23"/>
    <p:sldId id="265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65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20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11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3065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354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098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86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77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50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83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5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48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14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86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57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70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87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78424AD-55F0-4577-BD43-191506934B72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6D807-87D8-4BFF-B3E6-92CFBCF2E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607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628375" cy="3329581"/>
          </a:xfrm>
        </p:spPr>
        <p:txBody>
          <a:bodyPr/>
          <a:lstStyle/>
          <a:p>
            <a:r>
              <a:rPr lang="cs-CZ" dirty="0" smtClean="0"/>
              <a:t>Neurofyziologie a pohybový systém</a:t>
            </a:r>
            <a:br>
              <a:rPr lang="cs-CZ" dirty="0" smtClean="0"/>
            </a:br>
            <a:r>
              <a:rPr lang="cs-CZ" dirty="0" smtClean="0"/>
              <a:t>1</a:t>
            </a:r>
            <a:r>
              <a:rPr lang="cs-CZ" dirty="0" smtClean="0"/>
              <a:t>. </a:t>
            </a:r>
            <a:r>
              <a:rPr lang="cs-CZ" smtClean="0"/>
              <a:t>a 2.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Kateřina kapounková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0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3531"/>
          </a:xfrm>
        </p:spPr>
        <p:txBody>
          <a:bodyPr/>
          <a:lstStyle/>
          <a:p>
            <a:r>
              <a:rPr lang="cs-CZ" b="1" dirty="0"/>
              <a:t>Struktura získávání </a:t>
            </a:r>
            <a:r>
              <a:rPr lang="cs-CZ" b="1" dirty="0" smtClean="0"/>
              <a:t>anamnézy</a:t>
            </a:r>
            <a:r>
              <a:rPr lang="cs-CZ" b="1" dirty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276866"/>
            <a:ext cx="8946541" cy="53298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1</a:t>
            </a:r>
            <a:r>
              <a:rPr lang="cs-CZ" b="1" dirty="0"/>
              <a:t>) </a:t>
            </a:r>
            <a:r>
              <a:rPr lang="cs-CZ" b="1" dirty="0">
                <a:solidFill>
                  <a:srgbClr val="FFFF00"/>
                </a:solidFill>
              </a:rPr>
              <a:t>získávání anamnestických </a:t>
            </a:r>
            <a:r>
              <a:rPr lang="cs-CZ" b="1" dirty="0" smtClean="0">
                <a:solidFill>
                  <a:srgbClr val="FFFF00"/>
                </a:solidFill>
              </a:rPr>
              <a:t>údajů :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studiem </a:t>
            </a:r>
            <a:r>
              <a:rPr lang="cs-CZ" b="1" dirty="0">
                <a:solidFill>
                  <a:srgbClr val="FFFF00"/>
                </a:solidFill>
              </a:rPr>
              <a:t>zdravotnické dokumentace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>
                <a:solidFill>
                  <a:srgbClr val="FFFF00"/>
                </a:solidFill>
              </a:rPr>
              <a:t>anamnestickým </a:t>
            </a:r>
            <a:r>
              <a:rPr lang="cs-CZ" b="1" dirty="0">
                <a:solidFill>
                  <a:srgbClr val="FFFF00"/>
                </a:solidFill>
              </a:rPr>
              <a:t>rozhovorem </a:t>
            </a:r>
            <a:endParaRPr lang="cs-CZ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dirty="0" smtClean="0"/>
              <a:t>od </a:t>
            </a:r>
            <a:r>
              <a:rPr lang="cs-CZ" dirty="0"/>
              <a:t>klienta,</a:t>
            </a:r>
          </a:p>
          <a:p>
            <a:pPr marL="0" indent="0">
              <a:buNone/>
            </a:pPr>
            <a:r>
              <a:rPr lang="cs-CZ" dirty="0"/>
              <a:t>od rodičů nemocného dítěte,</a:t>
            </a:r>
          </a:p>
          <a:p>
            <a:pPr marL="0" indent="0">
              <a:buNone/>
            </a:pPr>
            <a:r>
              <a:rPr lang="cs-CZ" dirty="0"/>
              <a:t>od rodinných příslušníků - dospělé osoby,</a:t>
            </a:r>
          </a:p>
          <a:p>
            <a:pPr marL="0" indent="0">
              <a:buNone/>
            </a:pPr>
            <a:r>
              <a:rPr lang="cs-CZ" dirty="0"/>
              <a:t>od doprovodu </a:t>
            </a:r>
            <a:r>
              <a:rPr lang="cs-CZ" dirty="0" smtClean="0"/>
              <a:t>klienta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2) </a:t>
            </a:r>
            <a:r>
              <a:rPr lang="cs-CZ" b="1" dirty="0">
                <a:solidFill>
                  <a:srgbClr val="FFFF00"/>
                </a:solidFill>
              </a:rPr>
              <a:t>zjištění </a:t>
            </a:r>
            <a:r>
              <a:rPr lang="cs-CZ" b="1" dirty="0" smtClean="0">
                <a:solidFill>
                  <a:srgbClr val="FFFF00"/>
                </a:solidFill>
              </a:rPr>
              <a:t>příznaků</a:t>
            </a:r>
            <a:r>
              <a:rPr lang="cs-CZ" b="1" dirty="0" smtClean="0"/>
              <a:t> (určujících </a:t>
            </a:r>
            <a:r>
              <a:rPr lang="cs-CZ" b="1" dirty="0"/>
              <a:t>znaků nebo rizikových faktorů a jejich </a:t>
            </a:r>
            <a:r>
              <a:rPr lang="cs-CZ" b="1" dirty="0" smtClean="0"/>
              <a:t>příčin)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>
                <a:solidFill>
                  <a:srgbClr val="FFFF00"/>
                </a:solidFill>
              </a:rPr>
              <a:t>strukturovaným rozhovorem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FF00"/>
                </a:solidFill>
              </a:rPr>
              <a:t>pozorováním</a:t>
            </a:r>
            <a:r>
              <a:rPr lang="cs-CZ" dirty="0" smtClean="0"/>
              <a:t> </a:t>
            </a:r>
            <a:r>
              <a:rPr lang="cs-CZ" dirty="0"/>
              <a:t>k posouzení aktuálního </a:t>
            </a:r>
            <a:r>
              <a:rPr lang="cs-CZ" dirty="0" smtClean="0"/>
              <a:t>stavu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>
                <a:solidFill>
                  <a:srgbClr val="FFFF00"/>
                </a:solidFill>
              </a:rPr>
              <a:t>screeningovým vyšetřením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vyšetřením </a:t>
            </a:r>
            <a:r>
              <a:rPr lang="cs-CZ" dirty="0"/>
              <a:t>užitím </a:t>
            </a:r>
            <a:r>
              <a:rPr lang="cs-CZ" b="1" dirty="0">
                <a:solidFill>
                  <a:srgbClr val="FFFF00"/>
                </a:solidFill>
              </a:rPr>
              <a:t>testů a škál</a:t>
            </a: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58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778000" y="2794000"/>
            <a:ext cx="8089900" cy="200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Anamnestická data vždy cílit</a:t>
            </a:r>
          </a:p>
        </p:txBody>
      </p:sp>
      <p:sp>
        <p:nvSpPr>
          <p:cNvPr id="5" name="Ovál 4"/>
          <p:cNvSpPr/>
          <p:nvPr/>
        </p:nvSpPr>
        <p:spPr>
          <a:xfrm>
            <a:off x="3543300" y="5054600"/>
            <a:ext cx="3898900" cy="109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Známe diagnózu </a:t>
            </a:r>
          </a:p>
          <a:p>
            <a:pPr algn="ctr"/>
            <a:r>
              <a:rPr lang="cs-CZ" dirty="0" smtClean="0"/>
              <a:t>( ulehčeno)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06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osobní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Jméno, základní iniciály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Pohlaví</a:t>
            </a:r>
          </a:p>
          <a:p>
            <a:r>
              <a:rPr lang="cs-CZ" dirty="0" err="1" smtClean="0"/>
              <a:t>Pravo</a:t>
            </a:r>
            <a:r>
              <a:rPr lang="cs-CZ" dirty="0" smtClean="0"/>
              <a:t>/levorukost</a:t>
            </a:r>
          </a:p>
          <a:p>
            <a:r>
              <a:rPr lang="cs-CZ" dirty="0" smtClean="0"/>
              <a:t>Zaměstnání</a:t>
            </a:r>
          </a:p>
          <a:p>
            <a:r>
              <a:rPr lang="cs-CZ" dirty="0" smtClean="0"/>
              <a:t>Předchozí zaměstnání</a:t>
            </a:r>
          </a:p>
          <a:p>
            <a:r>
              <a:rPr lang="cs-CZ" i="1" dirty="0" smtClean="0"/>
              <a:t>Eventuálně zájmy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072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Vzorová anamnéza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</a:t>
            </a:r>
            <a:r>
              <a:rPr lang="cs-CZ" dirty="0"/>
              <a:t>u z m á n e k Milan</a:t>
            </a:r>
            <a:br>
              <a:rPr lang="cs-CZ" dirty="0"/>
            </a:br>
            <a:r>
              <a:rPr lang="cs-CZ" dirty="0" smtClean="0"/>
              <a:t>bytem </a:t>
            </a:r>
            <a:r>
              <a:rPr lang="cs-CZ" dirty="0"/>
              <a:t>Praha 5, Fantova 8, PSČ 15000</a:t>
            </a:r>
            <a:br>
              <a:rPr lang="cs-CZ" dirty="0"/>
            </a:br>
            <a:r>
              <a:rPr lang="cs-CZ" dirty="0"/>
              <a:t>telefon do bytu </a:t>
            </a:r>
            <a:r>
              <a:rPr lang="cs-CZ" dirty="0" smtClean="0"/>
              <a:t>24678913</a:t>
            </a:r>
          </a:p>
          <a:p>
            <a:r>
              <a:rPr lang="cs-CZ" dirty="0" smtClean="0"/>
              <a:t>67 let</a:t>
            </a:r>
          </a:p>
          <a:p>
            <a:r>
              <a:rPr lang="cs-CZ" dirty="0" smtClean="0"/>
              <a:t>Pravák</a:t>
            </a:r>
          </a:p>
          <a:p>
            <a:r>
              <a:rPr lang="cs-CZ" dirty="0" smtClean="0"/>
              <a:t>Důchodce</a:t>
            </a:r>
          </a:p>
          <a:p>
            <a:r>
              <a:rPr lang="cs-CZ" dirty="0" smtClean="0"/>
              <a:t>Svářeč</a:t>
            </a:r>
          </a:p>
          <a:p>
            <a:r>
              <a:rPr lang="cs-CZ" dirty="0" smtClean="0"/>
              <a:t>holubář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44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9100" y="279400"/>
            <a:ext cx="11252200" cy="1066800"/>
          </a:xfrm>
        </p:spPr>
        <p:txBody>
          <a:bodyPr/>
          <a:lstStyle/>
          <a:p>
            <a:r>
              <a:rPr lang="cs-CZ" sz="3200" dirty="0" smtClean="0">
                <a:solidFill>
                  <a:srgbClr val="FFFF00"/>
                </a:solidFill>
              </a:rPr>
              <a:t>Současné potíže ( pacientovo vnímání choroby + objektivní </a:t>
            </a:r>
            <a:r>
              <a:rPr lang="cs-CZ" sz="3200" dirty="0" err="1" smtClean="0">
                <a:solidFill>
                  <a:srgbClr val="FFFF00"/>
                </a:solidFill>
              </a:rPr>
              <a:t>anam</a:t>
            </a:r>
            <a:r>
              <a:rPr lang="cs-CZ" sz="3200" dirty="0" smtClean="0">
                <a:solidFill>
                  <a:srgbClr val="FFFF00"/>
                </a:solidFill>
              </a:rPr>
              <a:t>.) Proč přichází ?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1" y="1359244"/>
            <a:ext cx="11703400" cy="488915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Co se stalo ?</a:t>
            </a:r>
          </a:p>
          <a:p>
            <a:pPr marL="0" indent="0">
              <a:buNone/>
            </a:pPr>
            <a:r>
              <a:rPr lang="cs-CZ" dirty="0" smtClean="0"/>
              <a:t>Povězte mi o tom vše, od samého začátku ( necháme klienta mluvit)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02331" y="2400499"/>
            <a:ext cx="3525795" cy="6260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Povahu potíží , jak se projevují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1494" y="3218935"/>
            <a:ext cx="3599936" cy="5848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Průběh potíží</a:t>
            </a:r>
          </a:p>
          <a:p>
            <a:pPr algn="ctr"/>
            <a:r>
              <a:rPr lang="cs-CZ" dirty="0" smtClean="0"/>
              <a:t>( rychlost rozvoje potíží)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94092" y="3993491"/>
            <a:ext cx="3542271" cy="5107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Vyvolávající a úlevové faktory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46782" y="4693906"/>
            <a:ext cx="3599935" cy="5642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Současný zdravotní stav</a:t>
            </a: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 rot="3772865">
            <a:off x="5286833" y="1835269"/>
            <a:ext cx="2973227" cy="3430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 toho se pokusit určit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166099" y="5337261"/>
            <a:ext cx="3829401" cy="6878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Hypotéza a postup dalších vyšetření + další příznaky</a:t>
            </a:r>
            <a:endParaRPr lang="cs-CZ" dirty="0"/>
          </a:p>
        </p:txBody>
      </p:sp>
      <p:sp>
        <p:nvSpPr>
          <p:cNvPr id="10" name="Šipka doprava 9"/>
          <p:cNvSpPr/>
          <p:nvPr/>
        </p:nvSpPr>
        <p:spPr>
          <a:xfrm>
            <a:off x="6655143" y="5514958"/>
            <a:ext cx="1134762" cy="3324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292100" y="5337261"/>
            <a:ext cx="5473700" cy="152073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Objektivní anamnézu od příbuzných,..</a:t>
            </a:r>
          </a:p>
          <a:p>
            <a:pPr algn="ctr"/>
            <a:r>
              <a:rPr lang="cs-CZ" i="1" dirty="0" smtClean="0"/>
              <a:t>Přehnané reakce, simulace, alkohol, léky,…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401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Vzorová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po infarktu myokardu – na jaře 2015</a:t>
            </a:r>
          </a:p>
          <a:p>
            <a:r>
              <a:rPr lang="cs-CZ" dirty="0" smtClean="0"/>
              <a:t>V současnosti bez potíží</a:t>
            </a:r>
          </a:p>
          <a:p>
            <a:r>
              <a:rPr lang="cs-CZ" dirty="0" smtClean="0"/>
              <a:t>Chce zlepšit kondici a zhubnout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377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Období těhotenství matky</a:t>
            </a:r>
          </a:p>
          <a:p>
            <a:r>
              <a:rPr lang="cs-CZ" dirty="0" smtClean="0"/>
              <a:t>Porodní trauma</a:t>
            </a:r>
          </a:p>
          <a:p>
            <a:r>
              <a:rPr lang="cs-CZ" dirty="0" smtClean="0"/>
              <a:t>Psychomotorický vývoj ( Kdy začal chodit?)</a:t>
            </a:r>
          </a:p>
          <a:p>
            <a:r>
              <a:rPr lang="cs-CZ" dirty="0"/>
              <a:t>Dětské </a:t>
            </a:r>
            <a:r>
              <a:rPr lang="cs-CZ" dirty="0" smtClean="0"/>
              <a:t>infekční nemoci </a:t>
            </a:r>
            <a:r>
              <a:rPr lang="cs-CZ" dirty="0"/>
              <a:t>(zarděnky, příušnice, plané neštovice, spála, záškrt)</a:t>
            </a:r>
            <a:endParaRPr lang="cs-CZ" dirty="0" smtClean="0"/>
          </a:p>
          <a:p>
            <a:r>
              <a:rPr lang="cs-CZ" dirty="0" smtClean="0"/>
              <a:t>Učení ve škole</a:t>
            </a:r>
          </a:p>
          <a:p>
            <a:r>
              <a:rPr lang="cs-CZ" dirty="0" smtClean="0"/>
              <a:t>Hypertenze</a:t>
            </a:r>
          </a:p>
          <a:p>
            <a:r>
              <a:rPr lang="cs-CZ" dirty="0" smtClean="0"/>
              <a:t>DM ( i komplikace)</a:t>
            </a:r>
          </a:p>
          <a:p>
            <a:r>
              <a:rPr lang="cs-CZ" dirty="0" smtClean="0"/>
              <a:t>Alergie</a:t>
            </a:r>
          </a:p>
          <a:p>
            <a:r>
              <a:rPr lang="cs-CZ" dirty="0" smtClean="0"/>
              <a:t>Úrazy</a:t>
            </a:r>
          </a:p>
          <a:p>
            <a:r>
              <a:rPr lang="cs-CZ" dirty="0" smtClean="0"/>
              <a:t>operace</a:t>
            </a:r>
          </a:p>
          <a:p>
            <a:r>
              <a:rPr lang="cs-CZ" dirty="0" smtClean="0"/>
              <a:t>Onemocnění</a:t>
            </a:r>
          </a:p>
          <a:p>
            <a:r>
              <a:rPr lang="cs-CZ" dirty="0" smtClean="0"/>
              <a:t>Kouření</a:t>
            </a:r>
          </a:p>
          <a:p>
            <a:r>
              <a:rPr lang="cs-CZ" dirty="0" smtClean="0"/>
              <a:t>Alkohol, káva</a:t>
            </a:r>
          </a:p>
          <a:p>
            <a:r>
              <a:rPr lang="cs-CZ" dirty="0" smtClean="0"/>
              <a:t>drogy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72199" y="0"/>
            <a:ext cx="5568115" cy="214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/>
              <a:t>Osobní anamnéza je chronologický výčet chorob, operací, úrazů a jejich komplikací prodělaných od dětství do současnosti. 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699934" y="4876800"/>
            <a:ext cx="7399867" cy="77046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+ farmakologická anamnéza a výživová anamnéza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Vzorová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397000"/>
            <a:ext cx="8946541" cy="524933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Období těhotenství </a:t>
            </a:r>
            <a:r>
              <a:rPr lang="cs-CZ" dirty="0" smtClean="0">
                <a:solidFill>
                  <a:srgbClr val="FFFF00"/>
                </a:solidFill>
              </a:rPr>
              <a:t>matky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Porodní </a:t>
            </a:r>
            <a:r>
              <a:rPr lang="cs-CZ" dirty="0" smtClean="0">
                <a:solidFill>
                  <a:srgbClr val="FFFF00"/>
                </a:solidFill>
              </a:rPr>
              <a:t>trauma  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Psychomotorický vývoj ( Kdy začal chodit</a:t>
            </a:r>
            <a:r>
              <a:rPr lang="cs-CZ" dirty="0" smtClean="0">
                <a:solidFill>
                  <a:srgbClr val="FFFF00"/>
                </a:solidFill>
              </a:rPr>
              <a:t>?)  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Dětské infekční nemoci (zarděnky, příušnice, plané neštovice, spála, záškrt</a:t>
            </a:r>
            <a:r>
              <a:rPr lang="cs-CZ" dirty="0" smtClean="0">
                <a:solidFill>
                  <a:srgbClr val="FFFF00"/>
                </a:solidFill>
              </a:rPr>
              <a:t>) 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Učení ve </a:t>
            </a:r>
            <a:r>
              <a:rPr lang="cs-CZ" dirty="0" smtClean="0">
                <a:solidFill>
                  <a:srgbClr val="FFFF00"/>
                </a:solidFill>
              </a:rPr>
              <a:t>škole    x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Hypertenze : </a:t>
            </a:r>
            <a:r>
              <a:rPr lang="cs-CZ" dirty="0" smtClean="0"/>
              <a:t>ano</a:t>
            </a:r>
            <a:endParaRPr lang="cs-CZ" dirty="0"/>
          </a:p>
          <a:p>
            <a:r>
              <a:rPr lang="cs-CZ" dirty="0">
                <a:solidFill>
                  <a:schemeClr val="accent2"/>
                </a:solidFill>
              </a:rPr>
              <a:t>DM ( i komplikace</a:t>
            </a:r>
            <a:r>
              <a:rPr lang="cs-CZ" dirty="0" smtClean="0">
                <a:solidFill>
                  <a:schemeClr val="accent2"/>
                </a:solidFill>
              </a:rPr>
              <a:t>):</a:t>
            </a:r>
            <a:r>
              <a:rPr lang="cs-CZ" dirty="0"/>
              <a:t>V r.1996 zjištěn DM II. typu, který je dobře kompenzován pouze dietou.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Alergie : </a:t>
            </a:r>
            <a:r>
              <a:rPr lang="cs-CZ" dirty="0" smtClean="0"/>
              <a:t>0</a:t>
            </a:r>
            <a:endParaRPr lang="cs-CZ" dirty="0"/>
          </a:p>
          <a:p>
            <a:r>
              <a:rPr lang="cs-CZ" dirty="0" smtClean="0">
                <a:solidFill>
                  <a:schemeClr val="accent2"/>
                </a:solidFill>
              </a:rPr>
              <a:t>Úrazy: </a:t>
            </a:r>
            <a:r>
              <a:rPr lang="cs-CZ" dirty="0" smtClean="0"/>
              <a:t>autonehoda </a:t>
            </a:r>
            <a:r>
              <a:rPr lang="cs-CZ" dirty="0"/>
              <a:t>v r.1989 s frakturou levé stehenní kosti a osteosyntézou, v bezvědomí nebyl, bez trvalých následků.</a:t>
            </a:r>
            <a:endParaRPr lang="cs-CZ" dirty="0" smtClean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Operace : </a:t>
            </a:r>
            <a:r>
              <a:rPr lang="pl-PL" dirty="0"/>
              <a:t>appendektomie v r.1960, cholecystektomie v r.1988 pro lithiázu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Onemocnění : </a:t>
            </a:r>
            <a:r>
              <a:rPr lang="pl-PL" dirty="0"/>
              <a:t>Ischemická choroba srdeční od r. 1996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Kouření: </a:t>
            </a:r>
            <a:r>
              <a:rPr lang="cs-CZ" dirty="0"/>
              <a:t>kuřák 20 cigaret denně, kouřil od 20 </a:t>
            </a:r>
            <a:r>
              <a:rPr lang="cs-CZ" dirty="0" smtClean="0"/>
              <a:t>let, po IM nekouří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Alkohol, káva: </a:t>
            </a:r>
            <a:r>
              <a:rPr lang="cs-CZ" dirty="0"/>
              <a:t>Káva 1x denně, alkohol jen příležitostně.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</a:rPr>
              <a:t>Drogy : </a:t>
            </a:r>
            <a:r>
              <a:rPr lang="cs-CZ" dirty="0" smtClean="0"/>
              <a:t>0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Farmakologická anamnéza : </a:t>
            </a:r>
            <a:r>
              <a:rPr lang="cs-CZ" dirty="0" smtClean="0"/>
              <a:t>betablokátory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FA: </a:t>
            </a:r>
            <a:r>
              <a:rPr lang="cs-CZ" dirty="0"/>
              <a:t>Anopyrin </a:t>
            </a:r>
            <a:r>
              <a:rPr lang="cs-CZ" dirty="0" smtClean="0"/>
              <a:t>(</a:t>
            </a:r>
            <a:r>
              <a:rPr lang="cs-CZ" dirty="0" err="1"/>
              <a:t>antiagregační</a:t>
            </a:r>
            <a:r>
              <a:rPr lang="cs-CZ" dirty="0"/>
              <a:t> terapie po IM),</a:t>
            </a:r>
            <a:br>
              <a:rPr lang="cs-CZ" dirty="0"/>
            </a:br>
            <a:r>
              <a:rPr lang="cs-CZ" dirty="0" smtClean="0"/>
              <a:t>      </a:t>
            </a:r>
            <a:r>
              <a:rPr lang="cs-CZ" dirty="0" err="1" smtClean="0"/>
              <a:t>Vasocardin</a:t>
            </a:r>
            <a:r>
              <a:rPr lang="cs-CZ" dirty="0" smtClean="0"/>
              <a:t> (</a:t>
            </a:r>
            <a:r>
              <a:rPr lang="cs-CZ" dirty="0" err="1"/>
              <a:t>kardioselektivní</a:t>
            </a:r>
            <a:r>
              <a:rPr lang="cs-CZ" dirty="0"/>
              <a:t> betablokátor),</a:t>
            </a:r>
            <a:br>
              <a:rPr lang="cs-CZ" dirty="0"/>
            </a:br>
            <a:r>
              <a:rPr lang="cs-CZ" dirty="0" smtClean="0"/>
              <a:t>       </a:t>
            </a:r>
            <a:r>
              <a:rPr lang="cs-CZ" dirty="0" err="1" smtClean="0"/>
              <a:t>Enap</a:t>
            </a:r>
            <a:r>
              <a:rPr lang="cs-CZ" dirty="0" smtClean="0"/>
              <a:t> (</a:t>
            </a:r>
            <a:r>
              <a:rPr lang="cs-CZ" dirty="0"/>
              <a:t>ACE inhibitor – </a:t>
            </a:r>
            <a:r>
              <a:rPr lang="cs-CZ" dirty="0" err="1"/>
              <a:t>vasodilatans</a:t>
            </a:r>
            <a:r>
              <a:rPr lang="cs-CZ" dirty="0"/>
              <a:t> k terapii hypertenze a srdečního selhávání),</a:t>
            </a:r>
            <a:endParaRPr lang="cs-CZ" dirty="0" smtClean="0"/>
          </a:p>
          <a:p>
            <a:endParaRPr lang="cs-CZ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32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Rodinná anamnéza – 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Hypertenze</a:t>
            </a:r>
          </a:p>
          <a:p>
            <a:r>
              <a:rPr lang="cs-CZ" dirty="0" smtClean="0"/>
              <a:t>DM</a:t>
            </a:r>
          </a:p>
          <a:p>
            <a:r>
              <a:rPr lang="cs-CZ" dirty="0" smtClean="0"/>
              <a:t>ischemická </a:t>
            </a:r>
            <a:r>
              <a:rPr lang="cs-CZ" dirty="0"/>
              <a:t>choroba srdeční (ICHS)</a:t>
            </a:r>
          </a:p>
          <a:p>
            <a:r>
              <a:rPr lang="cs-CZ" dirty="0"/>
              <a:t>infarkt myokardu (IM)</a:t>
            </a:r>
          </a:p>
          <a:p>
            <a:r>
              <a:rPr lang="cs-CZ" dirty="0"/>
              <a:t>cévní mozková příhoda (CMP) – výskyt či úmrtí na cévní onemocnění do 50 let u mužů a 55 let u žen je epidemiologicky závažné</a:t>
            </a:r>
          </a:p>
          <a:p>
            <a:r>
              <a:rPr lang="cs-CZ" dirty="0" smtClean="0"/>
              <a:t>vředová </a:t>
            </a:r>
            <a:r>
              <a:rPr lang="cs-CZ" dirty="0"/>
              <a:t>choroba gastroduodenální (VCHGD)</a:t>
            </a:r>
          </a:p>
          <a:p>
            <a:r>
              <a:rPr lang="cs-CZ" dirty="0"/>
              <a:t>duševní choroby (deprese, schizofrenie,…)</a:t>
            </a:r>
          </a:p>
          <a:p>
            <a:r>
              <a:rPr lang="cs-CZ" dirty="0"/>
              <a:t>nádorové onemocnění</a:t>
            </a:r>
          </a:p>
          <a:p>
            <a:r>
              <a:rPr lang="cs-CZ" dirty="0"/>
              <a:t>TBC, infekční hepatitidy, neurologická či psychiatrická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08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Vzorová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Otec</a:t>
            </a:r>
            <a:r>
              <a:rPr lang="cs-CZ" dirty="0"/>
              <a:t> - zemřel v 63 letech na recidivu </a:t>
            </a:r>
            <a:r>
              <a:rPr lang="cs-CZ" dirty="0">
                <a:solidFill>
                  <a:schemeClr val="accent2"/>
                </a:solidFill>
              </a:rPr>
              <a:t>infarktu myokardu</a:t>
            </a:r>
            <a:r>
              <a:rPr lang="cs-CZ" dirty="0"/>
              <a:t>. (první IM v 55 letech), léčený hypertonik, DM II. typu na </a:t>
            </a:r>
            <a:r>
              <a:rPr lang="cs-CZ" dirty="0" smtClean="0"/>
              <a:t>dietě</a:t>
            </a:r>
          </a:p>
          <a:p>
            <a:r>
              <a:rPr lang="cs-CZ" i="1" dirty="0" smtClean="0"/>
              <a:t>Matka</a:t>
            </a:r>
            <a:r>
              <a:rPr lang="cs-CZ" dirty="0"/>
              <a:t> - zemřela v 72 letech na generalizaci karcinomu </a:t>
            </a:r>
            <a:r>
              <a:rPr lang="cs-CZ" dirty="0" err="1" smtClean="0"/>
              <a:t>mammy</a:t>
            </a:r>
            <a:endParaRPr lang="cs-CZ" dirty="0" smtClean="0"/>
          </a:p>
          <a:p>
            <a:r>
              <a:rPr lang="cs-CZ" i="1" dirty="0" smtClean="0"/>
              <a:t>2 </a:t>
            </a:r>
            <a:r>
              <a:rPr lang="cs-CZ" i="1" dirty="0"/>
              <a:t>sestry</a:t>
            </a:r>
            <a:r>
              <a:rPr lang="cs-CZ" dirty="0"/>
              <a:t> - 65 a 68 let, žijí, jedna z nich trpí od 60 let DM II. typu, je léčena </a:t>
            </a:r>
            <a:r>
              <a:rPr lang="cs-CZ" dirty="0" smtClean="0"/>
              <a:t>dietou</a:t>
            </a:r>
          </a:p>
          <a:p>
            <a:r>
              <a:rPr lang="cs-CZ" i="1" dirty="0" smtClean="0"/>
              <a:t>2 </a:t>
            </a:r>
            <a:r>
              <a:rPr lang="cs-CZ" i="1" dirty="0"/>
              <a:t>děti</a:t>
            </a:r>
            <a:r>
              <a:rPr lang="cs-CZ" dirty="0"/>
              <a:t> - 35 a 38 let, </a:t>
            </a:r>
            <a:r>
              <a:rPr lang="cs-CZ" dirty="0" smtClean="0"/>
              <a:t>zdravé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86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Obtížné si zapamatovat, co přesně dělat</a:t>
            </a:r>
          </a:p>
          <a:p>
            <a:r>
              <a:rPr lang="cs-CZ" dirty="0" smtClean="0"/>
              <a:t>Není jistota po čem vlastně pátrat</a:t>
            </a:r>
          </a:p>
          <a:p>
            <a:r>
              <a:rPr lang="cs-CZ" dirty="0" smtClean="0"/>
              <a:t>Jak nález popsat 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68411" y="3921210"/>
            <a:ext cx="6540844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Je nutná orientace v diagnostických postupech</a:t>
            </a: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Je nutná orientace v topice</a:t>
            </a: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Je nutná orientace v syndromech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2" name="Šipka doleva 1"/>
          <p:cNvSpPr/>
          <p:nvPr/>
        </p:nvSpPr>
        <p:spPr>
          <a:xfrm>
            <a:off x="7455243" y="3286897"/>
            <a:ext cx="4563762" cy="2553730"/>
          </a:xfrm>
          <a:prstGeom prst="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Ne vždy klient přijde s diagnózou – nutné ho nasměrovat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zázemí</a:t>
            </a:r>
          </a:p>
          <a:p>
            <a:r>
              <a:rPr lang="cs-CZ" dirty="0" smtClean="0"/>
              <a:t>Interpersonální vztahy</a:t>
            </a:r>
          </a:p>
          <a:p>
            <a:r>
              <a:rPr lang="cs-CZ" dirty="0" smtClean="0"/>
              <a:t>Počet dětí</a:t>
            </a:r>
          </a:p>
          <a:p>
            <a:r>
              <a:rPr lang="cs-CZ" dirty="0" smtClean="0"/>
              <a:t>bydlení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34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Vzorová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žije s manželkou, byt ve 3. patře v domě s výtahem</a:t>
            </a:r>
          </a:p>
        </p:txBody>
      </p:sp>
    </p:spTree>
    <p:extLst>
      <p:ext uri="{BB962C8B-B14F-4D97-AF65-F5344CB8AC3E}">
        <p14:creationId xmlns:p14="http://schemas.microsoft.com/office/powerpoint/2010/main" val="4122034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Ještě něco jiného?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Sportoval ?</a:t>
            </a:r>
          </a:p>
          <a:p>
            <a:r>
              <a:rPr lang="cs-CZ" dirty="0" smtClean="0"/>
              <a:t>Jaký </a:t>
            </a:r>
            <a:r>
              <a:rPr lang="cs-CZ" smtClean="0"/>
              <a:t>druh sportu 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3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kasuistika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Pokusit se sestavit anamnézu</a:t>
            </a:r>
          </a:p>
          <a:p>
            <a:r>
              <a:rPr lang="cs-CZ" dirty="0" smtClean="0"/>
              <a:t>Do protokolu zaznamenat otázky na fakta, která v kasuistice chybí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15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11891" y="279443"/>
            <a:ext cx="9835979" cy="1400175"/>
          </a:xfrm>
        </p:spPr>
        <p:txBody>
          <a:bodyPr/>
          <a:lstStyle/>
          <a:p>
            <a:r>
              <a:rPr lang="cs-CZ" dirty="0" smtClean="0"/>
              <a:t>Syntéza jednotlivých vyšetřovaných nálezů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966518" y="1070919"/>
            <a:ext cx="3431060" cy="170768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520513" y="2894650"/>
            <a:ext cx="2323070" cy="840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anatomická</a:t>
            </a:r>
          </a:p>
        </p:txBody>
      </p:sp>
      <p:sp>
        <p:nvSpPr>
          <p:cNvPr id="6" name="Obdélník 5"/>
          <p:cNvSpPr/>
          <p:nvPr/>
        </p:nvSpPr>
        <p:spPr>
          <a:xfrm>
            <a:off x="4071550" y="3913733"/>
            <a:ext cx="3220995" cy="939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ysClr val="windowText" lastClr="000000"/>
                </a:solidFill>
              </a:rPr>
              <a:t>syndromologická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739979" y="5012723"/>
            <a:ext cx="3739978" cy="1037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etiologická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Anatomická syntéza nálezu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533" y="1351918"/>
            <a:ext cx="4597400" cy="5337922"/>
          </a:xfrm>
        </p:spPr>
      </p:pic>
    </p:spTree>
    <p:extLst>
      <p:ext uri="{BB962C8B-B14F-4D97-AF65-F5344CB8AC3E}">
        <p14:creationId xmlns:p14="http://schemas.microsoft.com/office/powerpoint/2010/main" val="39558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Syndromologická</a:t>
            </a:r>
            <a:r>
              <a:rPr lang="cs-CZ" dirty="0" smtClean="0"/>
              <a:t> syntéza nálezu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03312" y="2677297"/>
            <a:ext cx="4094205" cy="160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/>
              <a:t>Kombinace jednotlivých nálezů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576582" y="3501081"/>
            <a:ext cx="1458532" cy="6495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154005" y="2772032"/>
            <a:ext cx="2789066" cy="160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Klinický syndrom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1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Etiologická syntéza nálezu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Příčina  je původu:</a:t>
            </a:r>
          </a:p>
          <a:p>
            <a:r>
              <a:rPr lang="cs-CZ" dirty="0" smtClean="0"/>
              <a:t>Genetického</a:t>
            </a:r>
          </a:p>
          <a:p>
            <a:r>
              <a:rPr lang="cs-CZ" dirty="0" smtClean="0"/>
              <a:t>Kongenitálního</a:t>
            </a:r>
          </a:p>
          <a:p>
            <a:r>
              <a:rPr lang="cs-CZ" dirty="0" smtClean="0"/>
              <a:t>Infekčního </a:t>
            </a:r>
          </a:p>
          <a:p>
            <a:r>
              <a:rPr lang="cs-CZ" dirty="0" smtClean="0"/>
              <a:t>Zánětlivého</a:t>
            </a:r>
          </a:p>
          <a:p>
            <a:r>
              <a:rPr lang="cs-CZ" dirty="0" err="1" smtClean="0"/>
              <a:t>Neoplastického</a:t>
            </a:r>
            <a:endParaRPr lang="cs-CZ" dirty="0" smtClean="0"/>
          </a:p>
          <a:p>
            <a:r>
              <a:rPr lang="cs-CZ" dirty="0" smtClean="0"/>
              <a:t>Degenerativního</a:t>
            </a:r>
          </a:p>
          <a:p>
            <a:r>
              <a:rPr lang="cs-CZ" dirty="0" smtClean="0"/>
              <a:t>Metabolického a toxického</a:t>
            </a:r>
          </a:p>
          <a:p>
            <a:r>
              <a:rPr lang="cs-CZ" dirty="0" smtClean="0"/>
              <a:t>Paroxysmálního ( epilepsie, migrény)</a:t>
            </a:r>
          </a:p>
          <a:p>
            <a:r>
              <a:rPr lang="cs-CZ" dirty="0" smtClean="0"/>
              <a:t>Endokrinního</a:t>
            </a:r>
          </a:p>
          <a:p>
            <a:r>
              <a:rPr lang="cs-CZ" dirty="0" smtClean="0"/>
              <a:t>Cévního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Ulehčeno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574800"/>
            <a:ext cx="8946541" cy="4673599"/>
          </a:xfrm>
        </p:spPr>
        <p:txBody>
          <a:bodyPr/>
          <a:lstStyle/>
          <a:p>
            <a:r>
              <a:rPr lang="cs-CZ" dirty="0" smtClean="0"/>
              <a:t>Nejsme diagnostici – klient přijde s diagnózou – </a:t>
            </a:r>
            <a:r>
              <a:rPr lang="cs-CZ" dirty="0" smtClean="0">
                <a:solidFill>
                  <a:srgbClr val="FF0000"/>
                </a:solidFill>
              </a:rPr>
              <a:t>SNAD !!!!!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215900" y="2641600"/>
            <a:ext cx="5435600" cy="2362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Nemusíme tedy si odebrat anamnézu ?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>
                <a:solidFill>
                  <a:srgbClr val="FFFF00"/>
                </a:solidFill>
              </a:rPr>
              <a:t>Nemusíme orientačně klienta vyšetřit ?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215900" y="5054600"/>
            <a:ext cx="4635500" cy="138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Chyba – vše musíme udělat !!!!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4902200" y="4222750"/>
            <a:ext cx="45212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Doplnění anamnestických dat </a:t>
            </a:r>
          </a:p>
          <a:p>
            <a:pPr algn="ctr"/>
            <a:r>
              <a:rPr lang="cs-CZ" dirty="0" smtClean="0"/>
              <a:t>( další potíže)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902200" y="4959350"/>
            <a:ext cx="49149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Aktuální tělesný a duševní stav ( může se lišit)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4902200" y="5664200"/>
            <a:ext cx="49149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Individualizace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9931400" y="4559300"/>
            <a:ext cx="1891574" cy="1943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Odborná pomoc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14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ANAMNÉZA</a:t>
            </a:r>
            <a:endParaRPr lang="cs-CZ" dirty="0">
              <a:ln>
                <a:solidFill>
                  <a:sysClr val="windowText" lastClr="000000"/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46111" y="1265940"/>
            <a:ext cx="3426941" cy="60136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Interpretace symptomů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3167" y="2052918"/>
            <a:ext cx="3015048" cy="74140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Časový průběh symptomů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04534" y="3233346"/>
            <a:ext cx="3015048" cy="894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Vytvoření hypotézy</a:t>
            </a:r>
          </a:p>
          <a:p>
            <a:pPr algn="ctr"/>
            <a:r>
              <a:rPr lang="cs-CZ" dirty="0" smtClean="0"/>
              <a:t>(diferenciální diagnózy)</a:t>
            </a:r>
          </a:p>
          <a:p>
            <a:pPr algn="ctr"/>
            <a:r>
              <a:rPr lang="cs-CZ" dirty="0" smtClean="0">
                <a:solidFill>
                  <a:srgbClr val="00B050"/>
                </a:solidFill>
              </a:rPr>
              <a:t>Dojde s diagnózou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04534" y="4503748"/>
            <a:ext cx="2982252" cy="7949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47714" y="5724365"/>
            <a:ext cx="3023287" cy="85673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Vliv neurologických a pohybových problémů na denní život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4601602" y="2694159"/>
            <a:ext cx="1507832" cy="7661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Otestovat hypotézu</a:t>
            </a:r>
            <a:endParaRPr lang="cs-CZ" sz="1400" dirty="0"/>
          </a:p>
        </p:txBody>
      </p:sp>
      <p:sp>
        <p:nvSpPr>
          <p:cNvPr id="12" name="Ovál 11"/>
          <p:cNvSpPr/>
          <p:nvPr/>
        </p:nvSpPr>
        <p:spPr>
          <a:xfrm>
            <a:off x="5263980" y="3448475"/>
            <a:ext cx="1565497" cy="8964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Přidružené potíže</a:t>
            </a:r>
            <a:endParaRPr lang="cs-CZ" sz="1400" dirty="0"/>
          </a:p>
        </p:txBody>
      </p:sp>
      <p:sp>
        <p:nvSpPr>
          <p:cNvPr id="13" name="Ovál 12"/>
          <p:cNvSpPr/>
          <p:nvPr/>
        </p:nvSpPr>
        <p:spPr>
          <a:xfrm>
            <a:off x="4015948" y="3769096"/>
            <a:ext cx="1248032" cy="7661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Rizikové faktory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5174670" y="448040"/>
            <a:ext cx="5544130" cy="7949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solidFill>
                  <a:schemeClr val="accent1"/>
                </a:solidFill>
              </a:rPr>
              <a:t>patří mezi nejdůležitější součásti </a:t>
            </a:r>
            <a:r>
              <a:rPr lang="cs-CZ" dirty="0" smtClean="0">
                <a:solidFill>
                  <a:schemeClr val="accent1"/>
                </a:solidFill>
              </a:rPr>
              <a:t>vyšetření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základ  vyšetření 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982877" y="5699652"/>
            <a:ext cx="5835431" cy="8814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vstupní vyšetření</a:t>
            </a:r>
            <a:endParaRPr lang="cs-CZ" dirty="0"/>
          </a:p>
        </p:txBody>
      </p:sp>
      <p:sp>
        <p:nvSpPr>
          <p:cNvPr id="16" name="Šipka doprava 15"/>
          <p:cNvSpPr/>
          <p:nvPr/>
        </p:nvSpPr>
        <p:spPr>
          <a:xfrm>
            <a:off x="4126599" y="5993027"/>
            <a:ext cx="1600680" cy="428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>
            <a:off x="2117124" y="1867302"/>
            <a:ext cx="378941" cy="1856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2117124" y="2850861"/>
            <a:ext cx="378941" cy="3327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2115835" y="4211807"/>
            <a:ext cx="356393" cy="2661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2002104" y="5374829"/>
            <a:ext cx="608980" cy="309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/>
          <p:cNvSpPr/>
          <p:nvPr/>
        </p:nvSpPr>
        <p:spPr>
          <a:xfrm rot="20041158">
            <a:off x="3878115" y="3086365"/>
            <a:ext cx="683837" cy="190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/>
          <p:cNvSpPr/>
          <p:nvPr/>
        </p:nvSpPr>
        <p:spPr>
          <a:xfrm>
            <a:off x="6109434" y="3183562"/>
            <a:ext cx="134847" cy="264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 rot="10800000">
            <a:off x="5174671" y="4360898"/>
            <a:ext cx="691210" cy="169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prava 23"/>
          <p:cNvSpPr/>
          <p:nvPr/>
        </p:nvSpPr>
        <p:spPr>
          <a:xfrm rot="13889720">
            <a:off x="3748215" y="3769096"/>
            <a:ext cx="318234" cy="139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566097" y="1465840"/>
            <a:ext cx="5535287" cy="9885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Sběr dat a informací o klientovi je </a:t>
            </a:r>
            <a:r>
              <a:rPr lang="cs-CZ" dirty="0">
                <a:solidFill>
                  <a:srgbClr val="00B050"/>
                </a:solidFill>
              </a:rPr>
              <a:t>první fází </a:t>
            </a:r>
            <a:r>
              <a:rPr lang="cs-CZ" i="1" dirty="0" smtClean="0">
                <a:solidFill>
                  <a:srgbClr val="00B050"/>
                </a:solidFill>
              </a:rPr>
              <a:t>odborné edukace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6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obsahu </a:t>
            </a:r>
            <a:r>
              <a:rPr lang="cs-CZ" dirty="0" smtClean="0"/>
              <a:t>anamnézy </a:t>
            </a:r>
            <a:r>
              <a:rPr lang="cs-CZ" dirty="0"/>
              <a:t>lze rozlišit: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Objektivní údaje</a:t>
            </a:r>
            <a:r>
              <a:rPr lang="cs-CZ" dirty="0" smtClean="0"/>
              <a:t>- zjistí </a:t>
            </a:r>
            <a:r>
              <a:rPr lang="cs-CZ" dirty="0"/>
              <a:t>nezávisle </a:t>
            </a:r>
            <a:r>
              <a:rPr lang="cs-CZ" dirty="0">
                <a:solidFill>
                  <a:srgbClr val="FFFF00"/>
                </a:solidFill>
              </a:rPr>
              <a:t>druhá osoba </a:t>
            </a:r>
            <a:r>
              <a:rPr lang="cs-CZ" dirty="0"/>
              <a:t>pozorováním, pohledem, poslechem, pohmatem, poklepem, čichem nebo srovnáním s </a:t>
            </a:r>
            <a:r>
              <a:rPr lang="cs-CZ" dirty="0" smtClean="0"/>
              <a:t>normou ( TK, barva </a:t>
            </a:r>
            <a:r>
              <a:rPr lang="cs-CZ" dirty="0"/>
              <a:t>kůže, přítomnosti třesu, zápachu, pocení, grimasování, </a:t>
            </a:r>
            <a:r>
              <a:rPr lang="cs-CZ" dirty="0" smtClean="0"/>
              <a:t>zaujímaná poloha </a:t>
            </a:r>
            <a:r>
              <a:rPr lang="cs-CZ" dirty="0"/>
              <a:t>klienta </a:t>
            </a:r>
            <a:r>
              <a:rPr lang="cs-CZ" dirty="0" err="1" smtClean="0"/>
              <a:t>atd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Subjektivní </a:t>
            </a:r>
            <a:r>
              <a:rPr lang="cs-CZ" b="1" dirty="0" smtClean="0">
                <a:solidFill>
                  <a:srgbClr val="FFFF00"/>
                </a:solidFill>
              </a:rPr>
              <a:t>údaje- </a:t>
            </a:r>
            <a:r>
              <a:rPr lang="cs-CZ" dirty="0" smtClean="0"/>
              <a:t> </a:t>
            </a:r>
            <a:r>
              <a:rPr lang="cs-CZ" dirty="0">
                <a:solidFill>
                  <a:srgbClr val="FFFF00"/>
                </a:solidFill>
              </a:rPr>
              <a:t>sděluje klient </a:t>
            </a:r>
            <a:r>
              <a:rPr lang="cs-CZ" dirty="0" smtClean="0">
                <a:solidFill>
                  <a:srgbClr val="FFFF00"/>
                </a:solidFill>
              </a:rPr>
              <a:t>sám </a:t>
            </a:r>
            <a:r>
              <a:rPr lang="cs-CZ" dirty="0" smtClean="0"/>
              <a:t>( jeho vnímání </a:t>
            </a:r>
            <a:r>
              <a:rPr lang="cs-CZ" dirty="0"/>
              <a:t>zdravotního </a:t>
            </a:r>
            <a:r>
              <a:rPr lang="cs-CZ" dirty="0" smtClean="0"/>
              <a:t>stavu, </a:t>
            </a:r>
            <a:r>
              <a:rPr lang="cs-CZ" dirty="0"/>
              <a:t>životní </a:t>
            </a:r>
            <a:r>
              <a:rPr lang="cs-CZ" dirty="0" smtClean="0"/>
              <a:t>situace). </a:t>
            </a:r>
            <a:r>
              <a:rPr lang="cs-CZ" dirty="0"/>
              <a:t>Patří mezi ně sdělení klienta o bolesti, svědění, o parestéziích, o nevolnosti, o strachu, úzkosti, starostech, obavách atd.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87611" y="4967416"/>
            <a:ext cx="8839200" cy="89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Všechny získané informace je nutné </a:t>
            </a:r>
            <a:r>
              <a:rPr lang="cs-CZ" i="1" dirty="0">
                <a:solidFill>
                  <a:schemeClr val="bg1"/>
                </a:solidFill>
              </a:rPr>
              <a:t>zaznamenat přesně a věcně</a:t>
            </a:r>
            <a:r>
              <a:rPr lang="cs-CZ" dirty="0">
                <a:solidFill>
                  <a:schemeClr val="bg1"/>
                </a:solidFill>
              </a:rPr>
              <a:t>, bez interpretace údajů, kterou by mohl být původní význam informace zkreslen.</a:t>
            </a:r>
          </a:p>
        </p:txBody>
      </p:sp>
    </p:spTree>
    <p:extLst>
      <p:ext uri="{BB962C8B-B14F-4D97-AF65-F5344CB8AC3E}">
        <p14:creationId xmlns:p14="http://schemas.microsoft.com/office/powerpoint/2010/main" val="4813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474</TotalTime>
  <Words>780</Words>
  <Application>Microsoft Office PowerPoint</Application>
  <PresentationFormat>Širokoúhlá obrazovka</PresentationFormat>
  <Paragraphs>170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Century Gothic</vt:lpstr>
      <vt:lpstr>Wingdings</vt:lpstr>
      <vt:lpstr>Wingdings 3</vt:lpstr>
      <vt:lpstr>Ion</vt:lpstr>
      <vt:lpstr>Neurofyziologie a pohybový systém 1. a 2. seminář</vt:lpstr>
      <vt:lpstr>vyšetření</vt:lpstr>
      <vt:lpstr>Syntéza jednotlivých vyšetřovaných nálezů</vt:lpstr>
      <vt:lpstr>Anatomická syntéza nálezu</vt:lpstr>
      <vt:lpstr>Syndromologická syntéza nálezu</vt:lpstr>
      <vt:lpstr>Etiologická syntéza nálezu</vt:lpstr>
      <vt:lpstr>Ulehčeno ?</vt:lpstr>
      <vt:lpstr>ANAMNÉZA</vt:lpstr>
      <vt:lpstr>V obsahu anamnézy lze rozlišit: </vt:lpstr>
      <vt:lpstr>Struktura získávání anamnézy: </vt:lpstr>
      <vt:lpstr>Prezentace aplikace PowerPoint</vt:lpstr>
      <vt:lpstr>Základní osobní informace</vt:lpstr>
      <vt:lpstr>Vzorová anamnéza</vt:lpstr>
      <vt:lpstr>Současné potíže ( pacientovo vnímání choroby + objektivní anam.) Proč přichází ?</vt:lpstr>
      <vt:lpstr>Vzorová anamnéza</vt:lpstr>
      <vt:lpstr>Osobní anamnéza</vt:lpstr>
      <vt:lpstr>Vzorová anamnéza</vt:lpstr>
      <vt:lpstr>Rodinná anamnéza – rizikové faktory</vt:lpstr>
      <vt:lpstr>Vzorová anamnéza</vt:lpstr>
      <vt:lpstr>Sociální anamnéza</vt:lpstr>
      <vt:lpstr>Vzorová anamnéza</vt:lpstr>
      <vt:lpstr>Ještě něco jiného? </vt:lpstr>
      <vt:lpstr> kasuistika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Neurofyziologie a pohybový systém 1.seminář</dc:title>
  <dc:creator>Kateřina Kapounková</dc:creator>
  <cp:lastModifiedBy>Kateřina Kapounková</cp:lastModifiedBy>
  <cp:revision>22</cp:revision>
  <dcterms:created xsi:type="dcterms:W3CDTF">2015-09-09T06:22:12Z</dcterms:created>
  <dcterms:modified xsi:type="dcterms:W3CDTF">2015-09-30T05:42:51Z</dcterms:modified>
</cp:coreProperties>
</file>