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30"/>
  </p:notesMasterIdLst>
  <p:sldIdLst>
    <p:sldId id="257" r:id="rId2"/>
    <p:sldId id="411" r:id="rId3"/>
    <p:sldId id="401" r:id="rId4"/>
    <p:sldId id="406" r:id="rId5"/>
    <p:sldId id="376" r:id="rId6"/>
    <p:sldId id="377" r:id="rId7"/>
    <p:sldId id="400" r:id="rId8"/>
    <p:sldId id="375" r:id="rId9"/>
    <p:sldId id="374" r:id="rId10"/>
    <p:sldId id="390" r:id="rId11"/>
    <p:sldId id="378" r:id="rId12"/>
    <p:sldId id="414" r:id="rId13"/>
    <p:sldId id="380" r:id="rId14"/>
    <p:sldId id="379" r:id="rId15"/>
    <p:sldId id="360" r:id="rId16"/>
    <p:sldId id="258" r:id="rId17"/>
    <p:sldId id="388" r:id="rId18"/>
    <p:sldId id="392" r:id="rId19"/>
    <p:sldId id="393" r:id="rId20"/>
    <p:sldId id="394" r:id="rId21"/>
    <p:sldId id="395" r:id="rId22"/>
    <p:sldId id="381" r:id="rId23"/>
    <p:sldId id="382" r:id="rId24"/>
    <p:sldId id="383" r:id="rId25"/>
    <p:sldId id="385" r:id="rId26"/>
    <p:sldId id="386" r:id="rId27"/>
    <p:sldId id="367" r:id="rId28"/>
    <p:sldId id="41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rgbClr val="3366CC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3366CC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3366CC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3366CC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rgbClr val="3366CC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3366CC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3366CC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3366CC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3366CC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D00"/>
    <a:srgbClr val="0F69F4"/>
    <a:srgbClr val="FFFF00"/>
    <a:srgbClr val="CC3300"/>
    <a:srgbClr val="C0C0C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85962" autoAdjust="0"/>
  </p:normalViewPr>
  <p:slideViewPr>
    <p:cSldViewPr>
      <p:cViewPr varScale="1">
        <p:scale>
          <a:sx n="79" d="100"/>
          <a:sy n="79" d="100"/>
        </p:scale>
        <p:origin x="16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361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6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noProof="0" smtClean="0"/>
              <a:t>Click to edit Master text styles</a:t>
            </a:r>
          </a:p>
          <a:p>
            <a:pPr lvl="1"/>
            <a:r>
              <a:rPr lang="en-US" altLang="cs-CZ" noProof="0" smtClean="0"/>
              <a:t>Second level</a:t>
            </a:r>
          </a:p>
          <a:p>
            <a:pPr lvl="2"/>
            <a:r>
              <a:rPr lang="en-US" altLang="cs-CZ" noProof="0" smtClean="0"/>
              <a:t>Third level</a:t>
            </a:r>
          </a:p>
          <a:p>
            <a:pPr lvl="3"/>
            <a:r>
              <a:rPr lang="en-US" altLang="cs-CZ" noProof="0" smtClean="0"/>
              <a:t>Fourth level</a:t>
            </a:r>
          </a:p>
          <a:p>
            <a:pPr lvl="4"/>
            <a:r>
              <a:rPr lang="en-US" altLang="cs-CZ" noProof="0" smtClean="0"/>
              <a:t>Fifth level</a:t>
            </a:r>
          </a:p>
        </p:txBody>
      </p:sp>
      <p:sp>
        <p:nvSpPr>
          <p:cNvPr id="1361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361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6349313-538A-4613-90F0-578C39906CE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95612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fld id="{479515BD-40F6-47F6-BC7D-FAEC6130A38E}" type="slidenum">
              <a:rPr lang="en-US" altLang="cs-CZ" sz="1200" smtClean="0"/>
              <a:pPr/>
              <a:t>1</a:t>
            </a:fld>
            <a:endParaRPr lang="en-US" altLang="cs-CZ" sz="1200" smtClean="0"/>
          </a:p>
        </p:txBody>
      </p:sp>
      <p:sp>
        <p:nvSpPr>
          <p:cNvPr id="51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76871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fld id="{1F194219-46B1-41A8-9B15-544023E56210}" type="slidenum">
              <a:rPr lang="en-US" altLang="cs-CZ" sz="1200" smtClean="0"/>
              <a:pPr/>
              <a:t>19</a:t>
            </a:fld>
            <a:endParaRPr lang="en-US" altLang="cs-CZ" sz="1200" smtClean="0"/>
          </a:p>
        </p:txBody>
      </p:sp>
      <p:sp>
        <p:nvSpPr>
          <p:cNvPr id="358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03316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fld id="{2CC058DA-473B-4F96-B1F1-EA12347DFAD7}" type="slidenum">
              <a:rPr lang="en-US" altLang="cs-CZ" sz="1200" smtClean="0"/>
              <a:pPr/>
              <a:t>20</a:t>
            </a:fld>
            <a:endParaRPr lang="en-US" altLang="cs-CZ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09093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fld id="{F8F300E3-90AA-4252-97EE-27C0A81A8497}" type="slidenum">
              <a:rPr lang="en-US" altLang="cs-CZ" sz="1200" smtClean="0"/>
              <a:pPr/>
              <a:t>21</a:t>
            </a:fld>
            <a:endParaRPr lang="en-US" altLang="cs-CZ" sz="1200" smtClean="0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97610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fld id="{A450C400-BE74-4E68-AB4D-8069A66E8BCC}" type="slidenum">
              <a:rPr lang="en-US" altLang="cs-CZ" sz="1200" smtClean="0"/>
              <a:pPr/>
              <a:t>27</a:t>
            </a:fld>
            <a:endParaRPr lang="en-US" altLang="cs-CZ" sz="1200" smtClean="0"/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2481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fld id="{27B58307-30C3-4652-9886-0175C43DA310}" type="slidenum">
              <a:rPr lang="en-US" altLang="cs-CZ" sz="1200" smtClean="0"/>
              <a:pPr/>
              <a:t>5</a:t>
            </a:fld>
            <a:endParaRPr lang="en-US" altLang="cs-CZ" sz="1200" smtClean="0"/>
          </a:p>
        </p:txBody>
      </p:sp>
      <p:sp>
        <p:nvSpPr>
          <p:cNvPr id="122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0481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fld id="{8EE7B6B5-FFC7-403E-A7B9-E1F8A6DF3779}" type="slidenum">
              <a:rPr lang="en-US" altLang="cs-CZ" sz="1200" smtClean="0"/>
              <a:pPr/>
              <a:t>8</a:t>
            </a:fld>
            <a:endParaRPr lang="en-US" altLang="cs-CZ" sz="1200" smtClean="0"/>
          </a:p>
        </p:txBody>
      </p:sp>
      <p:sp>
        <p:nvSpPr>
          <p:cNvPr id="153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7953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fld id="{8E1B248C-D859-47F7-AC50-437363B59227}" type="slidenum">
              <a:rPr lang="en-US" altLang="cs-CZ" sz="1200" smtClean="0"/>
              <a:pPr/>
              <a:t>10</a:t>
            </a:fld>
            <a:endParaRPr lang="en-US" altLang="cs-CZ" sz="1200" smtClean="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707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fld id="{ECAB0E00-CB45-458D-9B30-EB4BD81454C0}" type="slidenum">
              <a:rPr lang="en-US" altLang="cs-CZ" sz="1200" smtClean="0"/>
              <a:pPr/>
              <a:t>12</a:t>
            </a:fld>
            <a:endParaRPr lang="en-US" altLang="cs-CZ" sz="1200" smtClean="0"/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2319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fld id="{94100F5E-881C-4648-9027-37E43DCEC814}" type="slidenum">
              <a:rPr lang="en-US" altLang="cs-CZ" sz="1200" smtClean="0"/>
              <a:pPr/>
              <a:t>15</a:t>
            </a:fld>
            <a:endParaRPr lang="en-US" altLang="cs-CZ" sz="1200" smtClean="0"/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70115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fld id="{92175672-4CAA-4578-A9F0-8E4A3E923A90}" type="slidenum">
              <a:rPr lang="en-US" altLang="cs-CZ" sz="1200" smtClean="0"/>
              <a:pPr/>
              <a:t>16</a:t>
            </a:fld>
            <a:endParaRPr lang="en-US" altLang="cs-CZ" sz="1200" smtClean="0"/>
          </a:p>
        </p:txBody>
      </p:sp>
      <p:sp>
        <p:nvSpPr>
          <p:cNvPr id="235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71077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fld id="{98EBC268-D09C-4F59-8666-237197444508}" type="slidenum">
              <a:rPr lang="en-US" altLang="cs-CZ" sz="1200" smtClean="0"/>
              <a:pPr/>
              <a:t>17</a:t>
            </a:fld>
            <a:endParaRPr lang="en-US" altLang="cs-CZ" sz="1200" smtClean="0"/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30256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fld id="{2CE18242-265F-4D31-98EF-8354139FCC8C}" type="slidenum">
              <a:rPr lang="en-US" altLang="cs-CZ" sz="1200" smtClean="0"/>
              <a:pPr/>
              <a:t>18</a:t>
            </a:fld>
            <a:endParaRPr lang="en-US" altLang="cs-CZ" sz="1200" smtClean="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9275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8C188-7113-4AAD-8F96-AE48B89F518D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6714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9810-C4AD-47E0-B393-2084A4B04F24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8234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9810-C4AD-47E0-B393-2084A4B04F24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095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9810-C4AD-47E0-B393-2084A4B04F24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30867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9810-C4AD-47E0-B393-2084A4B04F24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8073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9810-C4AD-47E0-B393-2084A4B04F24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4871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00379-C9C1-4BAF-8620-C813C1525F59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24524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DD48E-1C1A-411E-BA84-B1479F229ED7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7500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AB46A-490E-484D-A85A-C58BFDEED8AC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26881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F27D6-4631-4C71-8EC9-2B15F8F30B9B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871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0D02A-6BCF-4446-B8BD-523449997DA3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0262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61BCC-F392-463E-98E0-43F57026D01F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5346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43060-AFFE-471D-B744-46A6A4414561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8408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3BE45-4212-4FF1-A3D6-49D634D27D07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7224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E693C-8DC2-4A71-BE24-678A618C968C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3760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680B1-0F7D-4F4F-84B2-C865905CF0DD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3714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A4A9810-C4AD-47E0-B393-2084A4B04F24}" type="slidenum">
              <a:rPr lang="en-US" altLang="cs-CZ" smtClean="0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2859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800" y="285293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cs-CZ" sz="4000" dirty="0" err="1" smtClean="0">
                <a:solidFill>
                  <a:srgbClr val="3366CC"/>
                </a:solidFill>
              </a:rPr>
              <a:t>Poran</a:t>
            </a:r>
            <a:r>
              <a:rPr lang="cs-CZ" altLang="cs-CZ" sz="4000" dirty="0" smtClean="0">
                <a:solidFill>
                  <a:srgbClr val="3366CC"/>
                </a:solidFill>
              </a:rPr>
              <a:t>ění periferní nervové soustavy</a:t>
            </a:r>
            <a:endParaRPr lang="en-US" altLang="cs-CZ" sz="4000" dirty="0" smtClean="0">
              <a:solidFill>
                <a:srgbClr val="3366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0152" y="53012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M. Prýmek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609600" y="1447800"/>
          <a:ext cx="80010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Document" r:id="rId4" imgW="4636008" imgH="1676400" progId="Word.Document.8">
                  <p:embed/>
                </p:oleObj>
              </mc:Choice>
              <mc:Fallback>
                <p:oleObj name="Document" r:id="rId4" imgW="4636008" imgH="16764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80010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Wallerova degenerace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cs-CZ" sz="2800" i="1" dirty="0" smtClean="0"/>
              <a:t>= to co se děje distální části postiženého axonu</a:t>
            </a:r>
          </a:p>
          <a:p>
            <a:pPr>
              <a:defRPr/>
            </a:pPr>
            <a:r>
              <a:rPr lang="cs-CZ" sz="2800" dirty="0" smtClean="0"/>
              <a:t>bez </a:t>
            </a:r>
            <a:r>
              <a:rPr lang="cs-CZ" sz="2800" dirty="0"/>
              <a:t>spojení s tělem nemohou výběžky samostatně existovat a po oddělení od těla neuronu </a:t>
            </a:r>
            <a:r>
              <a:rPr lang="cs-CZ" sz="2800" dirty="0" smtClean="0"/>
              <a:t>degenerují</a:t>
            </a:r>
            <a:endParaRPr lang="cs-CZ" sz="2800" dirty="0"/>
          </a:p>
          <a:p>
            <a:pPr>
              <a:defRPr/>
            </a:pPr>
            <a:endParaRPr lang="cs-CZ" sz="2800" dirty="0"/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62425"/>
            <a:ext cx="88011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ig 8_p3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8839200" cy="702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Wallerova regenerace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 smtClean="0"/>
              <a:t>nerv regeneruje rychlostí maximálně 1mm za den (lépe 5mm za týden),</a:t>
            </a:r>
          </a:p>
          <a:p>
            <a:r>
              <a:rPr lang="cs-CZ" altLang="cs-CZ" sz="3200" dirty="0" smtClean="0"/>
              <a:t>k tomu je nutno přičíst </a:t>
            </a:r>
            <a:r>
              <a:rPr lang="cs-CZ" altLang="cs-CZ" sz="3200" b="1" dirty="0" smtClean="0"/>
              <a:t>4-6 týdnů zdržení v oblasti sutury</a:t>
            </a:r>
            <a:endParaRPr lang="cs-CZ" altLang="cs-CZ" sz="32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Wallerova regenerace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smtClean="0"/>
              <a:t>buněčné tělo na oddělení axonu </a:t>
            </a:r>
            <a:r>
              <a:rPr lang="cs-CZ" altLang="cs-CZ" sz="2800" b="1" dirty="0" smtClean="0"/>
              <a:t>reaguje růstem nového axonu </a:t>
            </a:r>
            <a:r>
              <a:rPr lang="cs-CZ" altLang="cs-CZ" sz="2800" dirty="0" smtClean="0"/>
              <a:t>s postupnou tvorbou spojení a myelinové pochvy</a:t>
            </a:r>
          </a:p>
          <a:p>
            <a:r>
              <a:rPr lang="cs-CZ" altLang="cs-CZ" sz="2800" dirty="0" smtClean="0"/>
              <a:t>spontánní regenerace jen po nižších stupních poranění</a:t>
            </a:r>
          </a:p>
          <a:p>
            <a:r>
              <a:rPr lang="cs-CZ" altLang="cs-CZ" sz="2800" dirty="0" smtClean="0"/>
              <a:t>pro dobrý funkční výsledek má být sval </a:t>
            </a:r>
            <a:r>
              <a:rPr lang="cs-CZ" altLang="cs-CZ" sz="2800" b="1" dirty="0" smtClean="0"/>
              <a:t>reinervován do jednoho roku</a:t>
            </a:r>
            <a:endParaRPr lang="cs-CZ" altLang="cs-CZ" sz="2800" dirty="0" smtClean="0"/>
          </a:p>
          <a:p>
            <a:endParaRPr lang="cs-CZ" altLang="cs-CZ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chemeClr val="accent2"/>
                </a:solidFill>
              </a:rPr>
              <a:t>Rychlost vedení nervovými vláky</a:t>
            </a:r>
            <a:endParaRPr lang="en-US" altLang="cs-CZ" smtClean="0">
              <a:solidFill>
                <a:schemeClr val="accent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8534400" cy="4191000"/>
          </a:xfrm>
        </p:spPr>
        <p:txBody>
          <a:bodyPr/>
          <a:lstStyle/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Proporcionálně s průměrem vlákna</a:t>
            </a:r>
            <a:endParaRPr lang="en-US" altLang="cs-CZ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Periferní nervy</a:t>
            </a:r>
            <a:r>
              <a:rPr lang="en-US" altLang="cs-CZ" sz="2800" dirty="0" smtClean="0">
                <a:solidFill>
                  <a:schemeClr val="tx1"/>
                </a:solidFill>
              </a:rPr>
              <a:t>: ~50 m/sec </a:t>
            </a:r>
          </a:p>
          <a:p>
            <a:pPr eaLnBrk="1" hangingPunct="1">
              <a:buFontTx/>
              <a:buNone/>
            </a:pPr>
            <a:r>
              <a:rPr lang="en-US" altLang="cs-CZ" sz="2800" dirty="0" smtClean="0">
                <a:solidFill>
                  <a:schemeClr val="tx1"/>
                </a:solidFill>
              </a:rPr>
              <a:t>    (5 cm/</a:t>
            </a:r>
            <a:r>
              <a:rPr lang="en-US" altLang="cs-CZ" sz="2800" dirty="0" err="1" smtClean="0">
                <a:solidFill>
                  <a:schemeClr val="tx1"/>
                </a:solidFill>
              </a:rPr>
              <a:t>msec</a:t>
            </a:r>
            <a:r>
              <a:rPr lang="en-US" altLang="cs-CZ" sz="28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Míšní provazce</a:t>
            </a:r>
            <a:r>
              <a:rPr lang="en-US" altLang="cs-CZ" sz="2800" dirty="0" smtClean="0">
                <a:solidFill>
                  <a:schemeClr val="tx1"/>
                </a:solidFill>
              </a:rPr>
              <a:t>: ~70-100 m/sec </a:t>
            </a: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Hlavové nervy </a:t>
            </a:r>
            <a:r>
              <a:rPr lang="en-US" altLang="cs-CZ" sz="2800" dirty="0" smtClean="0">
                <a:solidFill>
                  <a:schemeClr val="tx1"/>
                </a:solidFill>
              </a:rPr>
              <a:t>: </a:t>
            </a:r>
            <a:r>
              <a:rPr lang="cs-CZ" altLang="cs-CZ" sz="2800" dirty="0" smtClean="0">
                <a:solidFill>
                  <a:schemeClr val="tx1"/>
                </a:solidFill>
              </a:rPr>
              <a:t>různě</a:t>
            </a:r>
            <a:endParaRPr lang="en-US" altLang="cs-CZ" sz="28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cs-CZ" sz="2800" dirty="0" smtClean="0">
                <a:solidFill>
                  <a:schemeClr val="tx1"/>
                </a:solidFill>
              </a:rPr>
              <a:t>		(</a:t>
            </a:r>
            <a:r>
              <a:rPr lang="cs-CZ" altLang="cs-CZ" sz="2800" dirty="0" smtClean="0">
                <a:solidFill>
                  <a:schemeClr val="tx1"/>
                </a:solidFill>
              </a:rPr>
              <a:t>sluchový</a:t>
            </a:r>
            <a:r>
              <a:rPr lang="en-US" altLang="cs-CZ" sz="2800" dirty="0" smtClean="0">
                <a:solidFill>
                  <a:schemeClr val="tx1"/>
                </a:solidFill>
              </a:rPr>
              <a:t> </a:t>
            </a:r>
            <a:r>
              <a:rPr lang="en-US" altLang="cs-CZ" sz="2800" dirty="0" err="1" smtClean="0">
                <a:solidFill>
                  <a:schemeClr val="tx1"/>
                </a:solidFill>
              </a:rPr>
              <a:t>nerv</a:t>
            </a:r>
            <a:r>
              <a:rPr lang="en-US" altLang="cs-CZ" sz="2800" dirty="0" smtClean="0">
                <a:solidFill>
                  <a:schemeClr val="tx1"/>
                </a:solidFill>
              </a:rPr>
              <a:t>: 20 m/sec)</a:t>
            </a:r>
          </a:p>
          <a:p>
            <a:pPr eaLnBrk="1" hangingPunct="1">
              <a:buFontTx/>
              <a:buNone/>
            </a:pPr>
            <a:endParaRPr lang="en-US" altLang="cs-CZ" sz="2800" dirty="0" smtClean="0">
              <a:solidFill>
                <a:srgbClr val="CC3300"/>
              </a:solidFill>
            </a:endParaRPr>
          </a:p>
          <a:p>
            <a:pPr eaLnBrk="1" hangingPunct="1"/>
            <a:endParaRPr lang="en-US" altLang="cs-CZ" sz="2800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3366CC"/>
                </a:solidFill>
              </a:rPr>
              <a:t>Postižení periferních nervů</a:t>
            </a:r>
            <a:endParaRPr lang="en-US" altLang="cs-CZ" dirty="0" smtClean="0">
              <a:solidFill>
                <a:srgbClr val="3366CC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r>
              <a:rPr lang="cs-CZ" altLang="cs-CZ" b="1" dirty="0" smtClean="0"/>
              <a:t>dle Seddona:</a:t>
            </a:r>
          </a:p>
          <a:p>
            <a:pPr lvl="1"/>
            <a:r>
              <a:rPr lang="cs-CZ" altLang="cs-CZ" b="1" dirty="0" smtClean="0"/>
              <a:t>Neurapraxie</a:t>
            </a:r>
          </a:p>
          <a:p>
            <a:pPr lvl="1"/>
            <a:r>
              <a:rPr lang="cs-CZ" altLang="cs-CZ" b="1" dirty="0" smtClean="0"/>
              <a:t>Axonotmese</a:t>
            </a:r>
          </a:p>
          <a:p>
            <a:pPr lvl="1"/>
            <a:r>
              <a:rPr lang="cs-CZ" altLang="cs-CZ" b="1" dirty="0" smtClean="0"/>
              <a:t>Neurotmese</a:t>
            </a:r>
          </a:p>
          <a:p>
            <a:pPr lvl="1"/>
            <a:endParaRPr lang="cs-CZ" altLang="cs-CZ" dirty="0" smtClean="0"/>
          </a:p>
          <a:p>
            <a:r>
              <a:rPr lang="cs-CZ" altLang="cs-CZ" dirty="0" smtClean="0"/>
              <a:t>při dobrém ošetření lze dosáhnout u některých nervů až 90% funkčního výsledku</a:t>
            </a:r>
            <a:endParaRPr lang="cs-CZ" altLang="cs-CZ" dirty="0" smtClean="0">
              <a:solidFill>
                <a:srgbClr val="0066FF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smtClean="0">
                <a:solidFill>
                  <a:srgbClr val="0066FF"/>
                </a:solidFill>
              </a:rPr>
              <a:t>Příčiny poranění PNS</a:t>
            </a:r>
            <a:r>
              <a:rPr lang="en-US" altLang="cs-CZ" sz="4000" smtClean="0"/>
              <a:t/>
            </a:r>
            <a:br>
              <a:rPr lang="en-US" altLang="cs-CZ" sz="4000" smtClean="0"/>
            </a:br>
            <a:endParaRPr lang="en-US" altLang="cs-CZ" sz="4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cs-CZ" sz="2800" dirty="0" smtClean="0">
                <a:solidFill>
                  <a:schemeClr val="tx1"/>
                </a:solidFill>
              </a:rPr>
              <a:t>Trauma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tx1"/>
                </a:solidFill>
              </a:rPr>
              <a:t>Komprese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tx1"/>
                </a:solidFill>
              </a:rPr>
              <a:t> compartement syndrom !, úžinové syndromy</a:t>
            </a:r>
            <a:endParaRPr lang="en-US" altLang="cs-CZ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tx1"/>
                </a:solidFill>
              </a:rPr>
              <a:t>Podráždění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tx1"/>
                </a:solidFill>
              </a:rPr>
              <a:t>peroperačně</a:t>
            </a:r>
            <a:endParaRPr lang="en-US" altLang="cs-CZ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tx1"/>
                </a:solidFill>
              </a:rPr>
              <a:t>Metabolické poruchy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tx1"/>
                </a:solidFill>
              </a:rPr>
              <a:t>Diabetická neuropatie</a:t>
            </a:r>
            <a:endParaRPr lang="en-US" altLang="cs-CZ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tx1"/>
                </a:solidFill>
              </a:rPr>
              <a:t>Zánětlivé neuritida</a:t>
            </a:r>
            <a:endParaRPr lang="en-US" altLang="cs-CZ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800" dirty="0" smtClean="0">
                <a:solidFill>
                  <a:schemeClr val="tx1"/>
                </a:solidFill>
              </a:rPr>
              <a:t>Virus</a:t>
            </a:r>
            <a:endParaRPr lang="cs-CZ" altLang="cs-CZ" sz="2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chemeClr val="tx1"/>
                </a:solidFill>
              </a:rPr>
              <a:t>Herpetické neuralgie</a:t>
            </a:r>
            <a:endParaRPr lang="en-US" altLang="cs-CZ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chemeClr val="tx1"/>
                </a:solidFill>
              </a:rPr>
              <a:t>Věkem podmíněné změny</a:t>
            </a:r>
            <a:endParaRPr lang="en-US" altLang="cs-CZ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cs-CZ" sz="28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sz="4000" dirty="0" err="1" smtClean="0">
                <a:solidFill>
                  <a:srgbClr val="3366CC"/>
                </a:solidFill>
              </a:rPr>
              <a:t>Neurapraxi</a:t>
            </a:r>
            <a:r>
              <a:rPr lang="cs-CZ" altLang="cs-CZ" sz="4000" dirty="0" smtClean="0">
                <a:solidFill>
                  <a:srgbClr val="3366CC"/>
                </a:solidFill>
              </a:rPr>
              <a:t>e</a:t>
            </a:r>
            <a:br>
              <a:rPr lang="cs-CZ" altLang="cs-CZ" sz="4000" dirty="0" smtClean="0">
                <a:solidFill>
                  <a:srgbClr val="3366CC"/>
                </a:solidFill>
              </a:rPr>
            </a:br>
            <a:r>
              <a:rPr lang="cs-CZ" altLang="cs-CZ" sz="4000" smtClean="0">
                <a:solidFill>
                  <a:srgbClr val="3366CC"/>
                </a:solidFill>
              </a:rPr>
              <a:t> </a:t>
            </a:r>
            <a:r>
              <a:rPr lang="cs-CZ" altLang="cs-CZ" sz="4000" smtClean="0">
                <a:solidFill>
                  <a:srgbClr val="3366CC"/>
                </a:solidFill>
              </a:rPr>
              <a:t>porucha </a:t>
            </a:r>
            <a:r>
              <a:rPr lang="cs-CZ" altLang="cs-CZ" sz="4000" dirty="0" smtClean="0">
                <a:solidFill>
                  <a:srgbClr val="3366CC"/>
                </a:solidFill>
              </a:rPr>
              <a:t>vedení</a:t>
            </a:r>
            <a:endParaRPr lang="en-US" altLang="cs-CZ" sz="4000" dirty="0" smtClean="0">
              <a:solidFill>
                <a:srgbClr val="FFFF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cs-CZ" altLang="cs-CZ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Není funkce, transientní blok</a:t>
            </a:r>
            <a:endParaRPr lang="en-US" altLang="cs-CZ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Paralýza jen inkompletní, nedochází k  nervové degeneraci</a:t>
            </a:r>
          </a:p>
          <a:p>
            <a:pPr eaLnBrk="1" hangingPunct="1">
              <a:defRPr/>
            </a:pPr>
            <a:r>
              <a:rPr lang="cs-CZ" altLang="cs-CZ" b="1" u="sng" dirty="0" smtClean="0">
                <a:solidFill>
                  <a:schemeClr val="tx1"/>
                </a:solidFill>
              </a:rPr>
              <a:t>Tlak</a:t>
            </a:r>
          </a:p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Po odstranění příčiny dochází k obnovění fce v rámci dnů, týdnů</a:t>
            </a:r>
            <a:endParaRPr lang="en-US" altLang="cs-CZ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Výsledky spontáního obnovení jsou téměř vždy dobré</a:t>
            </a:r>
            <a:endParaRPr lang="en-US" altLang="cs-CZ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 smtClean="0">
                <a:solidFill>
                  <a:srgbClr val="3366CC"/>
                </a:solidFill>
              </a:rPr>
              <a:t>Axonotmesis</a:t>
            </a:r>
            <a:br>
              <a:rPr lang="cs-CZ" altLang="cs-CZ" dirty="0" smtClean="0">
                <a:solidFill>
                  <a:srgbClr val="3366CC"/>
                </a:solidFill>
              </a:rPr>
            </a:br>
            <a:r>
              <a:rPr lang="cs-CZ" altLang="cs-CZ" dirty="0" smtClean="0">
                <a:solidFill>
                  <a:srgbClr val="3366CC"/>
                </a:solidFill>
              </a:rPr>
              <a:t>přerušení axonů</a:t>
            </a:r>
            <a:endParaRPr lang="en-US" altLang="cs-CZ" sz="4000" dirty="0" smtClean="0">
              <a:solidFill>
                <a:srgbClr val="3366CC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2492896"/>
            <a:ext cx="8229600" cy="4525963"/>
          </a:xfrm>
        </p:spPr>
        <p:txBody>
          <a:bodyPr/>
          <a:lstStyle/>
          <a:p>
            <a:pPr lvl="1"/>
            <a:r>
              <a:rPr lang="cs-CZ" altLang="cs-CZ" sz="2400" dirty="0" smtClean="0">
                <a:solidFill>
                  <a:schemeClr val="tx1"/>
                </a:solidFill>
              </a:rPr>
              <a:t>Axon je zničen, ale okolní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pojivové obaly jsou zachovány</a:t>
            </a:r>
          </a:p>
          <a:p>
            <a:pPr lvl="1"/>
            <a:r>
              <a:rPr lang="cs-CZ" altLang="cs-CZ" sz="2400" dirty="0" smtClean="0">
                <a:solidFill>
                  <a:schemeClr val="tx1"/>
                </a:solidFill>
              </a:rPr>
              <a:t>Periferně probíha Wallerianská degenerace</a:t>
            </a:r>
            <a:endParaRPr lang="en-US" altLang="cs-CZ" sz="2400" dirty="0" smtClean="0">
              <a:solidFill>
                <a:schemeClr val="tx1"/>
              </a:solidFill>
            </a:endParaRPr>
          </a:p>
          <a:p>
            <a:pPr lvl="1"/>
            <a:r>
              <a:rPr lang="cs-CZ" altLang="cs-CZ" sz="2400" dirty="0" smtClean="0">
                <a:solidFill>
                  <a:schemeClr val="tx1"/>
                </a:solidFill>
              </a:rPr>
              <a:t>Trakce, komprese</a:t>
            </a:r>
            <a:endParaRPr lang="en-US" altLang="cs-CZ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400" dirty="0" smtClean="0">
                <a:solidFill>
                  <a:schemeClr val="tx1"/>
                </a:solidFill>
              </a:rPr>
              <a:t>Nový axon roste z těla buňky (spontání obnova)</a:t>
            </a:r>
            <a:endParaRPr lang="en-US" altLang="cs-CZ" sz="2400" dirty="0" smtClean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US" altLang="cs-CZ" sz="3600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1"/>
          </a:xfrm>
        </p:spPr>
        <p:txBody>
          <a:bodyPr/>
          <a:lstStyle/>
          <a:p>
            <a:pPr algn="ctr"/>
            <a:r>
              <a:rPr lang="cs-CZ" altLang="cs-CZ" dirty="0" smtClean="0"/>
              <a:t>PNS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75488" y="1700808"/>
            <a:ext cx="8229600" cy="4525962"/>
          </a:xfrm>
        </p:spPr>
        <p:txBody>
          <a:bodyPr>
            <a:noAutofit/>
          </a:bodyPr>
          <a:lstStyle/>
          <a:p>
            <a:r>
              <a:rPr lang="en-US" altLang="cs-CZ" sz="2800" b="1" dirty="0" smtClean="0"/>
              <a:t>Neuron</a:t>
            </a:r>
            <a:r>
              <a:rPr lang="en-US" altLang="cs-CZ" sz="2800" dirty="0" smtClean="0"/>
              <a:t> </a:t>
            </a:r>
            <a:r>
              <a:rPr lang="cs-CZ" altLang="cs-CZ" sz="2800" dirty="0" smtClean="0"/>
              <a:t>je základní funkční jednotka NS</a:t>
            </a:r>
          </a:p>
          <a:p>
            <a:r>
              <a:rPr lang="cs-CZ" altLang="cs-CZ" sz="2800" dirty="0" smtClean="0"/>
              <a:t>U dospělého člověka , pokud je zničen, není nahrazen.</a:t>
            </a:r>
            <a:endParaRPr lang="en-US" altLang="cs-CZ" sz="2800" dirty="0" smtClean="0"/>
          </a:p>
          <a:p>
            <a:r>
              <a:rPr lang="cs-CZ" altLang="cs-CZ" sz="2800" dirty="0" smtClean="0"/>
              <a:t>aferentní nervy-</a:t>
            </a:r>
            <a:r>
              <a:rPr lang="cs-CZ" altLang="cs-CZ" sz="2800" b="1" dirty="0" smtClean="0"/>
              <a:t>senzitivní </a:t>
            </a:r>
            <a:r>
              <a:rPr lang="cs-CZ" altLang="cs-CZ" sz="2800" dirty="0" smtClean="0"/>
              <a:t>neurony s tělem ve spinálních gangliích,</a:t>
            </a:r>
          </a:p>
          <a:p>
            <a:r>
              <a:rPr lang="cs-CZ" altLang="cs-CZ" sz="2800" dirty="0" smtClean="0"/>
              <a:t>efferentní </a:t>
            </a:r>
            <a:r>
              <a:rPr lang="cs-CZ" altLang="cs-CZ" sz="2800" b="1" dirty="0" smtClean="0"/>
              <a:t>motorické</a:t>
            </a:r>
            <a:r>
              <a:rPr lang="cs-CZ" altLang="cs-CZ" sz="2800" dirty="0" smtClean="0"/>
              <a:t> v předních rozích míšních</a:t>
            </a:r>
          </a:p>
          <a:p>
            <a:r>
              <a:rPr lang="cs-CZ" altLang="cs-CZ" sz="2800" dirty="0" smtClean="0"/>
              <a:t>každý neuron je tvořen </a:t>
            </a:r>
            <a:r>
              <a:rPr lang="cs-CZ" altLang="cs-CZ" sz="2800" b="1" dirty="0" smtClean="0"/>
              <a:t>tělem</a:t>
            </a:r>
            <a:r>
              <a:rPr lang="cs-CZ" altLang="cs-CZ" sz="2800" dirty="0" smtClean="0"/>
              <a:t>,</a:t>
            </a:r>
          </a:p>
          <a:p>
            <a:r>
              <a:rPr lang="cs-CZ" altLang="cs-CZ" sz="2800" dirty="0" smtClean="0"/>
              <a:t>efferentním výběžkem-</a:t>
            </a:r>
            <a:r>
              <a:rPr lang="cs-CZ" altLang="cs-CZ" sz="2800" b="1" dirty="0" smtClean="0"/>
              <a:t>axonem</a:t>
            </a:r>
            <a:r>
              <a:rPr lang="cs-CZ" altLang="cs-CZ" sz="2800" dirty="0" smtClean="0"/>
              <a:t> a afferentními výběžky-</a:t>
            </a:r>
            <a:r>
              <a:rPr lang="cs-CZ" altLang="cs-CZ" sz="2800" b="1" dirty="0" smtClean="0"/>
              <a:t>dendrity</a:t>
            </a:r>
          </a:p>
          <a:p>
            <a:endParaRPr lang="cs-CZ" altLang="cs-CZ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0" y="-18284825"/>
            <a:ext cx="4572000" cy="17327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cs-CZ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-neuron-morfologická a funkční jednotka každého nervu</a:t>
            </a:r>
          </a:p>
          <a:p>
            <a:pPr>
              <a:spcAft>
                <a:spcPts val="0"/>
              </a:spcAft>
              <a:defRPr/>
            </a:pPr>
            <a:r>
              <a:rPr lang="cs-CZ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-aferentní nervy-senzitivní neurony s tělem ve spinálních gangliích,efferentní motorické v předních rozích míšních</a:t>
            </a:r>
          </a:p>
          <a:p>
            <a:pPr>
              <a:spcAft>
                <a:spcPts val="0"/>
              </a:spcAft>
              <a:defRPr/>
            </a:pPr>
            <a:r>
              <a:rPr lang="cs-CZ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-každý neuron je tvořen tělem,efferentním výběžkem-axonem a afferentními výběžky-dendrity</a:t>
            </a:r>
          </a:p>
          <a:p>
            <a:pPr>
              <a:spcAft>
                <a:spcPts val="0"/>
              </a:spcAft>
              <a:defRPr/>
            </a:pPr>
            <a:r>
              <a:rPr lang="cs-CZ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-periferní nervové vlákno se skládá z výběžků nervových buněk-axonů a myelinových pochev</a:t>
            </a:r>
          </a:p>
          <a:p>
            <a:pPr>
              <a:spcAft>
                <a:spcPts val="0"/>
              </a:spcAft>
              <a:defRPr/>
            </a:pPr>
            <a:r>
              <a:rPr lang="cs-CZ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-myelinová pochva je přerušena Ranvierovými zářezy-vzdálenost mezi zářezy se nyzývá internodium-čím je delší,tím rychleji vlákno vede</a:t>
            </a:r>
          </a:p>
          <a:p>
            <a:pPr>
              <a:spcAft>
                <a:spcPts val="0"/>
              </a:spcAft>
              <a:defRPr/>
            </a:pPr>
            <a:r>
              <a:rPr lang="cs-CZ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-zevně od pochvy jsou kolagenová vlákna,která vytvářejí endoneurální trubici,nervová vlákna mají v nervu vlnovitý průběh</a:t>
            </a:r>
          </a:p>
          <a:p>
            <a:pPr>
              <a:spcAft>
                <a:spcPts val="0"/>
              </a:spcAft>
              <a:defRPr/>
            </a:pPr>
            <a:r>
              <a:rPr lang="cs-CZ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-motorický neuron se skupinou svalových buněk,které inrevuje se nazývá motorická jednotka</a:t>
            </a:r>
          </a:p>
          <a:p>
            <a:pPr>
              <a:spcAft>
                <a:spcPts val="0"/>
              </a:spcAft>
              <a:defRPr/>
            </a:pPr>
            <a:r>
              <a:rPr lang="cs-CZ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</a:p>
          <a:p>
            <a:pPr>
              <a:spcAft>
                <a:spcPts val="0"/>
              </a:spcAft>
              <a:defRPr/>
            </a:pPr>
            <a:r>
              <a:rPr lang="cs-CZ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-axon s pochvou obaleny </a:t>
            </a:r>
            <a:r>
              <a:rPr lang="cs-CZ" sz="28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endoneuriem,</a:t>
            </a:r>
            <a:r>
              <a:rPr lang="cs-CZ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fascikly vláken obalené </a:t>
            </a:r>
            <a:r>
              <a:rPr lang="cs-CZ" sz="28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perineuriem,</a:t>
            </a:r>
            <a:r>
              <a:rPr lang="cs-CZ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mezi fascikly podpůrné vazivo,cévy.....to celé dohromady obalené </a:t>
            </a:r>
            <a:r>
              <a:rPr lang="cs-CZ" sz="28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epineuriem</a:t>
            </a:r>
            <a:endParaRPr lang="cs-CZ" sz="2800" kern="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cs-CZ" sz="2800" b="1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</a:t>
            </a:r>
            <a:r>
              <a:rPr lang="cs-CZ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čím je v nervu méně epineurální tkáně,tím je nerv zranitelnější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Nervy regenerují z místa poranění</a:t>
            </a:r>
            <a:endParaRPr lang="en-US" altLang="cs-CZ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cs-CZ" sz="2800" b="1" dirty="0" err="1" smtClean="0">
                <a:solidFill>
                  <a:schemeClr val="tx1"/>
                </a:solidFill>
              </a:rPr>
              <a:t>Regenera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ce</a:t>
            </a:r>
            <a:r>
              <a:rPr lang="en-US" altLang="cs-CZ" sz="2800" b="1" dirty="0" smtClean="0">
                <a:solidFill>
                  <a:schemeClr val="tx1"/>
                </a:solidFill>
              </a:rPr>
              <a:t>: 1 mm</a:t>
            </a:r>
            <a:r>
              <a:rPr lang="cs-CZ" altLang="cs-CZ" sz="2800" b="1" dirty="0" smtClean="0">
                <a:solidFill>
                  <a:schemeClr val="tx1"/>
                </a:solidFill>
              </a:rPr>
              <a:t> / den</a:t>
            </a:r>
            <a:endParaRPr lang="en-US" altLang="cs-CZ" sz="2800" b="1" dirty="0" smtClean="0">
              <a:solidFill>
                <a:schemeClr val="tx1"/>
              </a:solidFill>
            </a:endParaRPr>
          </a:p>
          <a:p>
            <a:pPr eaLnBrk="1" hangingPunct="1"/>
            <a:endParaRPr lang="cs-CZ" altLang="cs-CZ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Výsledky spontání regenerace jsou poměrně dobré v závislosti na vzdálenosti </a:t>
            </a:r>
            <a:endParaRPr lang="en-US" altLang="cs-CZ" sz="28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347713" cy="13208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altLang="cs-CZ" dirty="0" smtClean="0">
                <a:solidFill>
                  <a:srgbClr val="3366CC"/>
                </a:solidFill>
              </a:rPr>
              <a:t>Axonotmesis II</a:t>
            </a:r>
            <a:br>
              <a:rPr lang="cs-CZ" altLang="cs-CZ" dirty="0" smtClean="0">
                <a:solidFill>
                  <a:srgbClr val="3366CC"/>
                </a:solidFill>
              </a:rPr>
            </a:br>
            <a:r>
              <a:rPr lang="cs-CZ" altLang="cs-CZ" dirty="0" smtClean="0">
                <a:solidFill>
                  <a:srgbClr val="3366CC"/>
                </a:solidFill>
              </a:rPr>
              <a:t>přerušení axonů</a:t>
            </a:r>
            <a:endParaRPr lang="en-US" altLang="cs-CZ" sz="4000" dirty="0" smtClean="0">
              <a:solidFill>
                <a:srgbClr val="33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836712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dirty="0" smtClean="0">
                <a:solidFill>
                  <a:srgbClr val="3366CC"/>
                </a:solidFill>
              </a:rPr>
              <a:t>N</a:t>
            </a:r>
            <a:r>
              <a:rPr lang="en-US" altLang="cs-CZ" sz="4000" dirty="0" err="1" smtClean="0">
                <a:solidFill>
                  <a:srgbClr val="3366CC"/>
                </a:solidFill>
              </a:rPr>
              <a:t>eurotmesis</a:t>
            </a:r>
            <a:r>
              <a:rPr lang="cs-CZ" altLang="cs-CZ" sz="4000" dirty="0" smtClean="0">
                <a:solidFill>
                  <a:srgbClr val="3366CC"/>
                </a:solidFill>
              </a:rPr>
              <a:t/>
            </a:r>
            <a:br>
              <a:rPr lang="cs-CZ" altLang="cs-CZ" sz="4000" dirty="0" smtClean="0">
                <a:solidFill>
                  <a:srgbClr val="3366CC"/>
                </a:solidFill>
              </a:rPr>
            </a:br>
            <a:r>
              <a:rPr lang="cs-CZ" altLang="cs-CZ" sz="4000" dirty="0" smtClean="0">
                <a:solidFill>
                  <a:srgbClr val="3366CC"/>
                </a:solidFill>
              </a:rPr>
              <a:t>úplné přerušení nervu</a:t>
            </a:r>
            <a:r>
              <a:rPr lang="en-US" altLang="cs-CZ" sz="4000" dirty="0" smtClean="0">
                <a:solidFill>
                  <a:srgbClr val="3366CC"/>
                </a:solidFill>
              </a:rPr>
              <a:t/>
            </a:r>
            <a:br>
              <a:rPr lang="en-US" altLang="cs-CZ" sz="4000" dirty="0" smtClean="0">
                <a:solidFill>
                  <a:srgbClr val="3366CC"/>
                </a:solidFill>
              </a:rPr>
            </a:br>
            <a:endParaRPr lang="en-US" altLang="cs-CZ" sz="4000" dirty="0" smtClean="0">
              <a:solidFill>
                <a:srgbClr val="3366CC"/>
              </a:solidFill>
            </a:endParaRP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idx="1"/>
          </p:nvPr>
        </p:nvSpPr>
        <p:spPr>
          <a:xfrm>
            <a:off x="539552" y="2852936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Není funkce</a:t>
            </a: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Vážné zhmoždění, přetažení, lacerace</a:t>
            </a: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Ireverzibilní, je nutná intervence</a:t>
            </a:r>
          </a:p>
          <a:p>
            <a:pPr eaLnBrk="1" hangingPunct="1"/>
            <a:r>
              <a:rPr lang="cs-CZ" altLang="cs-CZ" sz="2800" dirty="0" smtClean="0">
                <a:solidFill>
                  <a:schemeClr val="tx1"/>
                </a:solidFill>
              </a:rPr>
              <a:t>Výsledky jsou těžko předvídatlené</a:t>
            </a:r>
            <a:endParaRPr lang="en-US" altLang="cs-CZ" sz="2800" dirty="0" smtClean="0">
              <a:solidFill>
                <a:schemeClr val="tx1"/>
              </a:solidFill>
            </a:endParaRPr>
          </a:p>
          <a:p>
            <a:pPr eaLnBrk="1" hangingPunct="1"/>
            <a:endParaRPr lang="en-US" altLang="cs-CZ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Časový faktor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okamžitá operace</a:t>
            </a:r>
          </a:p>
          <a:p>
            <a:pPr lvl="1">
              <a:defRPr/>
            </a:pPr>
            <a:r>
              <a:rPr lang="cs-CZ" dirty="0" smtClean="0"/>
              <a:t>u </a:t>
            </a:r>
            <a:r>
              <a:rPr lang="cs-CZ" dirty="0"/>
              <a:t>čistých,obvykle řezných poranění</a:t>
            </a:r>
          </a:p>
          <a:p>
            <a:pPr>
              <a:defRPr/>
            </a:pPr>
            <a:r>
              <a:rPr lang="cs-CZ" dirty="0" smtClean="0"/>
              <a:t>odložené výkony</a:t>
            </a:r>
          </a:p>
          <a:p>
            <a:pPr lvl="1">
              <a:defRPr/>
            </a:pPr>
            <a:r>
              <a:rPr lang="cs-CZ" dirty="0" smtClean="0"/>
              <a:t>do </a:t>
            </a:r>
            <a:r>
              <a:rPr lang="cs-CZ" dirty="0"/>
              <a:t>dvou měsíců od poranění,tam kde nejsou splněny podmínky pro akutní ošetření</a:t>
            </a:r>
          </a:p>
          <a:p>
            <a:pPr>
              <a:defRPr/>
            </a:pPr>
            <a:r>
              <a:rPr lang="cs-CZ" dirty="0" smtClean="0"/>
              <a:t>pozdní operace</a:t>
            </a:r>
          </a:p>
          <a:p>
            <a:pPr lvl="1">
              <a:defRPr/>
            </a:pPr>
            <a:r>
              <a:rPr lang="cs-CZ" dirty="0" smtClean="0"/>
              <a:t>Více jak 2M v </a:t>
            </a:r>
            <a:r>
              <a:rPr lang="cs-CZ" dirty="0"/>
              <a:t>případě místních nebo celkových komplikací,u zavřených poranění indikujeme v tomto termínu revisi nervu,pokud nejsou klinické a EMG známky reinervace</a:t>
            </a:r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Indikace k revisi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u zavřených poranění při fracturách a luxacích</a:t>
            </a:r>
          </a:p>
          <a:p>
            <a:pPr lvl="1"/>
            <a:r>
              <a:rPr lang="cs-CZ" altLang="cs-CZ" smtClean="0"/>
              <a:t>revise v případě v případě ostrých hran fragmentů,při výrazné úhlové dislokaci,když je úplný denervační syndrom</a:t>
            </a:r>
          </a:p>
          <a:p>
            <a:r>
              <a:rPr lang="cs-CZ" altLang="cs-CZ" smtClean="0"/>
              <a:t>u iatrogenních poranění se vyplatí včasná revise pokud vznikl úplný denervační syndrom a operatér si není vědom příčiny</a:t>
            </a:r>
          </a:p>
          <a:p>
            <a:r>
              <a:rPr lang="cs-CZ" altLang="cs-CZ" smtClean="0"/>
              <a:t>(fr. humeru, n. radialis)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Operační terapie I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dnes již ve většině případů NCH ošetření mikrochirurgickou technikou</a:t>
            </a:r>
          </a:p>
          <a:p>
            <a:pPr lvl="1"/>
            <a:r>
              <a:rPr lang="cs-CZ" altLang="cs-CZ" smtClean="0"/>
              <a:t>operační mikroskop,</a:t>
            </a:r>
            <a:r>
              <a:rPr lang="cs-CZ" altLang="cs-CZ" b="1" smtClean="0"/>
              <a:t>fascikulární sutura za perineurium</a:t>
            </a:r>
          </a:p>
          <a:p>
            <a:pPr lvl="1"/>
            <a:r>
              <a:rPr lang="cs-CZ" altLang="cs-CZ" smtClean="0"/>
              <a:t>vyjímkou může být u ostrého čerstvého poranění bez defektu nervu</a:t>
            </a:r>
            <a:r>
              <a:rPr lang="cs-CZ" altLang="cs-CZ" b="1" smtClean="0"/>
              <a:t> sutura za epineurium(steh 8/0)</a:t>
            </a:r>
            <a:r>
              <a:rPr lang="cs-CZ" altLang="cs-CZ" smtClean="0"/>
              <a:t>-např n.medianus na zápěstí</a:t>
            </a:r>
          </a:p>
          <a:p>
            <a:endParaRPr lang="cs-CZ" altLang="cs-CZ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Operační terapie II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resekce amputačního neuromu i jizevnatého distálního konce</a:t>
            </a:r>
          </a:p>
          <a:p>
            <a:r>
              <a:rPr lang="cs-CZ" altLang="cs-CZ" dirty="0" smtClean="0"/>
              <a:t>sutura nervu nesmí být pod napětím,možnost posunu konců k sobě </a:t>
            </a:r>
          </a:p>
          <a:p>
            <a:pPr lvl="1"/>
            <a:r>
              <a:rPr lang="cs-CZ" altLang="cs-CZ" dirty="0" smtClean="0"/>
              <a:t>defekty od 2cm je již nutno transplantovat</a:t>
            </a:r>
          </a:p>
          <a:p>
            <a:r>
              <a:rPr lang="cs-CZ" altLang="cs-CZ" dirty="0" smtClean="0"/>
              <a:t>pro autotransplantaci používáme kožní nervy</a:t>
            </a:r>
          </a:p>
          <a:p>
            <a:pPr lvl="1"/>
            <a:r>
              <a:rPr lang="cs-CZ" altLang="cs-CZ" dirty="0" smtClean="0"/>
              <a:t>n.suralis,při potřebě silnějšího štěpu se používá několik tenčích </a:t>
            </a:r>
            <a:r>
              <a:rPr lang="cs-CZ" altLang="cs-CZ" b="1" dirty="0" smtClean="0"/>
              <a:t>kabeliformní technikou</a:t>
            </a:r>
            <a:endParaRPr lang="cs-CZ" altLang="cs-CZ" dirty="0" smtClean="0"/>
          </a:p>
          <a:p>
            <a:endParaRPr lang="cs-CZ" altLang="cs-CZ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Operační terapie III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sutura nervu dosahuje původní pevnosti </a:t>
            </a:r>
            <a:r>
              <a:rPr lang="cs-CZ" altLang="cs-CZ" b="1" smtClean="0"/>
              <a:t>asi po třech týdnech,</a:t>
            </a:r>
            <a:r>
              <a:rPr lang="cs-CZ" altLang="cs-CZ" smtClean="0"/>
              <a:t>do té doby je vhodné končetinu fixovat,</a:t>
            </a:r>
          </a:p>
          <a:p>
            <a:r>
              <a:rPr lang="cs-CZ" altLang="cs-CZ" smtClean="0"/>
              <a:t>po odstranění fixace je zahájena </a:t>
            </a:r>
            <a:r>
              <a:rPr lang="cs-CZ" altLang="cs-CZ" b="1" smtClean="0"/>
              <a:t>dlouhodobá rehabilitace,zaměřená na motorické i senzitivní funkce</a:t>
            </a:r>
          </a:p>
          <a:p>
            <a:r>
              <a:rPr lang="cs-CZ" altLang="cs-CZ" smtClean="0"/>
              <a:t>EMG k hodnocení výsledků, svalový test</a:t>
            </a:r>
          </a:p>
          <a:p>
            <a:r>
              <a:rPr lang="cs-CZ" altLang="cs-CZ" b="1" smtClean="0"/>
              <a:t>nejlepší výsledky jsou u motorických nervů,</a:t>
            </a:r>
            <a:r>
              <a:rPr lang="cs-CZ" altLang="cs-CZ" smtClean="0"/>
              <a:t>v případě senzitivních jsou výsledky horší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g_4_Sunderland_8_29_02_inju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03300"/>
            <a:ext cx="5197475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965325" y="-6350"/>
            <a:ext cx="340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4000">
                <a:solidFill>
                  <a:srgbClr val="3366CC"/>
                </a:solidFill>
              </a:rPr>
              <a:t>Injured nerves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4400">
              <a:solidFill>
                <a:schemeClr val="tx2"/>
              </a:solidFill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3400" y="1289050"/>
            <a:ext cx="34036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rgbClr val="3366CC"/>
                </a:solidFill>
              </a:rPr>
              <a:t>Axon interrupted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rgbClr val="3366CC"/>
                </a:solidFill>
              </a:rPr>
              <a:t>(Wallerian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rgbClr val="3366CC"/>
                </a:solidFill>
              </a:rPr>
              <a:t>degeneration)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>
              <a:solidFill>
                <a:srgbClr val="3366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rgbClr val="3366CC"/>
                </a:solidFill>
              </a:rPr>
              <a:t>Interruption of axon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err="1">
                <a:solidFill>
                  <a:srgbClr val="3366CC"/>
                </a:solidFill>
              </a:rPr>
              <a:t>endoneurial</a:t>
            </a:r>
            <a:r>
              <a:rPr lang="en-US" altLang="cs-CZ" sz="2400" dirty="0">
                <a:solidFill>
                  <a:srgbClr val="3366CC"/>
                </a:solidFill>
              </a:rPr>
              <a:t> sheet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>
              <a:solidFill>
                <a:srgbClr val="3366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>
              <a:solidFill>
                <a:srgbClr val="3366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rgbClr val="3366CC"/>
                </a:solidFill>
              </a:rPr>
              <a:t>Interruption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err="1">
                <a:solidFill>
                  <a:srgbClr val="3366CC"/>
                </a:solidFill>
              </a:rPr>
              <a:t>perineurial</a:t>
            </a:r>
            <a:r>
              <a:rPr lang="en-US" altLang="cs-CZ" sz="2400" dirty="0">
                <a:solidFill>
                  <a:srgbClr val="3366CC"/>
                </a:solidFill>
              </a:rPr>
              <a:t> sheet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>
              <a:solidFill>
                <a:srgbClr val="3366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>
              <a:solidFill>
                <a:srgbClr val="3366CC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rgbClr val="3366CC"/>
                </a:solidFill>
              </a:rPr>
              <a:t>Interruption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>
                <a:solidFill>
                  <a:srgbClr val="3366CC"/>
                </a:solidFill>
              </a:rPr>
              <a:t>nerve trunk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2400" dirty="0">
              <a:solidFill>
                <a:srgbClr val="33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65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84138"/>
            <a:ext cx="3784600" cy="670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2462213" y="6583363"/>
            <a:ext cx="2667000" cy="2016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66CC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39200" cy="67056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cs-CZ" sz="2800" b="1" u="sng" dirty="0" smtClean="0"/>
              <a:t>Poranění těla neuronu</a:t>
            </a:r>
            <a:endParaRPr lang="en-US" sz="2800" b="1" u="sng" dirty="0"/>
          </a:p>
          <a:p>
            <a:pPr>
              <a:defRPr/>
            </a:pPr>
            <a:r>
              <a:rPr lang="cs-CZ" sz="2800" dirty="0" smtClean="0"/>
              <a:t>Vážné poranění může vyústit v degeneraci celé buňky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cs-CZ" sz="2800" dirty="0" smtClean="0"/>
              <a:t>V </a:t>
            </a:r>
            <a:r>
              <a:rPr lang="en-US" sz="2800" dirty="0" smtClean="0"/>
              <a:t>CNS</a:t>
            </a:r>
            <a:r>
              <a:rPr lang="cs-CZ" sz="2800" dirty="0" smtClean="0"/>
              <a:t> je postižený neuron pohlcen makrofágy (gliové bb.) a nahrazen jizevnatou tkání </a:t>
            </a:r>
            <a:r>
              <a:rPr lang="cs-CZ" sz="2800" dirty="0"/>
              <a:t>(</a:t>
            </a:r>
            <a:r>
              <a:rPr lang="cs-CZ" sz="2800" dirty="0" smtClean="0"/>
              <a:t>astrocyty)</a:t>
            </a: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cs-CZ" sz="2800" dirty="0" smtClean="0"/>
              <a:t>V </a:t>
            </a:r>
            <a:r>
              <a:rPr lang="en-US" sz="2800" dirty="0" smtClean="0"/>
              <a:t>PNS</a:t>
            </a:r>
            <a:r>
              <a:rPr lang="cs-CZ" sz="2800" dirty="0" smtClean="0"/>
              <a:t> tkáňový makrofágové odstraní debris a fibriblasty nahradí jizvou</a:t>
            </a:r>
            <a:endParaRPr lang="en-US" sz="28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ig 2_p3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908050"/>
            <a:ext cx="94488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6347714" cy="3880773"/>
          </a:xfrm>
        </p:spPr>
        <p:txBody>
          <a:bodyPr>
            <a:noAutofit/>
          </a:bodyPr>
          <a:lstStyle/>
          <a:p>
            <a:r>
              <a:rPr lang="cs-CZ" altLang="cs-CZ" sz="2400" dirty="0" smtClean="0"/>
              <a:t>motorický neuron se skupinou svalových buněk,které inrevuje se nazývá </a:t>
            </a:r>
            <a:r>
              <a:rPr lang="cs-CZ" altLang="cs-CZ" sz="2400" b="1" dirty="0" smtClean="0"/>
              <a:t>motorická jednotka</a:t>
            </a:r>
            <a:r>
              <a:rPr lang="cs-CZ" altLang="cs-CZ" sz="2400" dirty="0" smtClean="0"/>
              <a:t> </a:t>
            </a:r>
          </a:p>
          <a:p>
            <a:r>
              <a:rPr lang="cs-CZ" altLang="cs-CZ" sz="2400" dirty="0" smtClean="0"/>
              <a:t>axon s pochvou obaleny </a:t>
            </a:r>
            <a:r>
              <a:rPr lang="cs-CZ" altLang="cs-CZ" sz="2400" b="1" dirty="0" smtClean="0"/>
              <a:t>endoneuriem,</a:t>
            </a:r>
            <a:r>
              <a:rPr lang="cs-CZ" altLang="cs-CZ" sz="2400" dirty="0" smtClean="0"/>
              <a:t>fascikly vláken obalené </a:t>
            </a:r>
            <a:r>
              <a:rPr lang="cs-CZ" altLang="cs-CZ" sz="2400" b="1" dirty="0" smtClean="0"/>
              <a:t>perineuriem,</a:t>
            </a:r>
            <a:r>
              <a:rPr lang="cs-CZ" altLang="cs-CZ" sz="2400" dirty="0" smtClean="0"/>
              <a:t>mezi fascikly podpůrné vazivo,cévy.....to celé dohromady obalené </a:t>
            </a:r>
            <a:r>
              <a:rPr lang="cs-CZ" altLang="cs-CZ" sz="2400" b="1" dirty="0" smtClean="0"/>
              <a:t>epineuriem</a:t>
            </a:r>
            <a:endParaRPr lang="cs-CZ" altLang="cs-CZ" sz="2400" dirty="0" smtClean="0"/>
          </a:p>
          <a:p>
            <a:r>
              <a:rPr lang="cs-CZ" altLang="cs-CZ" sz="2400" dirty="0" smtClean="0"/>
              <a:t>čím je v nervu méně epineurální tkáně,tím je nerv zranitelnější</a:t>
            </a:r>
          </a:p>
          <a:p>
            <a:endParaRPr lang="cs-CZ" altLang="cs-CZ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347713" cy="1320800"/>
          </a:xfrm>
        </p:spPr>
        <p:txBody>
          <a:bodyPr/>
          <a:lstStyle/>
          <a:p>
            <a:pPr algn="ctr"/>
            <a:r>
              <a:rPr lang="cs-CZ" altLang="cs-CZ" dirty="0" smtClean="0"/>
              <a:t>PNS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76200"/>
            <a:ext cx="36258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850"/>
            <a:ext cx="8763000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24200" y="6491288"/>
            <a:ext cx="4021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 i="1">
                <a:solidFill>
                  <a:schemeClr val="hlink"/>
                </a:solidFill>
              </a:rPr>
              <a:t>From: M</a:t>
            </a:r>
            <a:r>
              <a:rPr lang="da-DK" altLang="cs-CZ" sz="1800" i="1">
                <a:solidFill>
                  <a:schemeClr val="hlink"/>
                </a:solidFill>
              </a:rPr>
              <a:t>ø</a:t>
            </a:r>
            <a:r>
              <a:rPr lang="en-US" altLang="cs-CZ" sz="1800" i="1">
                <a:solidFill>
                  <a:schemeClr val="hlink"/>
                </a:solidFill>
              </a:rPr>
              <a:t>ller: Sensory Systems,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9512" y="1920144"/>
            <a:ext cx="8229600" cy="4525963"/>
          </a:xfrm>
        </p:spPr>
        <p:txBody>
          <a:bodyPr/>
          <a:lstStyle/>
          <a:p>
            <a:r>
              <a:rPr lang="cs-CZ" altLang="cs-CZ" sz="2800" b="1" dirty="0" smtClean="0"/>
              <a:t>periferní nervové vlákno </a:t>
            </a:r>
            <a:r>
              <a:rPr lang="cs-CZ" altLang="cs-CZ" sz="2800" dirty="0" smtClean="0"/>
              <a:t>se skládá z výběžků nervových buněk-</a:t>
            </a:r>
            <a:r>
              <a:rPr lang="cs-CZ" altLang="cs-CZ" sz="2800" i="1" dirty="0" smtClean="0"/>
              <a:t>axonů</a:t>
            </a:r>
            <a:r>
              <a:rPr lang="cs-CZ" altLang="cs-CZ" sz="2800" dirty="0" smtClean="0"/>
              <a:t> a myelinových pochev</a:t>
            </a:r>
          </a:p>
          <a:p>
            <a:r>
              <a:rPr lang="cs-CZ" altLang="cs-CZ" sz="2800" b="1" dirty="0" smtClean="0"/>
              <a:t>myelinová pochva</a:t>
            </a:r>
            <a:r>
              <a:rPr lang="cs-CZ" altLang="cs-CZ" sz="2800" dirty="0" smtClean="0"/>
              <a:t> je přerušena </a:t>
            </a:r>
            <a:r>
              <a:rPr lang="cs-CZ" altLang="cs-CZ" sz="2800" i="1" dirty="0" smtClean="0"/>
              <a:t>Ranvierovými zářezy</a:t>
            </a:r>
            <a:r>
              <a:rPr lang="cs-CZ" altLang="cs-CZ" sz="2800" dirty="0" smtClean="0"/>
              <a:t>-vzdálenost</a:t>
            </a:r>
            <a:r>
              <a:rPr lang="cs-CZ" altLang="cs-CZ" sz="2800" i="1" dirty="0" smtClean="0"/>
              <a:t> </a:t>
            </a:r>
            <a:r>
              <a:rPr lang="cs-CZ" altLang="cs-CZ" sz="2800" dirty="0" smtClean="0"/>
              <a:t>mezi zářezy se nyzývá internodium-čím je delší,tím rychleji vlákno vede</a:t>
            </a:r>
          </a:p>
          <a:p>
            <a:r>
              <a:rPr lang="cs-CZ" altLang="cs-CZ" sz="2800" dirty="0" smtClean="0"/>
              <a:t>zevně od pochvy jsou kolagenová vlákna,která vytvářejí </a:t>
            </a:r>
            <a:r>
              <a:rPr lang="cs-CZ" altLang="cs-CZ" sz="2800" b="1" i="1" dirty="0" smtClean="0"/>
              <a:t>endoneurální trubici</a:t>
            </a:r>
            <a:r>
              <a:rPr lang="cs-CZ" altLang="cs-CZ" sz="2800" dirty="0" smtClean="0"/>
              <a:t>,nervová vlákna mají v nervu </a:t>
            </a:r>
            <a:r>
              <a:rPr lang="cs-CZ" altLang="cs-CZ" sz="2800" i="1" dirty="0" smtClean="0"/>
              <a:t>vlnitý průběh</a:t>
            </a:r>
          </a:p>
          <a:p>
            <a:endParaRPr lang="cs-CZ" altLang="cs-CZ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9525</TotalTime>
  <Words>776</Words>
  <Application>Microsoft Office PowerPoint</Application>
  <PresentationFormat>On-screen Show (4:3)</PresentationFormat>
  <Paragraphs>146</Paragraphs>
  <Slides>28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SimSun</vt:lpstr>
      <vt:lpstr>Arial</vt:lpstr>
      <vt:lpstr>Mangal</vt:lpstr>
      <vt:lpstr>Times New Roman</vt:lpstr>
      <vt:lpstr>Trebuchet MS</vt:lpstr>
      <vt:lpstr>Wingdings 3</vt:lpstr>
      <vt:lpstr>Facet</vt:lpstr>
      <vt:lpstr>Document</vt:lpstr>
      <vt:lpstr>Poranění periferní nervové soustavy</vt:lpstr>
      <vt:lpstr>PNS</vt:lpstr>
      <vt:lpstr>PowerPoint Presentation</vt:lpstr>
      <vt:lpstr>PowerPoint Presentation</vt:lpstr>
      <vt:lpstr>PowerPoint Presentation</vt:lpstr>
      <vt:lpstr>PNS</vt:lpstr>
      <vt:lpstr>PowerPoint Presentation</vt:lpstr>
      <vt:lpstr>PowerPoint Presentation</vt:lpstr>
      <vt:lpstr>PowerPoint Presentation</vt:lpstr>
      <vt:lpstr>PowerPoint Presentation</vt:lpstr>
      <vt:lpstr>Wallerova degenerace </vt:lpstr>
      <vt:lpstr>PowerPoint Presentation</vt:lpstr>
      <vt:lpstr>Wallerova regenerace </vt:lpstr>
      <vt:lpstr>Wallerova regenerace </vt:lpstr>
      <vt:lpstr>Rychlost vedení nervovými vláky</vt:lpstr>
      <vt:lpstr>Postižení periferních nervů</vt:lpstr>
      <vt:lpstr>Příčiny poranění PNS </vt:lpstr>
      <vt:lpstr>Neurapraxie  porucha vedení</vt:lpstr>
      <vt:lpstr>Axonotmesis přerušení axonů</vt:lpstr>
      <vt:lpstr>PowerPoint Presentation</vt:lpstr>
      <vt:lpstr>Neurotmesis úplné přerušení nervu </vt:lpstr>
      <vt:lpstr>Časový faktor </vt:lpstr>
      <vt:lpstr>Indikace k revisi</vt:lpstr>
      <vt:lpstr>Operační terapie I</vt:lpstr>
      <vt:lpstr>Operační terapie II</vt:lpstr>
      <vt:lpstr>Operační terapie III</vt:lpstr>
      <vt:lpstr>PowerPoint Presentation</vt:lpstr>
      <vt:lpstr>PowerPoint Presentation</vt:lpstr>
    </vt:vector>
  </TitlesOfParts>
  <Company>HEARING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AAGE R MOLLER</dc:creator>
  <cp:lastModifiedBy>ja my</cp:lastModifiedBy>
  <cp:revision>66</cp:revision>
  <cp:lastPrinted>2004-05-31T15:06:56Z</cp:lastPrinted>
  <dcterms:created xsi:type="dcterms:W3CDTF">2002-01-12T15:51:24Z</dcterms:created>
  <dcterms:modified xsi:type="dcterms:W3CDTF">2017-12-09T14:38:31Z</dcterms:modified>
</cp:coreProperties>
</file>