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3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4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5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91" r:id="rId2"/>
    <p:sldMasterId id="2147483730" r:id="rId3"/>
    <p:sldMasterId id="2147483749" r:id="rId4"/>
    <p:sldMasterId id="2147483788" r:id="rId5"/>
    <p:sldMasterId id="2147483827" r:id="rId6"/>
  </p:sldMasterIdLst>
  <p:notesMasterIdLst>
    <p:notesMasterId r:id="rId31"/>
  </p:notesMasterIdLst>
  <p:handoutMasterIdLst>
    <p:handoutMasterId r:id="rId32"/>
  </p:handoutMasterIdLst>
  <p:sldIdLst>
    <p:sldId id="256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73" r:id="rId27"/>
    <p:sldId id="261" r:id="rId28"/>
    <p:sldId id="271" r:id="rId29"/>
    <p:sldId id="293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egoe Condensed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egoe Condensed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egoe Condensed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egoe Condensed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6449" autoAdjust="0"/>
  </p:normalViewPr>
  <p:slideViewPr>
    <p:cSldViewPr>
      <p:cViewPr varScale="1">
        <p:scale>
          <a:sx n="80" d="100"/>
          <a:sy n="80" d="100"/>
        </p:scale>
        <p:origin x="96" y="12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AA2B25C-6F98-4E3F-820F-407AB1197871}" type="datetimeFigureOut">
              <a:rPr lang="en-US"/>
              <a:pPr>
                <a:defRPr/>
              </a:pPr>
              <a:t>9/29/2015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40FC69D-C796-47C3-9336-67144167DB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989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D6EE0D4-EA0A-4781-8190-7779E1F8F501}" type="datetimeFigureOut">
              <a:rPr lang="en-US"/>
              <a:pPr>
                <a:defRPr/>
              </a:pPr>
              <a:t>9/29/2015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  <a:endParaRPr lang="en-US" noProof="0"/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6054119-55F7-4A9C-8986-9FE978F197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4380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31B35B1-96CB-46A2-9554-7409ABE9AC08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3725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D772-5F37-4ADE-B18C-23243C129FBD}" type="slidenum">
              <a:rPr lang="cs-CZ" smtClean="0">
                <a:solidFill>
                  <a:prstClr val="black"/>
                </a:solidFill>
              </a:rPr>
              <a:pPr/>
              <a:t>14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9570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47917-614F-48E4-8665-5716AB5EF952}" type="slidenum">
              <a:rPr lang="cs-CZ" smtClean="0">
                <a:solidFill>
                  <a:prstClr val="black"/>
                </a:solidFill>
              </a:rPr>
              <a:pPr/>
              <a:t>17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2653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D772-5F37-4ADE-B18C-23243C129FBD}" type="slidenum">
              <a:rPr lang="cs-CZ" smtClean="0">
                <a:solidFill>
                  <a:prstClr val="black"/>
                </a:solidFill>
              </a:rPr>
              <a:pPr/>
              <a:t>19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8931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D772-5F37-4ADE-B18C-23243C129FBD}" type="slidenum">
              <a:rPr lang="cs-CZ" smtClean="0">
                <a:solidFill>
                  <a:prstClr val="black"/>
                </a:solidFill>
              </a:rPr>
              <a:pPr/>
              <a:t>20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1717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EC60DD1-5CF3-4486-AFF6-CECC980AF599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1414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B67DE00-3C1E-4B86-AEF9-B79D25CEFEB1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213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EDC0DE-AEB9-4F85-B3D3-67FC5A615521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1300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EDC0DE-AEB9-4F85-B3D3-67FC5A615521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635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D772-5F37-4ADE-B18C-23243C129FBD}" type="slidenum">
              <a:rPr lang="cs-CZ" smtClean="0">
                <a:solidFill>
                  <a:prstClr val="black"/>
                </a:solidFill>
              </a:rPr>
              <a:pPr/>
              <a:t>2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501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47917-614F-48E4-8665-5716AB5EF952}" type="slidenum">
              <a:rPr lang="cs-CZ" smtClean="0">
                <a:solidFill>
                  <a:prstClr val="black"/>
                </a:solidFill>
              </a:rPr>
              <a:pPr/>
              <a:t>3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547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47917-614F-48E4-8665-5716AB5EF952}" type="slidenum">
              <a:rPr lang="cs-CZ" smtClean="0">
                <a:solidFill>
                  <a:prstClr val="black"/>
                </a:solidFill>
              </a:rPr>
              <a:pPr/>
              <a:t>4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737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/>
              <a:t>Co naopak přináší cloud:</a:t>
            </a:r>
          </a:p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D772-5F37-4ADE-B18C-23243C129FBD}" type="slidenum">
              <a:rPr lang="cs-CZ" smtClean="0">
                <a:solidFill>
                  <a:prstClr val="black"/>
                </a:solidFill>
              </a:rPr>
              <a:pPr/>
              <a:t>5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001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D772-5F37-4ADE-B18C-23243C129FBD}" type="slidenum">
              <a:rPr lang="cs-CZ" smtClean="0">
                <a:solidFill>
                  <a:prstClr val="black"/>
                </a:solidFill>
              </a:rPr>
              <a:pPr/>
              <a:t>6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2551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Otázka: Jaká rizika hrozí</a:t>
            </a:r>
            <a:r>
              <a:rPr lang="cs-CZ" baseline="0" dirty="0" smtClean="0"/>
              <a:t> při ukládání dat na náš počítač?</a:t>
            </a:r>
          </a:p>
          <a:p>
            <a:r>
              <a:rPr lang="cs-CZ" baseline="0" dirty="0" smtClean="0"/>
              <a:t>Jak řešit? Zálohování &gt; Cena za zálohování?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47917-614F-48E4-8665-5716AB5EF952}" type="slidenum">
              <a:rPr lang="cs-CZ" smtClean="0">
                <a:solidFill>
                  <a:prstClr val="black"/>
                </a:solidFill>
              </a:rPr>
              <a:pPr/>
              <a:t>8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125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D772-5F37-4ADE-B18C-23243C129FBD}" type="slidenum">
              <a:rPr lang="cs-CZ" smtClean="0">
                <a:solidFill>
                  <a:prstClr val="black"/>
                </a:solidFill>
              </a:rPr>
              <a:pPr/>
              <a:t>10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585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48D12-5DD7-40DD-9508-54D62FD1C659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760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png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png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png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png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png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5.png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4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png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png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-1588" y="0"/>
            <a:ext cx="9144001" cy="6858000"/>
            <a:chOff x="-1574" y="0"/>
            <a:chExt cx="9144000" cy="6858000"/>
          </a:xfrm>
        </p:grpSpPr>
        <p:pic>
          <p:nvPicPr>
            <p:cNvPr id="5" name="Rectangle 6"/>
            <p:cNvPicPr>
              <a:picLocks noChangeAspect="1"/>
            </p:cNvPicPr>
            <p:nvPr/>
          </p:nvPicPr>
          <p:blipFill>
            <a:blip r:embed="rId2">
              <a:lum bright="-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74" y="381000"/>
              <a:ext cx="9144000" cy="6093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0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Rectangle 11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8" name="Straight Connector 14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Shape 20"/>
          <p:cNvSpPr>
            <a:spLocks noGrp="1"/>
          </p:cNvSpPr>
          <p:nvPr>
            <p:ph type="title"/>
          </p:nvPr>
        </p:nvSpPr>
        <p:spPr>
          <a:xfrm>
            <a:off x="704850" y="4495800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defRPr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06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3328" y="3877272"/>
            <a:ext cx="6723186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32" y="2075840"/>
            <a:ext cx="6723186" cy="1801436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chemeClr val="tx1"/>
                    </a:gs>
                    <a:gs pos="97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2" y="471126"/>
            <a:ext cx="1880604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3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51226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0497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89176"/>
            <a:ext cx="9144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2" tIns="34292" rIns="34292" bIns="3429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1930" y="1197325"/>
            <a:ext cx="8740142" cy="1516890"/>
          </a:xfrm>
        </p:spPr>
        <p:txBody>
          <a:bodyPr/>
          <a:lstStyle>
            <a:lvl1pPr marL="0" indent="0">
              <a:buNone/>
              <a:defRPr sz="2427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1pPr>
            <a:lvl2pPr marL="2548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2pPr>
            <a:lvl3pPr marL="42983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3pPr>
            <a:lvl4pPr marL="59891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4pPr>
            <a:lvl5pPr marL="772754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88653"/>
      </p:ext>
    </p:extLst>
  </p:cSld>
  <p:clrMapOvr>
    <a:masterClrMapping/>
  </p:clrMapOvr>
  <p:transition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01930" y="1189178"/>
            <a:ext cx="8740142" cy="1845826"/>
          </a:xfrm>
          <a:prstGeom prst="rect">
            <a:avLst/>
          </a:prstGeom>
        </p:spPr>
        <p:txBody>
          <a:bodyPr/>
          <a:lstStyle>
            <a:lvl1pPr marL="213602" indent="-213602">
              <a:buClr>
                <a:schemeClr val="tx1"/>
              </a:buClr>
              <a:buSzPct val="90000"/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20200" indent="-206599">
              <a:buClr>
                <a:schemeClr val="tx1"/>
              </a:buClr>
              <a:buSzPct val="90000"/>
              <a:buFont typeface="Arial" pitchFamily="34" charset="0"/>
              <a:buChar char="•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33802" indent="-213602">
              <a:buClr>
                <a:schemeClr val="tx1"/>
              </a:buClr>
              <a:buSzPct val="90000"/>
              <a:buFont typeface="Arial" pitchFamily="34" charset="0"/>
              <a:buChar char="•"/>
              <a:defRPr sz="205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01881" indent="-168080">
              <a:buClr>
                <a:schemeClr val="tx1"/>
              </a:buClr>
              <a:buSzPct val="90000"/>
              <a:buFont typeface="Arial" pitchFamily="34" charset="0"/>
              <a:buChar char="•"/>
              <a:defRPr sz="176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969962" indent="-168080">
              <a:buClr>
                <a:schemeClr val="tx1"/>
              </a:buClr>
              <a:buSzPct val="90000"/>
              <a:buFont typeface="Arial" pitchFamily="34" charset="0"/>
              <a:buChar char="•"/>
              <a:defRPr sz="147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" y="6238877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2721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7964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3328" y="3877272"/>
            <a:ext cx="6723186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32" y="2075840"/>
            <a:ext cx="6723186" cy="1801436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chemeClr val="tx1"/>
                    </a:gs>
                    <a:gs pos="97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2" y="471126"/>
            <a:ext cx="1880604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814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1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3096" y="3877277"/>
            <a:ext cx="6723186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75840"/>
            <a:ext cx="6723186" cy="1801436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chemeClr val="tx1"/>
                    </a:gs>
                    <a:gs pos="18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3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4187"/>
            <a:ext cx="6723186" cy="1793090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2" y="471126"/>
            <a:ext cx="1880604" cy="537212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5" y="3878576"/>
            <a:ext cx="6723186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617150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2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4186"/>
            <a:ext cx="6723186" cy="1793104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3"/>
            <a:ext cx="6723186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4583">
                      <a:srgbClr val="FFFFFF"/>
                    </a:gs>
                    <a:gs pos="8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727123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1647"/>
            <a:ext cx="6723186" cy="1795633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7" y="3877279"/>
            <a:ext cx="6723186" cy="1793105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1" y="471123"/>
            <a:ext cx="1880604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269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1644"/>
            <a:ext cx="6723186" cy="3591850"/>
          </a:xfrm>
          <a:solidFill>
            <a:schemeClr val="accent2"/>
          </a:solidFill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4"/>
            <a:ext cx="6723186" cy="1793105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3999" y="470413"/>
            <a:ext cx="1141803" cy="32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91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1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3096" y="3877277"/>
            <a:ext cx="6723186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75840"/>
            <a:ext cx="6723186" cy="1801436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chemeClr val="tx1"/>
                    </a:gs>
                    <a:gs pos="18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890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gray">
          <a:xfrm flipH="1">
            <a:off x="1" y="2"/>
            <a:ext cx="9144001" cy="6858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77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77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759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 flipH="1">
            <a:off x="-1" y="2"/>
            <a:ext cx="9144001" cy="68580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3"/>
            <a:ext cx="5379716" cy="1793104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409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nline_ART\Recent Additions\_FY12 Microsoft Brand Photography_NA_only_no-exp\144 ppi RGB jpg\MSC12_Russell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" y="2"/>
            <a:ext cx="9142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0" y="2084172"/>
            <a:ext cx="4706231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2082468"/>
            <a:ext cx="4707398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3880393"/>
            <a:ext cx="4707398" cy="1789991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589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nline_ART\Recent Additions\_FY12 Microsoft Brand Photography_NA_only_no-exp\144 ppi RGB jpg\MSC12_Russell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" y="2"/>
            <a:ext cx="9142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 bwMode="gray">
          <a:xfrm>
            <a:off x="201930" y="2084172"/>
            <a:ext cx="4706231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2082463"/>
            <a:ext cx="4707398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3880367"/>
            <a:ext cx="4707398" cy="1789991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6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7013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015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Online_ART\Recent Additions\_FY12 Microsoft Brand Photography_NA_only_no-exp\144 ppi RGB jpg\MSC12_Chris_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t="1" b="-114"/>
          <a:stretch/>
        </p:blipFill>
        <p:spPr bwMode="auto">
          <a:xfrm flipH="1">
            <a:off x="-1" y="1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3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603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D:\Online_ART\Recent Additions\_FY12 Microsoft Brand Photography_NA_only_no-exp\144 ppi RGB jpg\MSC12_Chris_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t="1" b="-114"/>
          <a:stretch/>
        </p:blipFill>
        <p:spPr bwMode="auto">
          <a:xfrm flipH="1">
            <a:off x="-1" y="2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6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4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" y="4"/>
            <a:ext cx="9143533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0" y="2084172"/>
            <a:ext cx="4033912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1" y="2082468"/>
            <a:ext cx="4035080" cy="269136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1" y="4773828"/>
            <a:ext cx="4035080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903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" y="4"/>
            <a:ext cx="9143533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30" y="2084172"/>
            <a:ext cx="4033912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Picture 2" descr="D:\Documents\Projects\2012 Projects\_Template-Templates\MS Visual ID\Artwork\MSFT_cornerstone_tiles\CornerStoneTile-Blank\screen\CS_Tile_Lime382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1" y="2082468"/>
            <a:ext cx="4035080" cy="269136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1" y="4773828"/>
            <a:ext cx="4035080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185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376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" y="5"/>
            <a:ext cx="9142698" cy="685799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gray">
          <a:xfrm>
            <a:off x="201931" y="2084172"/>
            <a:ext cx="5378549" cy="268965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2"/>
            <a:ext cx="5379716" cy="2689656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30" y="4773827"/>
            <a:ext cx="4035080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964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8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" y="5"/>
            <a:ext cx="9142698" cy="685799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 bwMode="gray">
          <a:xfrm>
            <a:off x="201931" y="2084172"/>
            <a:ext cx="5378549" cy="268965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050" name="Picture 2" descr="D:\Documents\Projects\2012 Projects\_Template-Templates\MS Visual ID\Artwork\MSFT_cornerstone_tiles\CornerStoneTile-Blank\screen\CS_Tile_Red185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8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5"/>
            <a:ext cx="5379716" cy="2689655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30" y="4769656"/>
            <a:ext cx="4035080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3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146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4187"/>
            <a:ext cx="6723186" cy="1793090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2" y="471126"/>
            <a:ext cx="1880604" cy="537212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5" y="3878576"/>
            <a:ext cx="6723186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4125077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9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9" y="7785"/>
            <a:ext cx="9140463" cy="684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77" y="2084186"/>
            <a:ext cx="5378549" cy="4482746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31" y="2084172"/>
            <a:ext cx="5378549" cy="2689656"/>
          </a:xfrm>
          <a:noFill/>
        </p:spPr>
        <p:txBody>
          <a:bodyPr lIns="146304" tIns="91440" rIns="146304" bIns="91440" anchor="t" anchorCtr="0"/>
          <a:lstStyle>
            <a:lvl1pPr>
              <a:defRPr sz="4853" spc="-74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01931" y="4772272"/>
            <a:ext cx="5378549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111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9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9" y="7784"/>
            <a:ext cx="9140463" cy="684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 bwMode="gray">
          <a:xfrm>
            <a:off x="201977" y="1187644"/>
            <a:ext cx="5378549" cy="3586184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31" y="1186843"/>
            <a:ext cx="5378549" cy="1793882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01931" y="2979168"/>
            <a:ext cx="5378549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10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4773828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185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643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1976" y="1187644"/>
            <a:ext cx="7395458" cy="2689632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1" y="1186356"/>
            <a:ext cx="7394337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4"/>
            <a:ext cx="7395506" cy="1793881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538916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1976" y="1187644"/>
            <a:ext cx="7395458" cy="2689632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1" y="1186356"/>
            <a:ext cx="7394337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Video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613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8427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0323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8625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0" y="1189178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80" indent="0">
              <a:buNone/>
              <a:defRPr/>
            </a:lvl3pPr>
            <a:lvl4pPr marL="336161" indent="0">
              <a:buNone/>
              <a:defRPr/>
            </a:lvl4pPr>
            <a:lvl5pPr marL="504239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1374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0" y="1189178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80" indent="0">
              <a:buNone/>
              <a:defRPr/>
            </a:lvl3pPr>
            <a:lvl4pPr marL="336161" indent="0">
              <a:buNone/>
              <a:defRPr/>
            </a:lvl4pPr>
            <a:lvl5pPr marL="504239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0228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7"/>
            <a:ext cx="8740142" cy="1587999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7802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2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4186"/>
            <a:ext cx="6723186" cy="1793104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3"/>
            <a:ext cx="6723186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4583">
                      <a:srgbClr val="FFFFFF"/>
                    </a:gs>
                    <a:gs pos="8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16405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7"/>
            <a:ext cx="8740142" cy="1587999"/>
          </a:xfrm>
        </p:spPr>
        <p:txBody>
          <a:bodyPr>
            <a:spAutoFit/>
          </a:bodyPr>
          <a:lstStyle>
            <a:lvl1pPr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5537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198674"/>
      </p:ext>
    </p:extLst>
  </p:cSld>
  <p:clrMapOvr>
    <a:masterClrMapping/>
  </p:clrMapOvr>
  <p:transition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8725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771012"/>
      </p:ext>
    </p:extLst>
  </p:cSld>
  <p:clrMapOvr>
    <a:masterClrMapping/>
  </p:clrMapOvr>
  <p:transition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484494"/>
      </p:ext>
    </p:extLst>
  </p:cSld>
  <p:clrMapOvr>
    <a:masterClrMapping/>
  </p:clrMapOvr>
  <p:transition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0911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65321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83939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35686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07299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1647"/>
            <a:ext cx="6723186" cy="1795633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7" y="3877279"/>
            <a:ext cx="6723186" cy="1793105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1" y="471123"/>
            <a:ext cx="1880604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199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89176"/>
            <a:ext cx="9144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2" tIns="34292" rIns="34292" bIns="3429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1930" y="1197325"/>
            <a:ext cx="8740142" cy="1516890"/>
          </a:xfrm>
        </p:spPr>
        <p:txBody>
          <a:bodyPr/>
          <a:lstStyle>
            <a:lvl1pPr marL="0" indent="0">
              <a:buNone/>
              <a:defRPr sz="2427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1pPr>
            <a:lvl2pPr marL="2548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2pPr>
            <a:lvl3pPr marL="42983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3pPr>
            <a:lvl4pPr marL="59891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4pPr>
            <a:lvl5pPr marL="772754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966630"/>
      </p:ext>
    </p:extLst>
  </p:cSld>
  <p:clrMapOvr>
    <a:masterClrMapping/>
  </p:clrMapOvr>
  <p:transition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01930" y="1189178"/>
            <a:ext cx="8740142" cy="1845826"/>
          </a:xfrm>
          <a:prstGeom prst="rect">
            <a:avLst/>
          </a:prstGeom>
        </p:spPr>
        <p:txBody>
          <a:bodyPr/>
          <a:lstStyle>
            <a:lvl1pPr marL="213602" indent="-213602">
              <a:buClr>
                <a:schemeClr val="tx1"/>
              </a:buClr>
              <a:buSzPct val="90000"/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20200" indent="-206599">
              <a:buClr>
                <a:schemeClr val="tx1"/>
              </a:buClr>
              <a:buSzPct val="90000"/>
              <a:buFont typeface="Arial" pitchFamily="34" charset="0"/>
              <a:buChar char="•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33802" indent="-213602">
              <a:buClr>
                <a:schemeClr val="tx1"/>
              </a:buClr>
              <a:buSzPct val="90000"/>
              <a:buFont typeface="Arial" pitchFamily="34" charset="0"/>
              <a:buChar char="•"/>
              <a:defRPr sz="205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01881" indent="-168080">
              <a:buClr>
                <a:schemeClr val="tx1"/>
              </a:buClr>
              <a:buSzPct val="90000"/>
              <a:buFont typeface="Arial" pitchFamily="34" charset="0"/>
              <a:buChar char="•"/>
              <a:defRPr sz="176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969962" indent="-168080">
              <a:buClr>
                <a:schemeClr val="tx1"/>
              </a:buClr>
              <a:buSzPct val="90000"/>
              <a:buFont typeface="Arial" pitchFamily="34" charset="0"/>
              <a:buChar char="•"/>
              <a:defRPr sz="147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" y="6238877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2721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0290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29.9.2015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33360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Úvodní snímek">
    <p:bg>
      <p:bgPr>
        <a:solidFill>
          <a:srgbClr val="87C2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29.9.2015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0" y="357909"/>
            <a:ext cx="1576205" cy="69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824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Úvodní snímek">
    <p:bg>
      <p:bgPr>
        <a:solidFill>
          <a:srgbClr val="D909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29.9.2015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0" y="357909"/>
            <a:ext cx="1576205" cy="69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36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Úvodní snímek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29.9.2015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0" y="357909"/>
            <a:ext cx="1576205" cy="69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891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Úvodní snímek">
    <p:bg>
      <p:bgPr>
        <a:solidFill>
          <a:srgbClr val="87C2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29.9.2015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219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081"/>
          <a:stretch/>
        </p:blipFill>
        <p:spPr>
          <a:xfrm>
            <a:off x="0" y="0"/>
            <a:ext cx="9144000" cy="164623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/>
            </a:lvl1pPr>
            <a:lvl2pPr marL="514350" indent="-171450">
              <a:buFont typeface="Wingdings" panose="05000000000000000000" pitchFamily="2" charset="2"/>
              <a:buChar char="§"/>
              <a:defRPr/>
            </a:lvl2pPr>
            <a:lvl3pPr marL="857250" indent="-171450">
              <a:buFont typeface="Wingdings" panose="05000000000000000000" pitchFamily="2" charset="2"/>
              <a:buChar char="§"/>
              <a:defRPr/>
            </a:lvl3pPr>
            <a:lvl4pPr marL="1200150" indent="-171450">
              <a:buFont typeface="Wingdings" panose="05000000000000000000" pitchFamily="2" charset="2"/>
              <a:buChar char="§"/>
              <a:defRPr/>
            </a:lvl4pPr>
            <a:lvl5pPr marL="1543050" indent="-17145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29.9.2015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0" y="357909"/>
            <a:ext cx="1576205" cy="69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203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632632"/>
          </a:xfrm>
          <a:prstGeom prst="rect">
            <a:avLst/>
          </a:prstGeom>
          <a:solidFill>
            <a:srgbClr val="D90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/>
            </a:lvl1pPr>
            <a:lvl2pPr marL="514350" indent="-171450">
              <a:buFont typeface="Wingdings" panose="05000000000000000000" pitchFamily="2" charset="2"/>
              <a:buChar char="§"/>
              <a:defRPr/>
            </a:lvl2pPr>
            <a:lvl3pPr marL="857250" indent="-171450">
              <a:buFont typeface="Wingdings" panose="05000000000000000000" pitchFamily="2" charset="2"/>
              <a:buChar char="§"/>
              <a:defRPr/>
            </a:lvl3pPr>
            <a:lvl4pPr marL="1200150" indent="-171450">
              <a:buFont typeface="Wingdings" panose="05000000000000000000" pitchFamily="2" charset="2"/>
              <a:buChar char="§"/>
              <a:defRPr/>
            </a:lvl4pPr>
            <a:lvl5pPr marL="1543050" indent="-17145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29.9.2015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0" y="357909"/>
            <a:ext cx="1576205" cy="69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575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08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1pPr>
            <a:lvl2pPr marL="514350" indent="-17145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2pPr>
            <a:lvl3pPr marL="857250" indent="-17145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 marL="1200150" indent="-17145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4pPr>
            <a:lvl5pPr marL="1543050" indent="-17145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29.9.2015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0" y="357909"/>
            <a:ext cx="1576205" cy="69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935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1644"/>
            <a:ext cx="6723186" cy="3591850"/>
          </a:xfrm>
          <a:solidFill>
            <a:schemeClr val="accent2"/>
          </a:solidFill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4"/>
            <a:ext cx="6723186" cy="1793105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3999" y="470413"/>
            <a:ext cx="1141803" cy="32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149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29.9.2015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9029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29.9.2015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38322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29.9.2015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45329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29.9.2015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48493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29.9.2015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47225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rázdný">
    <p:bg>
      <p:bgPr>
        <a:solidFill>
          <a:srgbClr val="9BDF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29.9.2015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74002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29.9.2015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86371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29.9.2015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72669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29.9.2015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31660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29.9.2015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343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gray">
          <a:xfrm flipH="1">
            <a:off x="1" y="2"/>
            <a:ext cx="9144001" cy="6858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77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77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887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 flipH="1">
            <a:off x="-1" y="2"/>
            <a:ext cx="9144001" cy="68580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3"/>
            <a:ext cx="5379716" cy="1793104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369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nline_ART\Recent Additions\_FY12 Microsoft Brand Photography_NA_only_no-exp\144 ppi RGB jpg\MSC12_Russell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" y="2"/>
            <a:ext cx="9142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0" y="2084172"/>
            <a:ext cx="4706231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2082468"/>
            <a:ext cx="4707398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3880393"/>
            <a:ext cx="4707398" cy="1789991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284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nline_ART\Recent Additions\_FY12 Microsoft Brand Photography_NA_only_no-exp\144 ppi RGB jpg\MSC12_Russell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" y="2"/>
            <a:ext cx="9142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 bwMode="gray">
          <a:xfrm>
            <a:off x="201930" y="2084172"/>
            <a:ext cx="4706231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2082463"/>
            <a:ext cx="4707398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3880367"/>
            <a:ext cx="4707398" cy="1789991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6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7013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810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25659-33C3-4E68-B28C-A1601CAD46C2}" type="datetimeFigureOut">
              <a:rPr lang="en-US"/>
              <a:pPr>
                <a:defRPr/>
              </a:pPr>
              <a:t>9/29/2015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5E5A9-9037-4A6D-AEE4-C1D8450857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8023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Online_ART\Recent Additions\_FY12 Microsoft Brand Photography_NA_only_no-exp\144 ppi RGB jpg\MSC12_Chris_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t="1" b="-114"/>
          <a:stretch/>
        </p:blipFill>
        <p:spPr bwMode="auto">
          <a:xfrm flipH="1">
            <a:off x="-1" y="1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3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131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D:\Online_ART\Recent Additions\_FY12 Microsoft Brand Photography_NA_only_no-exp\144 ppi RGB jpg\MSC12_Chris_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t="1" b="-114"/>
          <a:stretch/>
        </p:blipFill>
        <p:spPr bwMode="auto">
          <a:xfrm flipH="1">
            <a:off x="-1" y="2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6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750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" y="4"/>
            <a:ext cx="9143533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0" y="2084172"/>
            <a:ext cx="4033912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1" y="2082468"/>
            <a:ext cx="4035080" cy="269136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1" y="4773828"/>
            <a:ext cx="4035080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367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" y="4"/>
            <a:ext cx="9143533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30" y="2084172"/>
            <a:ext cx="4033912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Picture 2" descr="D:\Documents\Projects\2012 Projects\_Template-Templates\MS Visual ID\Artwork\MSFT_cornerstone_tiles\CornerStoneTile-Blank\screen\CS_Tile_Lime382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1" y="2082468"/>
            <a:ext cx="4035080" cy="269136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1" y="4773828"/>
            <a:ext cx="4035080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185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236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" y="5"/>
            <a:ext cx="9142698" cy="685799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gray">
          <a:xfrm>
            <a:off x="201931" y="2084172"/>
            <a:ext cx="5378549" cy="268965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2"/>
            <a:ext cx="5379716" cy="2689656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30" y="4773827"/>
            <a:ext cx="4035080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701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8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" y="5"/>
            <a:ext cx="9142698" cy="685799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 bwMode="gray">
          <a:xfrm>
            <a:off x="201931" y="2084172"/>
            <a:ext cx="5378549" cy="268965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050" name="Picture 2" descr="D:\Documents\Projects\2012 Projects\_Template-Templates\MS Visual ID\Artwork\MSFT_cornerstone_tiles\CornerStoneTile-Blank\screen\CS_Tile_Red185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8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5"/>
            <a:ext cx="5379716" cy="2689655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30" y="4769656"/>
            <a:ext cx="4035080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3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475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9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9" y="7785"/>
            <a:ext cx="9140463" cy="684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77" y="2084186"/>
            <a:ext cx="5378549" cy="4482746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31" y="2084172"/>
            <a:ext cx="5378549" cy="2689656"/>
          </a:xfrm>
          <a:noFill/>
        </p:spPr>
        <p:txBody>
          <a:bodyPr lIns="146304" tIns="91440" rIns="146304" bIns="91440" anchor="t" anchorCtr="0"/>
          <a:lstStyle>
            <a:lvl1pPr>
              <a:defRPr sz="4853" spc="-74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01931" y="4772272"/>
            <a:ext cx="5378549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806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9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9" y="7784"/>
            <a:ext cx="9140463" cy="684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 bwMode="gray">
          <a:xfrm>
            <a:off x="201977" y="1187644"/>
            <a:ext cx="5378549" cy="3586184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31" y="1186843"/>
            <a:ext cx="5378549" cy="1793882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01931" y="2979168"/>
            <a:ext cx="5378549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10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4773828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185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177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1976" y="1187644"/>
            <a:ext cx="7395458" cy="2689632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1" y="1186356"/>
            <a:ext cx="7394337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4"/>
            <a:ext cx="7395506" cy="1793881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979894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1976" y="1187644"/>
            <a:ext cx="7395458" cy="2689632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1" y="1186356"/>
            <a:ext cx="7394337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Video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718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-1588" y="0"/>
            <a:ext cx="9145588" cy="6858000"/>
            <a:chOff x="-1574" y="0"/>
            <a:chExt cx="9145574" cy="6858000"/>
          </a:xfrm>
        </p:grpSpPr>
        <p:sp>
          <p:nvSpPr>
            <p:cNvPr id="5" name="Rectangle 17"/>
            <p:cNvSpPr/>
            <p:nvPr userDrawn="1"/>
          </p:nvSpPr>
          <p:spPr>
            <a:xfrm>
              <a:off x="0" y="381000"/>
              <a:ext cx="9144000" cy="6096000"/>
            </a:xfrm>
            <a:prstGeom prst="rect">
              <a:avLst/>
            </a:prstGeom>
            <a:gradFill>
              <a:gsLst>
                <a:gs pos="0">
                  <a:schemeClr val="accent1">
                    <a:tint val="40000"/>
                  </a:schemeClr>
                </a:gs>
                <a:gs pos="100000">
                  <a:schemeClr val="accent1">
                    <a:shade val="75000"/>
                  </a:schemeClr>
                </a:gs>
              </a:gsLst>
              <a:path path="circle">
                <a:fillToRect l="100000" t="100000" r="100000" b="100000"/>
              </a:path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Rectangle 9"/>
            <p:cNvSpPr/>
            <p:nvPr userDrawn="1"/>
          </p:nvSpPr>
          <p:spPr>
            <a:xfrm>
              <a:off x="-1574" y="0"/>
              <a:ext cx="9143987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Rectangle 14"/>
            <p:cNvSpPr/>
            <p:nvPr userDrawn="1"/>
          </p:nvSpPr>
          <p:spPr>
            <a:xfrm>
              <a:off x="-1574" y="6553200"/>
              <a:ext cx="9143987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8" name="Straight Connector 15"/>
            <p:cNvCxnSpPr/>
            <p:nvPr/>
          </p:nvCxnSpPr>
          <p:spPr>
            <a:xfrm>
              <a:off x="-1574" y="381000"/>
              <a:ext cx="9143987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6"/>
            <p:cNvCxnSpPr/>
            <p:nvPr/>
          </p:nvCxnSpPr>
          <p:spPr>
            <a:xfrm>
              <a:off x="-1574" y="6477000"/>
              <a:ext cx="9143987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722313" y="4505325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defRPr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469302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2611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252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5188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0" y="1189178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80" indent="0">
              <a:buNone/>
              <a:defRPr/>
            </a:lvl3pPr>
            <a:lvl4pPr marL="336161" indent="0">
              <a:buNone/>
              <a:defRPr/>
            </a:lvl4pPr>
            <a:lvl5pPr marL="504239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4969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0" y="1189178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80" indent="0">
              <a:buNone/>
              <a:defRPr/>
            </a:lvl3pPr>
            <a:lvl4pPr marL="336161" indent="0">
              <a:buNone/>
              <a:defRPr/>
            </a:lvl4pPr>
            <a:lvl5pPr marL="504239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2407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7"/>
            <a:ext cx="8740142" cy="1587999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9201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7"/>
            <a:ext cx="8740142" cy="1587999"/>
          </a:xfrm>
        </p:spPr>
        <p:txBody>
          <a:bodyPr>
            <a:spAutoFit/>
          </a:bodyPr>
          <a:lstStyle>
            <a:lvl1pPr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660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069644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6116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35576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48ED9-D089-49B4-960D-338F341D2D17}" type="datetimeFigureOut">
              <a:rPr lang="en-US"/>
              <a:pPr>
                <a:defRPr/>
              </a:pPr>
              <a:t>9/29/2015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D792F-35F9-4312-A24F-97D62C7B62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0762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987122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772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716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82481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28897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67860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89176"/>
            <a:ext cx="9144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2" tIns="34292" rIns="34292" bIns="3429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1930" y="1197325"/>
            <a:ext cx="8740142" cy="1516890"/>
          </a:xfrm>
        </p:spPr>
        <p:txBody>
          <a:bodyPr/>
          <a:lstStyle>
            <a:lvl1pPr marL="0" indent="0">
              <a:buNone/>
              <a:defRPr sz="2427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1pPr>
            <a:lvl2pPr marL="2548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2pPr>
            <a:lvl3pPr marL="42983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3pPr>
            <a:lvl4pPr marL="59891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4pPr>
            <a:lvl5pPr marL="772754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91809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01930" y="1189178"/>
            <a:ext cx="8740142" cy="1845826"/>
          </a:xfrm>
          <a:prstGeom prst="rect">
            <a:avLst/>
          </a:prstGeom>
        </p:spPr>
        <p:txBody>
          <a:bodyPr/>
          <a:lstStyle>
            <a:lvl1pPr marL="213602" indent="-213602">
              <a:buClr>
                <a:schemeClr val="tx1"/>
              </a:buClr>
              <a:buSzPct val="90000"/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20200" indent="-206599">
              <a:buClr>
                <a:schemeClr val="tx1"/>
              </a:buClr>
              <a:buSzPct val="90000"/>
              <a:buFont typeface="Arial" pitchFamily="34" charset="0"/>
              <a:buChar char="•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33802" indent="-213602">
              <a:buClr>
                <a:schemeClr val="tx1"/>
              </a:buClr>
              <a:buSzPct val="90000"/>
              <a:buFont typeface="Arial" pitchFamily="34" charset="0"/>
              <a:buChar char="•"/>
              <a:defRPr sz="205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01881" indent="-168080">
              <a:buClr>
                <a:schemeClr val="tx1"/>
              </a:buClr>
              <a:buSzPct val="90000"/>
              <a:buFont typeface="Arial" pitchFamily="34" charset="0"/>
              <a:buChar char="•"/>
              <a:defRPr sz="176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969962" indent="-168080">
              <a:buClr>
                <a:schemeClr val="tx1"/>
              </a:buClr>
              <a:buSzPct val="90000"/>
              <a:buFont typeface="Arial" pitchFamily="34" charset="0"/>
              <a:buChar char="•"/>
              <a:defRPr sz="147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" y="6238877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2721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1683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29.9.2015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8684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Úvodní snímek">
    <p:bg>
      <p:bgPr>
        <a:solidFill>
          <a:srgbClr val="87C2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29.9.2015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0" y="357909"/>
            <a:ext cx="1576205" cy="69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678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BA52C-E5B1-42D9-A2FE-54FC0D3DC02C}" type="datetimeFigureOut">
              <a:rPr lang="en-US"/>
              <a:pPr>
                <a:defRPr/>
              </a:pPr>
              <a:t>9/29/2015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2CEF4-8296-41B9-9003-5E517FE99A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1861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Úvodní snímek">
    <p:bg>
      <p:bgPr>
        <a:solidFill>
          <a:srgbClr val="D909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29.9.2015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0" y="357909"/>
            <a:ext cx="1576205" cy="69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966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Úvodní snímek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29.9.2015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0" y="357909"/>
            <a:ext cx="1576205" cy="69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896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Úvodní snímek">
    <p:bg>
      <p:bgPr>
        <a:solidFill>
          <a:srgbClr val="87C2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29.9.2015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528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081"/>
          <a:stretch/>
        </p:blipFill>
        <p:spPr>
          <a:xfrm>
            <a:off x="0" y="0"/>
            <a:ext cx="9144000" cy="164623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/>
            </a:lvl1pPr>
            <a:lvl2pPr marL="514350" indent="-171450">
              <a:buFont typeface="Wingdings" panose="05000000000000000000" pitchFamily="2" charset="2"/>
              <a:buChar char="§"/>
              <a:defRPr/>
            </a:lvl2pPr>
            <a:lvl3pPr marL="857250" indent="-171450">
              <a:buFont typeface="Wingdings" panose="05000000000000000000" pitchFamily="2" charset="2"/>
              <a:buChar char="§"/>
              <a:defRPr/>
            </a:lvl3pPr>
            <a:lvl4pPr marL="1200150" indent="-171450">
              <a:buFont typeface="Wingdings" panose="05000000000000000000" pitchFamily="2" charset="2"/>
              <a:buChar char="§"/>
              <a:defRPr/>
            </a:lvl4pPr>
            <a:lvl5pPr marL="1543050" indent="-17145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29.9.2015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0" y="357909"/>
            <a:ext cx="1576205" cy="69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24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632632"/>
          </a:xfrm>
          <a:prstGeom prst="rect">
            <a:avLst/>
          </a:prstGeom>
          <a:solidFill>
            <a:srgbClr val="D90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/>
            </a:lvl1pPr>
            <a:lvl2pPr marL="514350" indent="-171450">
              <a:buFont typeface="Wingdings" panose="05000000000000000000" pitchFamily="2" charset="2"/>
              <a:buChar char="§"/>
              <a:defRPr/>
            </a:lvl2pPr>
            <a:lvl3pPr marL="857250" indent="-171450">
              <a:buFont typeface="Wingdings" panose="05000000000000000000" pitchFamily="2" charset="2"/>
              <a:buChar char="§"/>
              <a:defRPr/>
            </a:lvl3pPr>
            <a:lvl4pPr marL="1200150" indent="-171450">
              <a:buFont typeface="Wingdings" panose="05000000000000000000" pitchFamily="2" charset="2"/>
              <a:buChar char="§"/>
              <a:defRPr/>
            </a:lvl4pPr>
            <a:lvl5pPr marL="1543050" indent="-17145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29.9.2015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0" y="357909"/>
            <a:ext cx="1576205" cy="69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947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08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1pPr>
            <a:lvl2pPr marL="514350" indent="-17145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2pPr>
            <a:lvl3pPr marL="857250" indent="-17145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 marL="1200150" indent="-17145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4pPr>
            <a:lvl5pPr marL="1543050" indent="-17145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29.9.2015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0" y="357909"/>
            <a:ext cx="1576205" cy="69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0927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29.9.2015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27306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29.9.2015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3540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29.9.2015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4634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29.9.2015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641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16519-2F14-46D4-A087-2FAD5C98C812}" type="datetimeFigureOut">
              <a:rPr lang="en-US"/>
              <a:pPr>
                <a:defRPr/>
              </a:pPr>
              <a:t>9/29/2015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AA23D-3C5E-4B14-9850-9DFAFAD11F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83275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29.9.2015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03600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rázdný">
    <p:bg>
      <p:bgPr>
        <a:solidFill>
          <a:srgbClr val="9BDF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29.9.2015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6484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29.9.2015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0335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29.9.2015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0880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29.9.2015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6835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29.9.2015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79090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3328" y="3877272"/>
            <a:ext cx="6723186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32" y="2075840"/>
            <a:ext cx="6723186" cy="1801436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chemeClr val="tx1"/>
                    </a:gs>
                    <a:gs pos="97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2" y="471126"/>
            <a:ext cx="1880604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009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1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3096" y="3877277"/>
            <a:ext cx="6723186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75840"/>
            <a:ext cx="6723186" cy="1801436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chemeClr val="tx1"/>
                    </a:gs>
                    <a:gs pos="18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067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4187"/>
            <a:ext cx="6723186" cy="1793090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2" y="471126"/>
            <a:ext cx="1880604" cy="537212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5" y="3878576"/>
            <a:ext cx="6723186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638208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2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4186"/>
            <a:ext cx="6723186" cy="1793104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3"/>
            <a:ext cx="6723186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4583">
                      <a:srgbClr val="FFFFFF"/>
                    </a:gs>
                    <a:gs pos="8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00867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DA7DF-8AF2-4CE1-AFDB-273E977F1464}" type="datetimeFigureOut">
              <a:rPr lang="en-US"/>
              <a:pPr>
                <a:defRPr/>
              </a:pPr>
              <a:t>9/29/2015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E27D3-369A-41CD-9B6C-2E53DDCC48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70942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1647"/>
            <a:ext cx="6723186" cy="1795633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7" y="3877279"/>
            <a:ext cx="6723186" cy="1793105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1" y="471123"/>
            <a:ext cx="1880604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359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1644"/>
            <a:ext cx="6723186" cy="3591850"/>
          </a:xfrm>
          <a:solidFill>
            <a:schemeClr val="accent2"/>
          </a:solidFill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4"/>
            <a:ext cx="6723186" cy="1793105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3999" y="470413"/>
            <a:ext cx="1141803" cy="32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908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gray">
          <a:xfrm flipH="1">
            <a:off x="1" y="2"/>
            <a:ext cx="9144001" cy="6858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77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77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64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 flipH="1">
            <a:off x="-1" y="2"/>
            <a:ext cx="9144001" cy="68580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3"/>
            <a:ext cx="5379716" cy="1793104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972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nline_ART\Recent Additions\_FY12 Microsoft Brand Photography_NA_only_no-exp\144 ppi RGB jpg\MSC12_Russell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" y="2"/>
            <a:ext cx="9142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0" y="2084172"/>
            <a:ext cx="4706231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2082468"/>
            <a:ext cx="4707398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3880393"/>
            <a:ext cx="4707398" cy="1789991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617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nline_ART\Recent Additions\_FY12 Microsoft Brand Photography_NA_only_no-exp\144 ppi RGB jpg\MSC12_Russell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" y="2"/>
            <a:ext cx="9142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 bwMode="gray">
          <a:xfrm>
            <a:off x="201930" y="2084172"/>
            <a:ext cx="4706231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2082463"/>
            <a:ext cx="4707398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3880367"/>
            <a:ext cx="4707398" cy="1789991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6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7013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166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Online_ART\Recent Additions\_FY12 Microsoft Brand Photography_NA_only_no-exp\144 ppi RGB jpg\MSC12_Chris_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t="1" b="-114"/>
          <a:stretch/>
        </p:blipFill>
        <p:spPr bwMode="auto">
          <a:xfrm flipH="1">
            <a:off x="-1" y="1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3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5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D:\Online_ART\Recent Additions\_FY12 Microsoft Brand Photography_NA_only_no-exp\144 ppi RGB jpg\MSC12_Chris_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t="1" b="-114"/>
          <a:stretch/>
        </p:blipFill>
        <p:spPr bwMode="auto">
          <a:xfrm flipH="1">
            <a:off x="-1" y="2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6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237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" y="4"/>
            <a:ext cx="9143533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0" y="2084172"/>
            <a:ext cx="4033912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1" y="2082468"/>
            <a:ext cx="4035080" cy="269136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1" y="4773828"/>
            <a:ext cx="4035080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55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" y="4"/>
            <a:ext cx="9143533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30" y="2084172"/>
            <a:ext cx="4033912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Picture 2" descr="D:\Documents\Projects\2012 Projects\_Template-Templates\MS Visual ID\Artwork\MSFT_cornerstone_tiles\CornerStoneTile-Blank\screen\CS_Tile_Lime382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1" y="2082468"/>
            <a:ext cx="4035080" cy="269136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1" y="4773828"/>
            <a:ext cx="4035080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185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853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1"/>
            <a:ext cx="5111750" cy="452596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00201"/>
            <a:ext cx="3008313" cy="4525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Rectang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6A869-1776-4930-A74C-E1CBC010F42C}" type="datetimeFigureOut">
              <a:rPr lang="en-US"/>
              <a:pPr>
                <a:defRPr/>
              </a:pPr>
              <a:t>9/29/2015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24E83-4B3C-431A-B2BF-5E4D049ED4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92225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" y="5"/>
            <a:ext cx="9142698" cy="685799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gray">
          <a:xfrm>
            <a:off x="201931" y="2084172"/>
            <a:ext cx="5378549" cy="268965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2"/>
            <a:ext cx="5379716" cy="2689656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30" y="4773827"/>
            <a:ext cx="4035080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736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8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" y="5"/>
            <a:ext cx="9142698" cy="685799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 bwMode="gray">
          <a:xfrm>
            <a:off x="201931" y="2084172"/>
            <a:ext cx="5378549" cy="268965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050" name="Picture 2" descr="D:\Documents\Projects\2012 Projects\_Template-Templates\MS Visual ID\Artwork\MSFT_cornerstone_tiles\CornerStoneTile-Blank\screen\CS_Tile_Red185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8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5"/>
            <a:ext cx="5379716" cy="2689655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30" y="4769656"/>
            <a:ext cx="4035080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3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760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9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9" y="7785"/>
            <a:ext cx="9140463" cy="684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77" y="2084186"/>
            <a:ext cx="5378549" cy="4482746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31" y="2084172"/>
            <a:ext cx="5378549" cy="2689656"/>
          </a:xfrm>
          <a:noFill/>
        </p:spPr>
        <p:txBody>
          <a:bodyPr lIns="146304" tIns="91440" rIns="146304" bIns="91440" anchor="t" anchorCtr="0"/>
          <a:lstStyle>
            <a:lvl1pPr>
              <a:defRPr sz="4853" spc="-74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01931" y="4772272"/>
            <a:ext cx="5378549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052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9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9" y="7784"/>
            <a:ext cx="9140463" cy="684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 bwMode="gray">
          <a:xfrm>
            <a:off x="201977" y="1187644"/>
            <a:ext cx="5378549" cy="3586184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31" y="1186843"/>
            <a:ext cx="5378549" cy="1793882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01931" y="2979168"/>
            <a:ext cx="5378549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10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4773828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185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05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1976" y="1187644"/>
            <a:ext cx="7395458" cy="2689632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1" y="1186356"/>
            <a:ext cx="7394337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4"/>
            <a:ext cx="7395506" cy="1793881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485136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1976" y="1187644"/>
            <a:ext cx="7395458" cy="2689632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1" y="1186356"/>
            <a:ext cx="7394337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Video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678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334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1899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7017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0" y="1189178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80" indent="0">
              <a:buNone/>
              <a:defRPr/>
            </a:lvl3pPr>
            <a:lvl4pPr marL="336161" indent="0">
              <a:buNone/>
              <a:defRPr/>
            </a:lvl4pPr>
            <a:lvl5pPr marL="504239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1237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3342D-EBA1-4F7F-9FD8-A03BE940FAAD}" type="datetimeFigureOut">
              <a:rPr lang="en-US"/>
              <a:pPr>
                <a:defRPr/>
              </a:pPr>
              <a:t>9/29/2015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07B3F-50E8-4547-B0E7-A937A873E1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14803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0" y="1189178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80" indent="0">
              <a:buNone/>
              <a:defRPr/>
            </a:lvl3pPr>
            <a:lvl4pPr marL="336161" indent="0">
              <a:buNone/>
              <a:defRPr/>
            </a:lvl4pPr>
            <a:lvl5pPr marL="504239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7913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7"/>
            <a:ext cx="8740142" cy="1587999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1935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7"/>
            <a:ext cx="8740142" cy="1587999"/>
          </a:xfrm>
        </p:spPr>
        <p:txBody>
          <a:bodyPr>
            <a:spAutoFit/>
          </a:bodyPr>
          <a:lstStyle>
            <a:lvl1pPr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2315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951384"/>
      </p:ext>
    </p:extLst>
  </p:cSld>
  <p:clrMapOvr>
    <a:masterClrMapping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130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753461"/>
      </p:ext>
    </p:extLst>
  </p:cSld>
  <p:clrMapOvr>
    <a:masterClrMapping/>
  </p:clrMapOvr>
  <p:transition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701189"/>
      </p:ext>
    </p:extLst>
  </p:cSld>
  <p:clrMapOvr>
    <a:masterClrMapping/>
  </p:clrMapOvr>
  <p:transition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5469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49415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27058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35.xml"/><Relationship Id="rId39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21" Type="http://schemas.openxmlformats.org/officeDocument/2006/relationships/slideLayout" Target="../slideLayouts/slideLayout30.xml"/><Relationship Id="rId34" Type="http://schemas.openxmlformats.org/officeDocument/2006/relationships/slideLayout" Target="../slideLayouts/slideLayout43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42.xml"/><Relationship Id="rId38" Type="http://schemas.openxmlformats.org/officeDocument/2006/relationships/slideLayout" Target="../slideLayouts/slideLayout47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slideLayout" Target="../slideLayouts/slideLayout29.xml"/><Relationship Id="rId29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41.xml"/><Relationship Id="rId37" Type="http://schemas.openxmlformats.org/officeDocument/2006/relationships/slideLayout" Target="../slideLayouts/slideLayout46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32.xml"/><Relationship Id="rId28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8.xml"/><Relationship Id="rId31" Type="http://schemas.openxmlformats.org/officeDocument/2006/relationships/slideLayout" Target="../slideLayouts/slideLayout40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31.xml"/><Relationship Id="rId27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39.xml"/><Relationship Id="rId35" Type="http://schemas.openxmlformats.org/officeDocument/2006/relationships/slideLayout" Target="../slideLayouts/slideLayout4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57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18" Type="http://schemas.openxmlformats.org/officeDocument/2006/relationships/slideLayout" Target="../slideLayouts/slideLayout83.xml"/><Relationship Id="rId26" Type="http://schemas.openxmlformats.org/officeDocument/2006/relationships/slideLayout" Target="../slideLayouts/slideLayout91.xml"/><Relationship Id="rId39" Type="http://schemas.openxmlformats.org/officeDocument/2006/relationships/theme" Target="../theme/theme4.xml"/><Relationship Id="rId3" Type="http://schemas.openxmlformats.org/officeDocument/2006/relationships/slideLayout" Target="../slideLayouts/slideLayout68.xml"/><Relationship Id="rId21" Type="http://schemas.openxmlformats.org/officeDocument/2006/relationships/slideLayout" Target="../slideLayouts/slideLayout86.xml"/><Relationship Id="rId34" Type="http://schemas.openxmlformats.org/officeDocument/2006/relationships/slideLayout" Target="../slideLayouts/slideLayout99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slideLayout" Target="../slideLayouts/slideLayout82.xml"/><Relationship Id="rId25" Type="http://schemas.openxmlformats.org/officeDocument/2006/relationships/slideLayout" Target="../slideLayouts/slideLayout90.xml"/><Relationship Id="rId33" Type="http://schemas.openxmlformats.org/officeDocument/2006/relationships/slideLayout" Target="../slideLayouts/slideLayout98.xml"/><Relationship Id="rId38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20" Type="http://schemas.openxmlformats.org/officeDocument/2006/relationships/slideLayout" Target="../slideLayouts/slideLayout85.xml"/><Relationship Id="rId29" Type="http://schemas.openxmlformats.org/officeDocument/2006/relationships/slideLayout" Target="../slideLayouts/slideLayout94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24" Type="http://schemas.openxmlformats.org/officeDocument/2006/relationships/slideLayout" Target="../slideLayouts/slideLayout89.xml"/><Relationship Id="rId32" Type="http://schemas.openxmlformats.org/officeDocument/2006/relationships/slideLayout" Target="../slideLayouts/slideLayout97.xml"/><Relationship Id="rId37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23" Type="http://schemas.openxmlformats.org/officeDocument/2006/relationships/slideLayout" Target="../slideLayouts/slideLayout88.xml"/><Relationship Id="rId28" Type="http://schemas.openxmlformats.org/officeDocument/2006/relationships/slideLayout" Target="../slideLayouts/slideLayout93.xml"/><Relationship Id="rId36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75.xml"/><Relationship Id="rId19" Type="http://schemas.openxmlformats.org/officeDocument/2006/relationships/slideLayout" Target="../slideLayouts/slideLayout84.xml"/><Relationship Id="rId31" Type="http://schemas.openxmlformats.org/officeDocument/2006/relationships/slideLayout" Target="../slideLayouts/slideLayout96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Relationship Id="rId22" Type="http://schemas.openxmlformats.org/officeDocument/2006/relationships/slideLayout" Target="../slideLayouts/slideLayout87.xml"/><Relationship Id="rId27" Type="http://schemas.openxmlformats.org/officeDocument/2006/relationships/slideLayout" Target="../slideLayouts/slideLayout92.xml"/><Relationship Id="rId30" Type="http://schemas.openxmlformats.org/officeDocument/2006/relationships/slideLayout" Target="../slideLayouts/slideLayout95.xml"/><Relationship Id="rId35" Type="http://schemas.openxmlformats.org/officeDocument/2006/relationships/slideLayout" Target="../slideLayouts/slideLayout10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slideLayout" Target="../slideLayouts/slideLayout116.xml"/><Relationship Id="rId18" Type="http://schemas.openxmlformats.org/officeDocument/2006/relationships/slideLayout" Target="../slideLayouts/slideLayout121.xml"/><Relationship Id="rId26" Type="http://schemas.openxmlformats.org/officeDocument/2006/relationships/slideLayout" Target="../slideLayouts/slideLayout129.xml"/><Relationship Id="rId39" Type="http://schemas.openxmlformats.org/officeDocument/2006/relationships/theme" Target="../theme/theme5.xml"/><Relationship Id="rId3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124.xml"/><Relationship Id="rId34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17" Type="http://schemas.openxmlformats.org/officeDocument/2006/relationships/slideLayout" Target="../slideLayouts/slideLayout120.xml"/><Relationship Id="rId25" Type="http://schemas.openxmlformats.org/officeDocument/2006/relationships/slideLayout" Target="../slideLayouts/slideLayout128.xml"/><Relationship Id="rId33" Type="http://schemas.openxmlformats.org/officeDocument/2006/relationships/slideLayout" Target="../slideLayouts/slideLayout136.xml"/><Relationship Id="rId38" Type="http://schemas.openxmlformats.org/officeDocument/2006/relationships/slideLayout" Target="../slideLayouts/slideLayout141.xml"/><Relationship Id="rId2" Type="http://schemas.openxmlformats.org/officeDocument/2006/relationships/slideLayout" Target="../slideLayouts/slideLayout105.xml"/><Relationship Id="rId16" Type="http://schemas.openxmlformats.org/officeDocument/2006/relationships/slideLayout" Target="../slideLayouts/slideLayout119.xml"/><Relationship Id="rId20" Type="http://schemas.openxmlformats.org/officeDocument/2006/relationships/slideLayout" Target="../slideLayouts/slideLayout123.xml"/><Relationship Id="rId29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24" Type="http://schemas.openxmlformats.org/officeDocument/2006/relationships/slideLayout" Target="../slideLayouts/slideLayout127.xml"/><Relationship Id="rId32" Type="http://schemas.openxmlformats.org/officeDocument/2006/relationships/slideLayout" Target="../slideLayouts/slideLayout135.xml"/><Relationship Id="rId37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08.xml"/><Relationship Id="rId15" Type="http://schemas.openxmlformats.org/officeDocument/2006/relationships/slideLayout" Target="../slideLayouts/slideLayout118.xml"/><Relationship Id="rId23" Type="http://schemas.openxmlformats.org/officeDocument/2006/relationships/slideLayout" Target="../slideLayouts/slideLayout126.xml"/><Relationship Id="rId28" Type="http://schemas.openxmlformats.org/officeDocument/2006/relationships/slideLayout" Target="../slideLayouts/slideLayout131.xml"/><Relationship Id="rId36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13.xml"/><Relationship Id="rId19" Type="http://schemas.openxmlformats.org/officeDocument/2006/relationships/slideLayout" Target="../slideLayouts/slideLayout122.xml"/><Relationship Id="rId31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slideLayout" Target="../slideLayouts/slideLayout117.xml"/><Relationship Id="rId22" Type="http://schemas.openxmlformats.org/officeDocument/2006/relationships/slideLayout" Target="../slideLayouts/slideLayout125.xml"/><Relationship Id="rId27" Type="http://schemas.openxmlformats.org/officeDocument/2006/relationships/slideLayout" Target="../slideLayouts/slideLayout130.xml"/><Relationship Id="rId30" Type="http://schemas.openxmlformats.org/officeDocument/2006/relationships/slideLayout" Target="../slideLayouts/slideLayout133.xml"/><Relationship Id="rId35" Type="http://schemas.openxmlformats.org/officeDocument/2006/relationships/slideLayout" Target="../slideLayouts/slideLayout13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9.xml"/><Relationship Id="rId13" Type="http://schemas.openxmlformats.org/officeDocument/2006/relationships/slideLayout" Target="../slideLayouts/slideLayout154.xml"/><Relationship Id="rId18" Type="http://schemas.openxmlformats.org/officeDocument/2006/relationships/slideLayout" Target="../slideLayouts/slideLayout159.xml"/><Relationship Id="rId3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48.xml"/><Relationship Id="rId12" Type="http://schemas.openxmlformats.org/officeDocument/2006/relationships/slideLayout" Target="../slideLayouts/slideLayout153.xml"/><Relationship Id="rId17" Type="http://schemas.openxmlformats.org/officeDocument/2006/relationships/slideLayout" Target="../slideLayouts/slideLayout158.xml"/><Relationship Id="rId2" Type="http://schemas.openxmlformats.org/officeDocument/2006/relationships/slideLayout" Target="../slideLayouts/slideLayout143.xml"/><Relationship Id="rId16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42.xml"/><Relationship Id="rId6" Type="http://schemas.openxmlformats.org/officeDocument/2006/relationships/slideLayout" Target="../slideLayouts/slideLayout147.xml"/><Relationship Id="rId11" Type="http://schemas.openxmlformats.org/officeDocument/2006/relationships/slideLayout" Target="../slideLayouts/slideLayout152.xml"/><Relationship Id="rId5" Type="http://schemas.openxmlformats.org/officeDocument/2006/relationships/slideLayout" Target="../slideLayouts/slideLayout146.xml"/><Relationship Id="rId15" Type="http://schemas.openxmlformats.org/officeDocument/2006/relationships/slideLayout" Target="../slideLayouts/slideLayout156.xml"/><Relationship Id="rId10" Type="http://schemas.openxmlformats.org/officeDocument/2006/relationships/slideLayout" Target="../slideLayouts/slideLayout151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145.xml"/><Relationship Id="rId9" Type="http://schemas.openxmlformats.org/officeDocument/2006/relationships/slideLayout" Target="../slideLayouts/slideLayout150.xml"/><Relationship Id="rId14" Type="http://schemas.openxmlformats.org/officeDocument/2006/relationships/slideLayout" Target="../slideLayouts/slideLayout1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3"/>
          <p:cNvGrpSpPr>
            <a:grpSpLocks/>
          </p:cNvGrpSpPr>
          <p:nvPr/>
        </p:nvGrpSpPr>
        <p:grpSpPr bwMode="auto">
          <a:xfrm>
            <a:off x="0" y="0"/>
            <a:ext cx="9144000" cy="1506538"/>
            <a:chOff x="0" y="0"/>
            <a:chExt cx="9144000" cy="1506538"/>
          </a:xfrm>
        </p:grpSpPr>
        <p:pic>
          <p:nvPicPr>
            <p:cNvPr id="1032" name="Rectangle 6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9144000" cy="1419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14478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49000">
                  <a:schemeClr val="accent1">
                    <a:tint val="20000"/>
                    <a:alpha val="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0" y="142875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504950"/>
              <a:ext cx="9144000" cy="1588"/>
            </a:xfrm>
            <a:prstGeom prst="line">
              <a:avLst/>
            </a:prstGeom>
            <a:ln w="15875" cap="flat" cmpd="sng" algn="ctr">
              <a:solidFill>
                <a:schemeClr val="tx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86BF8B-550E-40B1-B3DA-57BDAFB6BEAF}" type="datetimeFigureOut">
              <a:rPr lang="en-US"/>
              <a:pPr>
                <a:defRPr/>
              </a:pPr>
              <a:t>9/29/2015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8F67EB6-881B-4D63-B004-3248ED2C02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60" r:id="rId2"/>
    <p:sldLayoutId id="2147483668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0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ts val="4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B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930" y="289514"/>
            <a:ext cx="874188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01931" y="1189180"/>
            <a:ext cx="8740141" cy="1587999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6590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  <p:sldLayoutId id="2147483712" r:id="rId21"/>
    <p:sldLayoutId id="2147483713" r:id="rId22"/>
    <p:sldLayoutId id="2147483714" r:id="rId23"/>
    <p:sldLayoutId id="2147483715" r:id="rId24"/>
    <p:sldLayoutId id="2147483716" r:id="rId25"/>
    <p:sldLayoutId id="2147483717" r:id="rId26"/>
    <p:sldLayoutId id="2147483718" r:id="rId27"/>
    <p:sldLayoutId id="2147483719" r:id="rId28"/>
    <p:sldLayoutId id="2147483720" r:id="rId29"/>
    <p:sldLayoutId id="2147483721" r:id="rId30"/>
    <p:sldLayoutId id="2147483722" r:id="rId31"/>
    <p:sldLayoutId id="2147483723" r:id="rId32"/>
    <p:sldLayoutId id="2147483724" r:id="rId33"/>
    <p:sldLayoutId id="2147483725" r:id="rId34"/>
    <p:sldLayoutId id="2147483726" r:id="rId35"/>
    <p:sldLayoutId id="2147483727" r:id="rId36"/>
    <p:sldLayoutId id="2147483728" r:id="rId37"/>
    <p:sldLayoutId id="2147483729" r:id="rId38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685806" rtl="0" eaLnBrk="1" latinLnBrk="0" hangingPunct="1">
        <a:lnSpc>
          <a:spcPct val="90000"/>
        </a:lnSpc>
        <a:spcBef>
          <a:spcPct val="0"/>
        </a:spcBef>
        <a:buNone/>
        <a:defRPr lang="en-US" sz="3971" b="0" kern="1200" cap="none" spc="-75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52121" marR="0" indent="-252121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94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538" marR="0" indent="-177417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88279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47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56360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24440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5965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6pPr>
      <a:lvl7pPr marL="2228870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7pPr>
      <a:lvl8pPr marL="2571772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8pPr>
      <a:lvl9pPr marL="2914676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1pPr>
      <a:lvl2pPr marL="342903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2pPr>
      <a:lvl3pPr marL="685806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9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4pPr>
      <a:lvl5pPr marL="1371611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5pPr>
      <a:lvl6pPr marL="1714515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6pPr>
      <a:lvl7pPr marL="2057417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7pPr>
      <a:lvl8pPr marL="2400320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8pPr>
      <a:lvl9pPr marL="2743224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29.9.2015</a:t>
            </a:fld>
            <a:endParaRPr lang="cs-CZ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10820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  <p:sldLayoutId id="2147483748" r:id="rId1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B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930" y="289514"/>
            <a:ext cx="874188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01931" y="1189180"/>
            <a:ext cx="8740141" cy="1587999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2406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  <p:sldLayoutId id="2147483767" r:id="rId18"/>
    <p:sldLayoutId id="2147483768" r:id="rId19"/>
    <p:sldLayoutId id="2147483769" r:id="rId20"/>
    <p:sldLayoutId id="2147483770" r:id="rId21"/>
    <p:sldLayoutId id="2147483771" r:id="rId22"/>
    <p:sldLayoutId id="2147483772" r:id="rId23"/>
    <p:sldLayoutId id="2147483773" r:id="rId24"/>
    <p:sldLayoutId id="2147483774" r:id="rId25"/>
    <p:sldLayoutId id="2147483775" r:id="rId26"/>
    <p:sldLayoutId id="2147483776" r:id="rId27"/>
    <p:sldLayoutId id="2147483777" r:id="rId28"/>
    <p:sldLayoutId id="2147483778" r:id="rId29"/>
    <p:sldLayoutId id="2147483779" r:id="rId30"/>
    <p:sldLayoutId id="2147483780" r:id="rId31"/>
    <p:sldLayoutId id="2147483781" r:id="rId32"/>
    <p:sldLayoutId id="2147483782" r:id="rId33"/>
    <p:sldLayoutId id="2147483783" r:id="rId34"/>
    <p:sldLayoutId id="2147483784" r:id="rId35"/>
    <p:sldLayoutId id="2147483785" r:id="rId36"/>
    <p:sldLayoutId id="2147483786" r:id="rId37"/>
    <p:sldLayoutId id="2147483787" r:id="rId38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685806" rtl="0" eaLnBrk="1" latinLnBrk="0" hangingPunct="1">
        <a:lnSpc>
          <a:spcPct val="90000"/>
        </a:lnSpc>
        <a:spcBef>
          <a:spcPct val="0"/>
        </a:spcBef>
        <a:buNone/>
        <a:defRPr lang="en-US" sz="3971" b="0" kern="1200" cap="none" spc="-75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52121" marR="0" indent="-252121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94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538" marR="0" indent="-177417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88279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47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56360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24440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5965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6pPr>
      <a:lvl7pPr marL="2228870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7pPr>
      <a:lvl8pPr marL="2571772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8pPr>
      <a:lvl9pPr marL="2914676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1pPr>
      <a:lvl2pPr marL="342903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2pPr>
      <a:lvl3pPr marL="685806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9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4pPr>
      <a:lvl5pPr marL="1371611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5pPr>
      <a:lvl6pPr marL="1714515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6pPr>
      <a:lvl7pPr marL="2057417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7pPr>
      <a:lvl8pPr marL="2400320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8pPr>
      <a:lvl9pPr marL="2743224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B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930" y="289514"/>
            <a:ext cx="874188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01931" y="1189180"/>
            <a:ext cx="8740141" cy="1587999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2936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  <p:sldLayoutId id="2147483804" r:id="rId16"/>
    <p:sldLayoutId id="2147483805" r:id="rId17"/>
    <p:sldLayoutId id="2147483806" r:id="rId18"/>
    <p:sldLayoutId id="2147483807" r:id="rId19"/>
    <p:sldLayoutId id="2147483808" r:id="rId20"/>
    <p:sldLayoutId id="2147483809" r:id="rId21"/>
    <p:sldLayoutId id="2147483810" r:id="rId22"/>
    <p:sldLayoutId id="2147483811" r:id="rId23"/>
    <p:sldLayoutId id="2147483812" r:id="rId24"/>
    <p:sldLayoutId id="2147483813" r:id="rId25"/>
    <p:sldLayoutId id="2147483814" r:id="rId26"/>
    <p:sldLayoutId id="2147483815" r:id="rId27"/>
    <p:sldLayoutId id="2147483816" r:id="rId28"/>
    <p:sldLayoutId id="2147483817" r:id="rId29"/>
    <p:sldLayoutId id="2147483818" r:id="rId30"/>
    <p:sldLayoutId id="2147483819" r:id="rId31"/>
    <p:sldLayoutId id="2147483820" r:id="rId32"/>
    <p:sldLayoutId id="2147483821" r:id="rId33"/>
    <p:sldLayoutId id="2147483822" r:id="rId34"/>
    <p:sldLayoutId id="2147483823" r:id="rId35"/>
    <p:sldLayoutId id="2147483824" r:id="rId36"/>
    <p:sldLayoutId id="2147483825" r:id="rId37"/>
    <p:sldLayoutId id="2147483826" r:id="rId38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685806" rtl="0" eaLnBrk="1" latinLnBrk="0" hangingPunct="1">
        <a:lnSpc>
          <a:spcPct val="90000"/>
        </a:lnSpc>
        <a:spcBef>
          <a:spcPct val="0"/>
        </a:spcBef>
        <a:buNone/>
        <a:defRPr lang="en-US" sz="3971" b="0" kern="1200" cap="none" spc="-75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52121" marR="0" indent="-252121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94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538" marR="0" indent="-177417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88279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47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56360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24440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5965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6pPr>
      <a:lvl7pPr marL="2228870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7pPr>
      <a:lvl8pPr marL="2571772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8pPr>
      <a:lvl9pPr marL="2914676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1pPr>
      <a:lvl2pPr marL="342903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2pPr>
      <a:lvl3pPr marL="685806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9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4pPr>
      <a:lvl5pPr marL="1371611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5pPr>
      <a:lvl6pPr marL="1714515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6pPr>
      <a:lvl7pPr marL="2057417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7pPr>
      <a:lvl8pPr marL="2400320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8pPr>
      <a:lvl9pPr marL="2743224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29.9.2015</a:t>
            </a:fld>
            <a:endParaRPr lang="cs-CZ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82909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1" r:id="rId14"/>
    <p:sldLayoutId id="2147483842" r:id="rId15"/>
    <p:sldLayoutId id="2147483843" r:id="rId16"/>
    <p:sldLayoutId id="2147483844" r:id="rId17"/>
    <p:sldLayoutId id="2147483845" r:id="rId1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wmf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26" Type="http://schemas.openxmlformats.org/officeDocument/2006/relationships/image" Target="../media/image54.png"/><Relationship Id="rId3" Type="http://schemas.openxmlformats.org/officeDocument/2006/relationships/image" Target="../media/image31.jpg"/><Relationship Id="rId21" Type="http://schemas.openxmlformats.org/officeDocument/2006/relationships/image" Target="../media/image49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5" Type="http://schemas.openxmlformats.org/officeDocument/2006/relationships/image" Target="../media/image53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4.png"/><Relationship Id="rId20" Type="http://schemas.openxmlformats.org/officeDocument/2006/relationships/image" Target="../media/image48.png"/><Relationship Id="rId29" Type="http://schemas.openxmlformats.org/officeDocument/2006/relationships/image" Target="../media/image57.png"/><Relationship Id="rId1" Type="http://schemas.openxmlformats.org/officeDocument/2006/relationships/slideLayout" Target="../slideLayouts/slideLayout98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24" Type="http://schemas.openxmlformats.org/officeDocument/2006/relationships/image" Target="../media/image52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23" Type="http://schemas.openxmlformats.org/officeDocument/2006/relationships/image" Target="../media/image51.png"/><Relationship Id="rId28" Type="http://schemas.openxmlformats.org/officeDocument/2006/relationships/image" Target="../media/image56.png"/><Relationship Id="rId10" Type="http://schemas.openxmlformats.org/officeDocument/2006/relationships/image" Target="../media/image38.png"/><Relationship Id="rId19" Type="http://schemas.openxmlformats.org/officeDocument/2006/relationships/image" Target="../media/image47.png"/><Relationship Id="rId31" Type="http://schemas.openxmlformats.org/officeDocument/2006/relationships/image" Target="../media/image58.jpeg"/><Relationship Id="rId4" Type="http://schemas.openxmlformats.org/officeDocument/2006/relationships/image" Target="../media/image32.jpg"/><Relationship Id="rId9" Type="http://schemas.openxmlformats.org/officeDocument/2006/relationships/image" Target="../media/image37.png"/><Relationship Id="rId14" Type="http://schemas.openxmlformats.org/officeDocument/2006/relationships/image" Target="../media/image42.png"/><Relationship Id="rId22" Type="http://schemas.openxmlformats.org/officeDocument/2006/relationships/image" Target="../media/image50.png"/><Relationship Id="rId27" Type="http://schemas.openxmlformats.org/officeDocument/2006/relationships/image" Target="../media/image55.png"/><Relationship Id="rId30" Type="http://schemas.openxmlformats.org/officeDocument/2006/relationships/image" Target="../media/image25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25.wmf"/><Relationship Id="rId7" Type="http://schemas.openxmlformats.org/officeDocument/2006/relationships/image" Target="../media/image4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38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138.xml"/><Relationship Id="rId4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63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8.xml"/><Relationship Id="rId6" Type="http://schemas.openxmlformats.org/officeDocument/2006/relationships/image" Target="../media/image43.png"/><Relationship Id="rId11" Type="http://schemas.openxmlformats.org/officeDocument/2006/relationships/image" Target="../media/image66.jpg"/><Relationship Id="rId5" Type="http://schemas.openxmlformats.org/officeDocument/2006/relationships/image" Target="../media/image42.png"/><Relationship Id="rId10" Type="http://schemas.openxmlformats.org/officeDocument/2006/relationships/image" Target="../media/image65.png"/><Relationship Id="rId4" Type="http://schemas.openxmlformats.org/officeDocument/2006/relationships/image" Target="../media/image41.png"/><Relationship Id="rId9" Type="http://schemas.openxmlformats.org/officeDocument/2006/relationships/image" Target="../media/image6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25.wmf"/><Relationship Id="rId7" Type="http://schemas.openxmlformats.org/officeDocument/2006/relationships/image" Target="../media/image4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38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jpe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subTitle" idx="1"/>
          </p:nvPr>
        </p:nvSpPr>
        <p:spPr bwMode="auto">
          <a:xfrm>
            <a:off x="1187624" y="476672"/>
            <a:ext cx="6400800" cy="1752600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cs-CZ" altLang="cs-CZ" sz="4000" dirty="0" err="1" smtClean="0"/>
              <a:t>Cloudové</a:t>
            </a:r>
            <a:r>
              <a:rPr lang="cs-CZ" altLang="cs-CZ" sz="4000" dirty="0" smtClean="0"/>
              <a:t> řešení</a:t>
            </a:r>
            <a:endParaRPr lang="cs-CZ" altLang="cs-CZ" sz="4000" dirty="0" smtClean="0"/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2800" dirty="0" smtClean="0"/>
              <a:t>Mgr. Petr Zaoral</a:t>
            </a:r>
            <a:endParaRPr lang="cs-CZ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70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105" y="1565183"/>
            <a:ext cx="3162734" cy="689235"/>
          </a:xfrm>
          <a:prstGeom prst="rect">
            <a:avLst/>
          </a:prstGeom>
        </p:spPr>
      </p:pic>
      <p:pic>
        <p:nvPicPr>
          <p:cNvPr id="29" name="Obrázek 2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00" b="31966"/>
          <a:stretch/>
        </p:blipFill>
        <p:spPr>
          <a:xfrm>
            <a:off x="635853" y="1362152"/>
            <a:ext cx="2941684" cy="1095298"/>
          </a:xfrm>
          <a:prstGeom prst="rect">
            <a:avLst/>
          </a:prstGeom>
        </p:spPr>
      </p:pic>
      <p:pic>
        <p:nvPicPr>
          <p:cNvPr id="1026" name="Picture 2" descr="http://www.seomofo.com/downloads/new-google-logo-knockoff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52" y="2882011"/>
            <a:ext cx="2542298" cy="98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ages.clipartpanda.com/apple-computer-clipart-8a6760d0874d3987d13f1f75775529f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01" y="3977507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media.bestofmicro.com/J/C/313032/original/icloud-appl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472" y="4383891"/>
            <a:ext cx="3536156" cy="140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cirrusinsight.com/wp-content/uploads/2012/12/google-apps-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262" y="2635792"/>
            <a:ext cx="2954577" cy="148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325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72"/>
          <a:stretch/>
        </p:blipFill>
        <p:spPr>
          <a:xfrm>
            <a:off x="0" y="857616"/>
            <a:ext cx="9143353" cy="5142770"/>
          </a:xfrm>
          <a:prstGeom prst="rect">
            <a:avLst/>
          </a:prstGeom>
        </p:spPr>
      </p:pic>
      <p:pic>
        <p:nvPicPr>
          <p:cNvPr id="57" name="Sky START remove at beginn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0"/>
          <a:stretch/>
        </p:blipFill>
        <p:spPr>
          <a:xfrm>
            <a:off x="-22248" y="874421"/>
            <a:ext cx="9167100" cy="5125966"/>
          </a:xfrm>
          <a:prstGeom prst="rect">
            <a:avLst/>
          </a:prstGeom>
        </p:spPr>
      </p:pic>
      <p:sp>
        <p:nvSpPr>
          <p:cNvPr id="59" name="Rectangle 58"/>
          <p:cNvSpPr/>
          <p:nvPr/>
        </p:nvSpPr>
        <p:spPr>
          <a:xfrm>
            <a:off x="2822428" y="2058866"/>
            <a:ext cx="1828541" cy="2742811"/>
          </a:xfrm>
          <a:prstGeom prst="rect">
            <a:avLst/>
          </a:prstGeom>
          <a:solidFill>
            <a:srgbClr val="BA141A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2441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27">
              <a:solidFill>
                <a:srgbClr val="FFFFFF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740091" y="2057595"/>
            <a:ext cx="1828541" cy="2742811"/>
          </a:xfrm>
          <a:prstGeom prst="rect">
            <a:avLst/>
          </a:prstGeom>
          <a:solidFill>
            <a:srgbClr val="BA141A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2441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27">
              <a:solidFill>
                <a:srgbClr val="FFFFFF"/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879840" y="2055310"/>
            <a:ext cx="1830049" cy="2742811"/>
            <a:chOff x="2966721" y="1207152"/>
            <a:chExt cx="1830308" cy="2743200"/>
          </a:xfrm>
        </p:grpSpPr>
        <p:sp>
          <p:nvSpPr>
            <p:cNvPr id="62" name="Rectangle 61"/>
            <p:cNvSpPr/>
            <p:nvPr/>
          </p:nvSpPr>
          <p:spPr>
            <a:xfrm>
              <a:off x="2966721" y="1207152"/>
              <a:ext cx="1828800" cy="2743200"/>
            </a:xfrm>
            <a:prstGeom prst="rect">
              <a:avLst/>
            </a:prstGeom>
            <a:solidFill>
              <a:srgbClr val="BA141A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244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27">
                <a:solidFill>
                  <a:srgbClr val="FFFFFF"/>
                </a:solidFill>
              </a:endParaRPr>
            </a:p>
          </p:txBody>
        </p:sp>
        <p:pic>
          <p:nvPicPr>
            <p:cNvPr id="63" name="Picture 5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239" b="35681"/>
            <a:stretch/>
          </p:blipFill>
          <p:spPr bwMode="auto">
            <a:xfrm>
              <a:off x="3813160" y="2293001"/>
              <a:ext cx="983869" cy="165735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10800000" sx="101000" sy="101000" algn="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4" name="Picture 6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56" y="2363145"/>
            <a:ext cx="1408144" cy="263582"/>
          </a:xfrm>
          <a:prstGeom prst="rect">
            <a:avLst/>
          </a:prstGeom>
        </p:spPr>
      </p:pic>
      <p:pic>
        <p:nvPicPr>
          <p:cNvPr id="65" name="Lync Logo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353" y="2333861"/>
            <a:ext cx="1279979" cy="322151"/>
          </a:xfrm>
          <a:prstGeom prst="rect">
            <a:avLst/>
          </a:prstGeom>
        </p:spPr>
      </p:pic>
      <p:pic>
        <p:nvPicPr>
          <p:cNvPr id="66" name="SharePoint Logo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093" y="2354402"/>
            <a:ext cx="1645687" cy="282926"/>
          </a:xfrm>
          <a:prstGeom prst="rect">
            <a:avLst/>
          </a:prstGeom>
        </p:spPr>
      </p:pic>
      <p:grpSp>
        <p:nvGrpSpPr>
          <p:cNvPr id="67" name="Group 66"/>
          <p:cNvGrpSpPr/>
          <p:nvPr/>
        </p:nvGrpSpPr>
        <p:grpSpPr>
          <a:xfrm>
            <a:off x="984586" y="2768193"/>
            <a:ext cx="1651357" cy="365708"/>
            <a:chOff x="1125633" y="1910849"/>
            <a:chExt cx="1651591" cy="365760"/>
          </a:xfrm>
        </p:grpSpPr>
        <p:pic>
          <p:nvPicPr>
            <p:cNvPr id="68" name="Picture 5" descr="C:\Users\Howard\Documents\POWERPOINT\Icons\Metro\MetroStation-PNG\PNG\Communications\White\MB_0012_kontakts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2853" y="1910849"/>
              <a:ext cx="36576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6" descr="C:\Users\Howard\Documents\POWERPOINT\Icons\Metro\MetroStation-PNG\PNG\Communications\White\calendar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4243" y="1910849"/>
              <a:ext cx="36576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7" descr="C:\Users\Howard\Documents\POWERPOINT\Icons\Metro\MetroStation-PNG\PNG\Communications\White\MB_0001_mail1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5633" y="1910849"/>
              <a:ext cx="36576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1464" y="1910849"/>
              <a:ext cx="365760" cy="365760"/>
            </a:xfrm>
            <a:prstGeom prst="rect">
              <a:avLst/>
            </a:prstGeom>
          </p:spPr>
        </p:pic>
      </p:grpSp>
      <p:grpSp>
        <p:nvGrpSpPr>
          <p:cNvPr id="72" name="Group 71"/>
          <p:cNvGrpSpPr/>
          <p:nvPr/>
        </p:nvGrpSpPr>
        <p:grpSpPr>
          <a:xfrm>
            <a:off x="2899975" y="2768193"/>
            <a:ext cx="1648523" cy="365708"/>
            <a:chOff x="3058161" y="2358390"/>
            <a:chExt cx="1648756" cy="365760"/>
          </a:xfrm>
        </p:grpSpPr>
        <p:pic>
          <p:nvPicPr>
            <p:cNvPr id="73" name="Picture 3" descr="C:\Users\Howard\Documents\POWERPOINT\Icons\Metro\MetroStation-PNG\PNG\Communications\White\MB_0007_msg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3936" y="2358390"/>
              <a:ext cx="36576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2" descr="C:\Users\Howard\Documents\POWERPOINT\Icons\Metro\MetroStation-PNG\PNG\Communications\White\MB_0014_msg3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2546" y="2358390"/>
              <a:ext cx="36576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4" descr="C:\Users\Howard\Documents\POWERPOINT\Icons\Metro\MetroStation-PNG\PNG\Communications\White\MB_0008_phone.pn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8161" y="2358390"/>
              <a:ext cx="36576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1157" y="2358390"/>
              <a:ext cx="365760" cy="365760"/>
            </a:xfrm>
            <a:prstGeom prst="rect">
              <a:avLst/>
            </a:prstGeom>
          </p:spPr>
        </p:pic>
      </p:grpSp>
      <p:grpSp>
        <p:nvGrpSpPr>
          <p:cNvPr id="77" name="Group 76"/>
          <p:cNvGrpSpPr/>
          <p:nvPr/>
        </p:nvGrpSpPr>
        <p:grpSpPr>
          <a:xfrm>
            <a:off x="4811674" y="2768193"/>
            <a:ext cx="1648523" cy="365708"/>
            <a:chOff x="4987143" y="2388870"/>
            <a:chExt cx="1648756" cy="365760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2918" y="2388870"/>
              <a:ext cx="365760" cy="365760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1528" y="2388870"/>
              <a:ext cx="365760" cy="365760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7143" y="2388870"/>
              <a:ext cx="365760" cy="365760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0139" y="2388870"/>
              <a:ext cx="365760" cy="365760"/>
            </a:xfrm>
            <a:prstGeom prst="rect">
              <a:avLst/>
            </a:prstGeom>
          </p:spPr>
        </p:pic>
      </p:grpSp>
      <p:pic>
        <p:nvPicPr>
          <p:cNvPr id="82" name="Lync Screenshot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97" r="23565" b="32758"/>
          <a:stretch/>
        </p:blipFill>
        <p:spPr bwMode="auto">
          <a:xfrm>
            <a:off x="3334753" y="3085751"/>
            <a:ext cx="1303754" cy="1714656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sx="101000" sy="101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screenshot SharePoint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41" b="14328"/>
          <a:stretch/>
        </p:blipFill>
        <p:spPr bwMode="auto">
          <a:xfrm>
            <a:off x="5522595" y="3085750"/>
            <a:ext cx="1046038" cy="1714656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sx="101000" sy="101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4" name="Group 83"/>
          <p:cNvGrpSpPr/>
          <p:nvPr/>
        </p:nvGrpSpPr>
        <p:grpSpPr>
          <a:xfrm>
            <a:off x="6687129" y="2059154"/>
            <a:ext cx="1828541" cy="2747310"/>
            <a:chOff x="1410150" y="1632056"/>
            <a:chExt cx="2486942" cy="3736532"/>
          </a:xfrm>
        </p:grpSpPr>
        <p:sp>
          <p:nvSpPr>
            <p:cNvPr id="85" name="Rectangle 84"/>
            <p:cNvSpPr/>
            <p:nvPr/>
          </p:nvSpPr>
          <p:spPr>
            <a:xfrm>
              <a:off x="1410150" y="1632056"/>
              <a:ext cx="2486942" cy="3730413"/>
            </a:xfrm>
            <a:prstGeom prst="rect">
              <a:avLst/>
            </a:prstGeom>
            <a:solidFill>
              <a:srgbClr val="BA141A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244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27">
                <a:solidFill>
                  <a:srgbClr val="FFFFFF"/>
                </a:solidFill>
              </a:endParaRPr>
            </a:p>
          </p:txBody>
        </p:sp>
        <p:pic>
          <p:nvPicPr>
            <p:cNvPr id="86" name="Office Logo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7231" y="1865206"/>
              <a:ext cx="2238248" cy="499628"/>
            </a:xfrm>
            <a:prstGeom prst="rect">
              <a:avLst/>
            </a:prstGeom>
          </p:spPr>
        </p:pic>
        <p:grpSp>
          <p:nvGrpSpPr>
            <p:cNvPr id="87" name="Group 86"/>
            <p:cNvGrpSpPr/>
            <p:nvPr/>
          </p:nvGrpSpPr>
          <p:grpSpPr>
            <a:xfrm>
              <a:off x="1530641" y="2577939"/>
              <a:ext cx="2245960" cy="497388"/>
              <a:chOff x="1124926" y="2388870"/>
              <a:chExt cx="1651591" cy="365760"/>
            </a:xfrm>
          </p:grpSpPr>
          <p:pic>
            <p:nvPicPr>
              <p:cNvPr id="92" name="Picture 10" descr="C:\Users\Howard\Documents\POWERPOINT\Icons\Metro\MetroStation-PNG\PNG\Suites\White\MB_0007_Word.png"/>
              <p:cNvPicPr>
                <a:picLocks noChangeAspect="1" noChangeArrowheads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4926" y="2388870"/>
                <a:ext cx="365760" cy="3657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" name="Picture 9" descr="C:\Users\Howard\Documents\POWERPOINT\Icons\Metro\MetroStation-PNG\PNG\Suites\White\MB_0006_Power-Point.png"/>
              <p:cNvPicPr>
                <a:picLocks noChangeAspect="1" noChangeArrowheads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82146" y="2388870"/>
                <a:ext cx="365760" cy="3657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4" name="Picture 12" descr="C:\Users\Howard\Documents\POWERPOINT\Icons\Metro\MetroStation-PNG\PNG\Suites\White\MB_0004_One-Note.png"/>
              <p:cNvPicPr>
                <a:picLocks noChangeAspect="1" noChangeArrowheads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10757" y="2388870"/>
                <a:ext cx="365760" cy="3657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5" name="Picture 11" descr="C:\Users\Howard\Documents\POWERPOINT\Icons\Metro\MetroStation-PNG\PNG\Suites\White\MB_0008_Excel.png"/>
              <p:cNvPicPr>
                <a:picLocks noChangeAspect="1" noChangeArrowheads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53536" y="2388870"/>
                <a:ext cx="365760" cy="3657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88" name="Picture 3"/>
            <p:cNvPicPr>
              <a:picLocks noChangeAspect="1" noChangeArrowheads="1"/>
            </p:cNvPicPr>
            <p:nvPr/>
          </p:nvPicPr>
          <p:blipFill rotWithShape="1"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957" b="23927"/>
            <a:stretch/>
          </p:blipFill>
          <p:spPr bwMode="auto">
            <a:xfrm>
              <a:off x="2028030" y="3081447"/>
              <a:ext cx="1869062" cy="2287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89" name="Group 88"/>
            <p:cNvGrpSpPr/>
            <p:nvPr/>
          </p:nvGrpSpPr>
          <p:grpSpPr>
            <a:xfrm>
              <a:off x="1410150" y="4399162"/>
              <a:ext cx="2486942" cy="725358"/>
              <a:chOff x="1036321" y="3234972"/>
              <a:chExt cx="1828800" cy="533400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1036321" y="3234972"/>
                <a:ext cx="1828800" cy="533400"/>
              </a:xfrm>
              <a:prstGeom prst="rect">
                <a:avLst/>
              </a:prstGeom>
              <a:solidFill>
                <a:srgbClr val="FFFFFF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2441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27">
                  <a:solidFill>
                    <a:srgbClr val="FFFFFF"/>
                  </a:solidFill>
                </a:endParaRPr>
              </a:p>
            </p:txBody>
          </p:sp>
          <p:pic>
            <p:nvPicPr>
              <p:cNvPr id="91" name="Picture 5" descr="http://www.microsoft.com/business/en-gb/SiteAssets/boxshots/office2010-webapps.png"/>
              <p:cNvPicPr>
                <a:picLocks noChangeAspect="1" noChangeArrowheads="1"/>
              </p:cNvPicPr>
              <p:nvPr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01695" y="3292443"/>
                <a:ext cx="548640" cy="4223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96" name="Group 95"/>
          <p:cNvGrpSpPr/>
          <p:nvPr/>
        </p:nvGrpSpPr>
        <p:grpSpPr>
          <a:xfrm>
            <a:off x="1982513" y="1062108"/>
            <a:ext cx="7006302" cy="812331"/>
            <a:chOff x="1699278" y="278124"/>
            <a:chExt cx="9529057" cy="1104827"/>
          </a:xfrm>
        </p:grpSpPr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9278" y="278124"/>
              <a:ext cx="4724400" cy="1029559"/>
            </a:xfrm>
            <a:prstGeom prst="rect">
              <a:avLst/>
            </a:prstGeom>
          </p:spPr>
        </p:pic>
        <p:sp>
          <p:nvSpPr>
            <p:cNvPr id="98" name="TextBox 97"/>
            <p:cNvSpPr txBox="1"/>
            <p:nvPr/>
          </p:nvSpPr>
          <p:spPr>
            <a:xfrm>
              <a:off x="6591278" y="339503"/>
              <a:ext cx="4637057" cy="1043448"/>
            </a:xfrm>
            <a:prstGeom prst="rect">
              <a:avLst/>
            </a:prstGeom>
            <a:noFill/>
          </p:spPr>
          <p:txBody>
            <a:bodyPr wrap="square" lIns="134464" tIns="107571" rIns="134464" bIns="107571" rtlCol="0">
              <a:spAutoFit/>
            </a:bodyPr>
            <a:lstStyle/>
            <a:p>
              <a:pPr defTabSz="682441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cs-CZ" sz="3971" dirty="0"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latin typeface="Segoe UI"/>
                </a:rPr>
                <a:t>pro školy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5456158" y="4837341"/>
            <a:ext cx="3409427" cy="1317159"/>
          </a:xfrm>
          <a:prstGeom prst="rect">
            <a:avLst/>
          </a:prstGeom>
          <a:noFill/>
        </p:spPr>
        <p:txBody>
          <a:bodyPr wrap="square" lIns="134464" tIns="107571" rIns="134464" bIns="107571" rtlCol="0">
            <a:spAutoFit/>
          </a:bodyPr>
          <a:lstStyle/>
          <a:p>
            <a:pPr algn="ctr" defTabSz="682441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3971">
                <a:solidFill>
                  <a:srgbClr val="000000"/>
                </a:solidFill>
                <a:latin typeface="Segoe UI Light"/>
              </a:rPr>
              <a:t>Office 365 je zdarma</a:t>
            </a:r>
            <a:endParaRPr lang="cs-CZ" sz="3971" dirty="0">
              <a:solidFill>
                <a:srgbClr val="000000"/>
              </a:solidFill>
              <a:latin typeface="Segoe UI Light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458" y="2071637"/>
            <a:ext cx="1430852" cy="65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467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3163" y="1073061"/>
            <a:ext cx="8740142" cy="1346972"/>
          </a:xfrm>
        </p:spPr>
        <p:txBody>
          <a:bodyPr/>
          <a:lstStyle/>
          <a:p>
            <a:r>
              <a:rPr lang="cs-CZ" sz="5294" dirty="0"/>
              <a:t>Komunikace – e-mail</a:t>
            </a:r>
            <a:endParaRPr lang="en-US" sz="5294" dirty="0"/>
          </a:p>
        </p:txBody>
      </p:sp>
      <p:sp>
        <p:nvSpPr>
          <p:cNvPr id="5" name="Rectangle 4"/>
          <p:cNvSpPr/>
          <p:nvPr/>
        </p:nvSpPr>
        <p:spPr bwMode="auto">
          <a:xfrm>
            <a:off x="199595" y="3147634"/>
            <a:ext cx="2016956" cy="2689274"/>
          </a:xfrm>
          <a:prstGeom prst="rect">
            <a:avLst/>
          </a:prstGeom>
          <a:solidFill>
            <a:srgbClr val="EC008C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57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cs-CZ" sz="1500" dirty="0" smtClean="0">
                <a:solidFill>
                  <a:srgbClr val="FFFFFF"/>
                </a:solidFill>
              </a:rPr>
              <a:t>50GB </a:t>
            </a:r>
            <a:r>
              <a:rPr lang="cs-CZ" sz="1500" dirty="0">
                <a:solidFill>
                  <a:srgbClr val="FFFFFF"/>
                </a:solidFill>
              </a:rPr>
              <a:t>emailová schránka (zdarma)</a:t>
            </a:r>
            <a:br>
              <a:rPr lang="cs-CZ" sz="1500" dirty="0">
                <a:solidFill>
                  <a:srgbClr val="FFFFFF"/>
                </a:solidFill>
              </a:rPr>
            </a:br>
            <a:r>
              <a:rPr lang="cs-CZ" sz="1500" dirty="0">
                <a:solidFill>
                  <a:srgbClr val="FFFFFF"/>
                </a:solidFill>
              </a:rPr>
              <a:t>Součástí </a:t>
            </a:r>
            <a:r>
              <a:rPr lang="cs-CZ" sz="1500" dirty="0">
                <a:solidFill>
                  <a:srgbClr val="FFFFFF"/>
                </a:solidFill>
              </a:rPr>
              <a:t>je </a:t>
            </a:r>
            <a:r>
              <a:rPr lang="cs-CZ" sz="1500" dirty="0" err="1">
                <a:solidFill>
                  <a:srgbClr val="FFFFFF"/>
                </a:solidFill>
              </a:rPr>
              <a:t>antispam</a:t>
            </a:r>
            <a:r>
              <a:rPr lang="cs-CZ" sz="1500" dirty="0">
                <a:solidFill>
                  <a:srgbClr val="FFFFFF"/>
                </a:solidFill>
              </a:rPr>
              <a:t> a </a:t>
            </a:r>
            <a:r>
              <a:rPr lang="cs-CZ" sz="1500" dirty="0">
                <a:solidFill>
                  <a:srgbClr val="FFFFFF"/>
                </a:solidFill>
              </a:rPr>
              <a:t>antivir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cs-CZ" sz="1500" dirty="0">
              <a:solidFill>
                <a:srgbClr val="FFFFFF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cs-CZ" sz="1500" b="1" dirty="0">
                <a:solidFill>
                  <a:srgbClr val="FFFFFF"/>
                </a:solidFill>
              </a:rPr>
              <a:t>Netřeba lokální poštovní server</a:t>
            </a:r>
            <a:endParaRPr lang="cs-CZ" sz="1500" b="1" dirty="0">
              <a:solidFill>
                <a:srgbClr val="FFFFFF"/>
              </a:solidFill>
            </a:endParaRP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360264" y="3147634"/>
            <a:ext cx="2016956" cy="2689274"/>
          </a:xfrm>
          <a:prstGeom prst="rect">
            <a:avLst/>
          </a:prstGeom>
          <a:solidFill>
            <a:srgbClr val="68217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577" eaLnBrk="1" hangingPunct="1"/>
            <a:endParaRPr lang="en-US" sz="1343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r>
              <a:rPr lang="cs-CZ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plánování času</a:t>
            </a: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r>
              <a:rPr lang="cs-CZ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Sdílení kalendářů</a:t>
            </a: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r>
              <a:rPr lang="cs-CZ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Propojení s mobilním telefonem</a:t>
            </a:r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984" y="3181172"/>
            <a:ext cx="2082619" cy="715200"/>
          </a:xfrm>
          <a:prstGeom prst="rect">
            <a:avLst/>
          </a:prstGeom>
          <a:noFill/>
        </p:spPr>
        <p:txBody>
          <a:bodyPr wrap="square" lIns="134464" tIns="107571" rIns="134464" bIns="107571" rtlCol="0">
            <a:spAutoFit/>
          </a:bodyPr>
          <a:lstStyle/>
          <a:p>
            <a:pPr defTabSz="685577" eaLnBrk="1" hangingPunct="1"/>
            <a:r>
              <a:rPr lang="cs-CZ" sz="1618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Emailová komunikace</a:t>
            </a:r>
            <a:endParaRPr lang="en-US" sz="1618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36788" y="3181171"/>
            <a:ext cx="2029887" cy="715200"/>
          </a:xfrm>
          <a:prstGeom prst="rect">
            <a:avLst/>
          </a:prstGeom>
          <a:noFill/>
        </p:spPr>
        <p:txBody>
          <a:bodyPr wrap="square" lIns="134464" tIns="107571" rIns="134464" bIns="107571" rtlCol="0">
            <a:spAutoFit/>
          </a:bodyPr>
          <a:lstStyle/>
          <a:p>
            <a:pPr defTabSz="685577" eaLnBrk="1" hangingPunct="1"/>
            <a:r>
              <a:rPr lang="cs-CZ" sz="1618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Organizace času</a:t>
            </a:r>
          </a:p>
          <a:p>
            <a:pPr defTabSz="685577" eaLnBrk="1" hangingPunct="1"/>
            <a:r>
              <a:rPr lang="cs-CZ" sz="1618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Kalendář</a:t>
            </a:r>
            <a:endParaRPr lang="en-US" sz="1618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397254" y="2209939"/>
            <a:ext cx="3622958" cy="840398"/>
          </a:xfrm>
          <a:prstGeom prst="rect">
            <a:avLst/>
          </a:prstGeom>
        </p:spPr>
        <p:txBody>
          <a:bodyPr/>
          <a:lstStyle>
            <a:lvl1pPr algn="l" defTabSz="93278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sz="3529" b="1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Exchange Online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70" y="1954896"/>
            <a:ext cx="930274" cy="9302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176" y="1356019"/>
            <a:ext cx="1403951" cy="305954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5315020" y="2120852"/>
            <a:ext cx="3223478" cy="713868"/>
            <a:chOff x="1125633" y="1910849"/>
            <a:chExt cx="1651591" cy="365760"/>
          </a:xfrm>
        </p:grpSpPr>
        <p:pic>
          <p:nvPicPr>
            <p:cNvPr id="17" name="Picture 5" descr="C:\Users\Howard\Documents\POWERPOINT\Icons\Metro\MetroStation-PNG\PNG\Communications\White\MB_0012_kontakts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2853" y="1910849"/>
              <a:ext cx="36576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6" descr="C:\Users\Howard\Documents\POWERPOINT\Icons\Metro\MetroStation-PNG\PNG\Communications\White\calendar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4243" y="1910849"/>
              <a:ext cx="36576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7" descr="C:\Users\Howard\Documents\POWERPOINT\Icons\Metro\MetroStation-PNG\PNG\Communications\White\MB_0001_mail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5633" y="1910849"/>
              <a:ext cx="36576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1464" y="1910849"/>
              <a:ext cx="365760" cy="365760"/>
            </a:xfrm>
            <a:prstGeom prst="rect">
              <a:avLst/>
            </a:prstGeom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845715">
            <a:off x="5173643" y="3452916"/>
            <a:ext cx="3969790" cy="2456427"/>
          </a:xfrm>
          <a:prstGeom prst="rect">
            <a:avLst/>
          </a:prstGeom>
          <a:ln w="9525"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683101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75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3163" y="1073061"/>
            <a:ext cx="8740142" cy="1346972"/>
          </a:xfrm>
        </p:spPr>
        <p:txBody>
          <a:bodyPr/>
          <a:lstStyle/>
          <a:p>
            <a:r>
              <a:rPr lang="cs-CZ" sz="5294" dirty="0"/>
              <a:t>Úložiště dat</a:t>
            </a:r>
            <a:endParaRPr lang="en-US" sz="5294" dirty="0"/>
          </a:p>
        </p:txBody>
      </p:sp>
      <p:sp>
        <p:nvSpPr>
          <p:cNvPr id="5" name="Rectangle 4"/>
          <p:cNvSpPr/>
          <p:nvPr/>
        </p:nvSpPr>
        <p:spPr bwMode="auto">
          <a:xfrm>
            <a:off x="199595" y="3136510"/>
            <a:ext cx="2016956" cy="2689274"/>
          </a:xfrm>
          <a:prstGeom prst="rect">
            <a:avLst/>
          </a:prstGeom>
          <a:solidFill>
            <a:srgbClr val="EC008C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57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r>
              <a:rPr lang="cs-CZ" sz="1471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1 TB osobní </a:t>
            </a:r>
            <a:r>
              <a:rPr lang="cs-CZ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datové úložiště</a:t>
            </a: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r>
              <a:rPr lang="cs-CZ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fotografie, video</a:t>
            </a: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r>
              <a:rPr lang="cs-CZ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PDF a další</a:t>
            </a: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endParaRPr lang="cs-CZ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endParaRPr lang="cs-CZ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endParaRPr lang="cs-CZ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360264" y="3136509"/>
            <a:ext cx="2016956" cy="2700400"/>
          </a:xfrm>
          <a:prstGeom prst="rect">
            <a:avLst/>
          </a:prstGeom>
          <a:solidFill>
            <a:srgbClr val="68217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577" eaLnBrk="1" hangingPunct="1"/>
            <a:endParaRPr lang="en-US" sz="1343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r>
              <a:rPr lang="cs-CZ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Web </a:t>
            </a:r>
            <a:r>
              <a:rPr lang="cs-CZ" sz="1471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apps</a:t>
            </a:r>
            <a:r>
              <a:rPr lang="cs-CZ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 aplikace</a:t>
            </a:r>
            <a:endParaRPr lang="cs-CZ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cs-CZ" sz="1500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r>
              <a:rPr lang="cs-CZ" sz="1500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Editace </a:t>
            </a:r>
            <a:r>
              <a:rPr lang="cs-CZ" sz="1500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dokumentů online</a:t>
            </a:r>
            <a:endParaRPr lang="en-US" sz="1500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984" y="3181172"/>
            <a:ext cx="2082619" cy="715200"/>
          </a:xfrm>
          <a:prstGeom prst="rect">
            <a:avLst/>
          </a:prstGeom>
          <a:noFill/>
        </p:spPr>
        <p:txBody>
          <a:bodyPr wrap="square" lIns="134464" tIns="107571" rIns="134464" bIns="107571" rtlCol="0">
            <a:spAutoFit/>
          </a:bodyPr>
          <a:lstStyle/>
          <a:p>
            <a:pPr defTabSz="685577" eaLnBrk="1" hangingPunct="1"/>
            <a:r>
              <a:rPr lang="cs-CZ" sz="1618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Ukládání dokumentů</a:t>
            </a:r>
            <a:endParaRPr lang="en-US" sz="1618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36788" y="3181172"/>
            <a:ext cx="2029887" cy="715200"/>
          </a:xfrm>
          <a:prstGeom prst="rect">
            <a:avLst/>
          </a:prstGeom>
          <a:noFill/>
        </p:spPr>
        <p:txBody>
          <a:bodyPr wrap="square" lIns="134464" tIns="107571" rIns="134464" bIns="107571" rtlCol="0">
            <a:spAutoFit/>
          </a:bodyPr>
          <a:lstStyle/>
          <a:p>
            <a:pPr defTabSz="685577" eaLnBrk="1" hangingPunct="1"/>
            <a:r>
              <a:rPr lang="cs-CZ" sz="1618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Vytváření </a:t>
            </a:r>
            <a:r>
              <a:rPr lang="cs-CZ" sz="1618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dokumentů</a:t>
            </a:r>
            <a:endParaRPr lang="en-US" sz="1618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728886" y="2208052"/>
            <a:ext cx="2633248" cy="840398"/>
          </a:xfrm>
          <a:prstGeom prst="rect">
            <a:avLst/>
          </a:prstGeom>
        </p:spPr>
        <p:txBody>
          <a:bodyPr/>
          <a:lstStyle>
            <a:lvl1pPr algn="l" defTabSz="93278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sz="3529" b="1" err="1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OneDrive</a:t>
            </a:r>
            <a:r>
              <a:rPr lang="cs-CZ" sz="3529" b="1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 </a:t>
            </a:r>
            <a:r>
              <a:rPr lang="cs-CZ" sz="3529" b="1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Pro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176" y="1356019"/>
            <a:ext cx="1403951" cy="30595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96" y="2079103"/>
            <a:ext cx="1445317" cy="88129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7997" y="2079103"/>
            <a:ext cx="2272556" cy="347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094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70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3163" y="1073061"/>
            <a:ext cx="8740142" cy="1346972"/>
          </a:xfrm>
        </p:spPr>
        <p:txBody>
          <a:bodyPr/>
          <a:lstStyle/>
          <a:p>
            <a:r>
              <a:rPr lang="cs-CZ" sz="5294" dirty="0"/>
              <a:t>Komunikační nástroj</a:t>
            </a:r>
            <a:endParaRPr lang="en-US" sz="5294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98" y="1997052"/>
            <a:ext cx="952451" cy="952451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397255" y="2209939"/>
            <a:ext cx="2633248" cy="840398"/>
          </a:xfrm>
          <a:prstGeom prst="rect">
            <a:avLst/>
          </a:prstGeom>
        </p:spPr>
        <p:txBody>
          <a:bodyPr/>
          <a:lstStyle>
            <a:lvl1pPr algn="l" defTabSz="93278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sz="3529" b="1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Lync Online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509884" y="2154020"/>
            <a:ext cx="2944596" cy="653228"/>
            <a:chOff x="3058161" y="2358390"/>
            <a:chExt cx="1648756" cy="365760"/>
          </a:xfrm>
        </p:grpSpPr>
        <p:pic>
          <p:nvPicPr>
            <p:cNvPr id="16" name="Picture 3" descr="C:\Users\Howard\Documents\POWERPOINT\Icons\Metro\MetroStation-PNG\PNG\Communications\White\MB_0007_msg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3936" y="2358390"/>
              <a:ext cx="36576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C:\Users\Howard\Documents\POWERPOINT\Icons\Metro\MetroStation-PNG\PNG\Communications\White\MB_0014_msg3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2546" y="2358390"/>
              <a:ext cx="36576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C:\Users\Howard\Documents\POWERPOINT\Icons\Metro\MetroStation-PNG\PNG\Communications\White\MB_0008_phon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8161" y="2358390"/>
              <a:ext cx="36576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1157" y="2358390"/>
              <a:ext cx="365760" cy="365760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176" y="1356019"/>
            <a:ext cx="1403951" cy="30595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 bwMode="auto">
          <a:xfrm>
            <a:off x="199595" y="3181172"/>
            <a:ext cx="2016956" cy="692321"/>
          </a:xfrm>
          <a:prstGeom prst="rect">
            <a:avLst/>
          </a:prstGeom>
          <a:solidFill>
            <a:srgbClr val="EC008C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57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99595" y="4291959"/>
            <a:ext cx="2016956" cy="692321"/>
          </a:xfrm>
          <a:prstGeom prst="rect">
            <a:avLst/>
          </a:prstGeom>
          <a:solidFill>
            <a:srgbClr val="68217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577" eaLnBrk="1" hangingPunct="1"/>
            <a:endParaRPr lang="en-US" sz="1343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2336788" y="4256071"/>
            <a:ext cx="2016956" cy="725859"/>
          </a:xfrm>
          <a:prstGeom prst="rect">
            <a:avLst/>
          </a:prstGeom>
          <a:solidFill>
            <a:srgbClr val="442359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577" eaLnBrk="1" hangingPunct="1"/>
            <a:endParaRPr lang="en-US" sz="1618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2336788" y="3176812"/>
            <a:ext cx="2016956" cy="74057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577" eaLnBrk="1" hangingPunct="1"/>
            <a:endParaRPr lang="en-US" sz="147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9984" y="3181171"/>
            <a:ext cx="2700000" cy="1287344"/>
          </a:xfrm>
          <a:prstGeom prst="rect">
            <a:avLst/>
          </a:prstGeom>
          <a:noFill/>
        </p:spPr>
        <p:txBody>
          <a:bodyPr wrap="square" lIns="134464" tIns="107571" rIns="134464" bIns="107571" rtlCol="0">
            <a:spAutoFit/>
          </a:bodyPr>
          <a:lstStyle/>
          <a:p>
            <a:pPr defTabSz="685577" eaLnBrk="1" hangingPunct="1"/>
            <a:r>
              <a:rPr lang="cs-CZ" sz="21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Telefonování</a:t>
            </a:r>
          </a:p>
          <a:p>
            <a:pPr defTabSz="685577" eaLnBrk="1" hangingPunct="1"/>
            <a:endParaRPr lang="en-US" sz="1618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618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618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36789" y="3181172"/>
            <a:ext cx="2319063" cy="863574"/>
          </a:xfrm>
          <a:prstGeom prst="rect">
            <a:avLst/>
          </a:prstGeom>
          <a:noFill/>
        </p:spPr>
        <p:txBody>
          <a:bodyPr wrap="square" lIns="134464" tIns="107571" rIns="134464" bIns="107571" rtlCol="0">
            <a:spAutoFit/>
          </a:bodyPr>
          <a:lstStyle/>
          <a:p>
            <a:pPr defTabSz="685577" eaLnBrk="1" hangingPunct="1"/>
            <a:r>
              <a:rPr lang="en-US" sz="21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Chat a </a:t>
            </a:r>
            <a:r>
              <a:rPr lang="cs-CZ" sz="21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spolupráce</a:t>
            </a:r>
            <a:endParaRPr lang="cs-CZ" sz="21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9984" y="4187213"/>
            <a:ext cx="2319063" cy="863574"/>
          </a:xfrm>
          <a:prstGeom prst="rect">
            <a:avLst/>
          </a:prstGeom>
          <a:noFill/>
        </p:spPr>
        <p:txBody>
          <a:bodyPr wrap="square" lIns="134464" tIns="107571" rIns="134464" bIns="107571" rtlCol="0">
            <a:spAutoFit/>
          </a:bodyPr>
          <a:lstStyle/>
          <a:p>
            <a:pPr defTabSz="685577" eaLnBrk="1" hangingPunct="1"/>
            <a:r>
              <a:rPr lang="en-US" sz="21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Sdílení</a:t>
            </a:r>
            <a:r>
              <a:rPr lang="cs-CZ" sz="21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/>
            </a:r>
            <a:br>
              <a:rPr lang="cs-CZ" sz="21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</a:br>
            <a:r>
              <a:rPr lang="en-US" sz="21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informací</a:t>
            </a:r>
            <a:endParaRPr lang="en-US" sz="21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57101" y="4198348"/>
            <a:ext cx="2319063" cy="540408"/>
          </a:xfrm>
          <a:prstGeom prst="rect">
            <a:avLst/>
          </a:prstGeom>
          <a:noFill/>
        </p:spPr>
        <p:txBody>
          <a:bodyPr wrap="square" lIns="134464" tIns="107571" rIns="134464" bIns="107571" rtlCol="0">
            <a:spAutoFit/>
          </a:bodyPr>
          <a:lstStyle/>
          <a:p>
            <a:pPr defTabSz="685577" eaLnBrk="1" hangingPunct="1"/>
            <a:r>
              <a:rPr lang="en-US" sz="21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Konference</a:t>
            </a:r>
            <a:endParaRPr lang="en-US" sz="21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966679">
            <a:off x="6114627" y="3379388"/>
            <a:ext cx="2893219" cy="3686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90407" y="3176048"/>
            <a:ext cx="2543356" cy="223182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00" y="1928066"/>
            <a:ext cx="3357995" cy="102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358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75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3163" y="1073061"/>
            <a:ext cx="8740142" cy="1346972"/>
          </a:xfrm>
        </p:spPr>
        <p:txBody>
          <a:bodyPr/>
          <a:lstStyle/>
          <a:p>
            <a:r>
              <a:rPr lang="cs-CZ" sz="5294" dirty="0"/>
              <a:t>Týmový web a úložiště</a:t>
            </a:r>
            <a:endParaRPr lang="en-US" sz="5294" dirty="0"/>
          </a:p>
        </p:txBody>
      </p:sp>
      <p:sp>
        <p:nvSpPr>
          <p:cNvPr id="5" name="Rectangle 4"/>
          <p:cNvSpPr/>
          <p:nvPr/>
        </p:nvSpPr>
        <p:spPr bwMode="auto">
          <a:xfrm>
            <a:off x="199595" y="3147634"/>
            <a:ext cx="2016956" cy="2689274"/>
          </a:xfrm>
          <a:prstGeom prst="rect">
            <a:avLst/>
          </a:prstGeom>
          <a:solidFill>
            <a:srgbClr val="EC008C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57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r>
              <a:rPr lang="cs-CZ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informace pro zaměstnance</a:t>
            </a: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r>
              <a:rPr lang="cs-CZ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Wiki</a:t>
            </a: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r>
              <a:rPr lang="cs-CZ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seznamy</a:t>
            </a: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r>
              <a:rPr lang="cs-CZ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Průzkumy</a:t>
            </a: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r>
              <a:rPr lang="cs-CZ" sz="1471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Workflow</a:t>
            </a:r>
            <a:r>
              <a:rPr lang="cs-CZ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/>
            </a:r>
            <a:br>
              <a:rPr lang="cs-CZ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</a:br>
            <a:r>
              <a:rPr lang="cs-CZ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oběh dokumentů </a:t>
            </a:r>
            <a:endParaRPr lang="cs-CZ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endParaRPr lang="cs-CZ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360264" y="3147634"/>
            <a:ext cx="2016956" cy="2689274"/>
          </a:xfrm>
          <a:prstGeom prst="rect">
            <a:avLst/>
          </a:prstGeom>
          <a:solidFill>
            <a:srgbClr val="68217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577" eaLnBrk="1" hangingPunct="1"/>
            <a:endParaRPr lang="en-US" sz="1343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r>
              <a:rPr lang="cs-CZ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Úložiště dat</a:t>
            </a: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r>
              <a:rPr lang="cs-CZ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Šablony dokumentů</a:t>
            </a: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r>
              <a:rPr lang="cs-CZ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Společná práce projekty</a:t>
            </a:r>
            <a:endParaRPr lang="cs-CZ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984" y="3181172"/>
            <a:ext cx="2082619" cy="466222"/>
          </a:xfrm>
          <a:prstGeom prst="rect">
            <a:avLst/>
          </a:prstGeom>
          <a:noFill/>
        </p:spPr>
        <p:txBody>
          <a:bodyPr wrap="square" lIns="134464" tIns="107571" rIns="134464" bIns="107571" rtlCol="0">
            <a:spAutoFit/>
          </a:bodyPr>
          <a:lstStyle/>
          <a:p>
            <a:pPr defTabSz="685577" eaLnBrk="1" hangingPunct="1"/>
            <a:r>
              <a:rPr lang="cs-CZ" sz="1618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Školní intranet</a:t>
            </a:r>
            <a:endParaRPr lang="en-US" sz="1618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36788" y="3181172"/>
            <a:ext cx="2029887" cy="715200"/>
          </a:xfrm>
          <a:prstGeom prst="rect">
            <a:avLst/>
          </a:prstGeom>
          <a:noFill/>
        </p:spPr>
        <p:txBody>
          <a:bodyPr wrap="square" lIns="134464" tIns="107571" rIns="134464" bIns="107571" rtlCol="0">
            <a:spAutoFit/>
          </a:bodyPr>
          <a:lstStyle/>
          <a:p>
            <a:pPr defTabSz="685577" eaLnBrk="1" hangingPunct="1"/>
            <a:r>
              <a:rPr lang="cs-CZ" sz="1618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Knihovny dokumentů</a:t>
            </a:r>
            <a:endParaRPr lang="en-US" sz="1618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397254" y="2209939"/>
            <a:ext cx="3622958" cy="840398"/>
          </a:xfrm>
          <a:prstGeom prst="rect">
            <a:avLst/>
          </a:prstGeom>
        </p:spPr>
        <p:txBody>
          <a:bodyPr/>
          <a:lstStyle>
            <a:lvl1pPr algn="l" defTabSz="93278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sz="3529" b="1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SharePoint Online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3" t="31336" r="63332" b="36669"/>
          <a:stretch/>
        </p:blipFill>
        <p:spPr>
          <a:xfrm>
            <a:off x="214769" y="1999834"/>
            <a:ext cx="840398" cy="84039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176" y="1356019"/>
            <a:ext cx="1403951" cy="305954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5413932" y="2106031"/>
            <a:ext cx="3217945" cy="713868"/>
            <a:chOff x="4987143" y="2388870"/>
            <a:chExt cx="1648756" cy="36576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2918" y="2388870"/>
              <a:ext cx="365760" cy="36576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1528" y="2388870"/>
              <a:ext cx="365760" cy="36576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7143" y="2388870"/>
              <a:ext cx="365760" cy="36576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0139" y="2388870"/>
              <a:ext cx="365760" cy="365760"/>
            </a:xfrm>
            <a:prstGeom prst="rect">
              <a:avLst/>
            </a:prstGeom>
          </p:spPr>
        </p:pic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09834" y="3414255"/>
            <a:ext cx="4363148" cy="210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130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</a:t>
            </a:r>
            <a:r>
              <a:rPr lang="cs-CZ" smtClean="0"/>
              <a:t>ýhody </a:t>
            </a:r>
            <a:r>
              <a:rPr lang="cs-CZ" dirty="0" smtClean="0"/>
              <a:t>a přínos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9569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106" y="2354581"/>
            <a:ext cx="3707024" cy="30891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2700000">
            <a:off x="4148622" y="3617689"/>
            <a:ext cx="562970" cy="5629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376722" y="2354581"/>
            <a:ext cx="4053385" cy="308918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432000" tIns="189000" rIns="108000" bIns="3429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1950" dirty="0">
                <a:solidFill>
                  <a:prstClr val="white"/>
                </a:solidFill>
              </a:rPr>
              <a:t>centralizovaná správa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1950" dirty="0">
                <a:solidFill>
                  <a:prstClr val="white"/>
                </a:solidFill>
              </a:rPr>
              <a:t>úspora provozních nákladů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1950" dirty="0">
                <a:solidFill>
                  <a:prstClr val="white"/>
                </a:solidFill>
              </a:rPr>
              <a:t>bezpečná data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1950" dirty="0">
                <a:solidFill>
                  <a:prstClr val="white"/>
                </a:solidFill>
              </a:rPr>
              <a:t>přístup k datům odkudkoliv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1950" dirty="0">
                <a:solidFill>
                  <a:prstClr val="white"/>
                </a:solidFill>
              </a:rPr>
              <a:t>možnost výběru služeb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1950" dirty="0">
                <a:solidFill>
                  <a:prstClr val="white"/>
                </a:solidFill>
              </a:rPr>
              <a:t>ochrana vlastních prostředků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endParaRPr lang="cs-CZ" sz="1950" dirty="0">
              <a:solidFill>
                <a:prstClr val="white"/>
              </a:solidFill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endParaRPr lang="cs-CZ" sz="1950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</a:t>
            </a:r>
            <a:r>
              <a:rPr lang="cs-CZ" smtClean="0"/>
              <a:t>ýhody </a:t>
            </a:r>
            <a:r>
              <a:rPr lang="cs-CZ" dirty="0" smtClean="0"/>
              <a:t>a přínos</a:t>
            </a:r>
            <a:endParaRPr lang="cs-CZ" sz="1050" dirty="0"/>
          </a:p>
        </p:txBody>
      </p:sp>
    </p:spTree>
    <p:extLst>
      <p:ext uri="{BB962C8B-B14F-4D97-AF65-F5344CB8AC3E}">
        <p14:creationId xmlns:p14="http://schemas.microsoft.com/office/powerpoint/2010/main" val="81826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N</a:t>
            </a:r>
            <a:r>
              <a:rPr lang="cs-CZ" smtClean="0"/>
              <a:t>ic </a:t>
            </a:r>
            <a:r>
              <a:rPr lang="cs-CZ" dirty="0" smtClean="0"/>
              <a:t>není bez rizika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9096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Cloud </a:t>
            </a:r>
            <a:r>
              <a:rPr lang="cs-CZ" dirty="0" smtClean="0"/>
              <a:t>a rizika</a:t>
            </a:r>
            <a:endParaRPr lang="cs-CZ" dirty="0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493274" y="3129602"/>
            <a:ext cx="3510390" cy="2314166"/>
          </a:xfrm>
          <a:prstGeom prst="rect">
            <a:avLst/>
          </a:prstGeom>
          <a:solidFill>
            <a:srgbClr val="87C21C"/>
          </a:solidFill>
        </p:spPr>
        <p:txBody>
          <a:bodyPr vert="horz" lIns="162000" tIns="189000" rIns="68580" bIns="3429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sz="405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pracuji </a:t>
            </a:r>
          </a:p>
          <a:p>
            <a:pPr fontAlgn="auto">
              <a:spcAft>
                <a:spcPts val="0"/>
              </a:spcAft>
            </a:pPr>
            <a:r>
              <a:rPr lang="cs-CZ" sz="405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cloudu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16" r="4754" b="38864"/>
          <a:stretch/>
        </p:blipFill>
        <p:spPr>
          <a:xfrm>
            <a:off x="1" y="2084953"/>
            <a:ext cx="9143999" cy="3915797"/>
          </a:xfrm>
        </p:spPr>
      </p:pic>
      <p:sp>
        <p:nvSpPr>
          <p:cNvPr id="10" name="Nadpis 1"/>
          <p:cNvSpPr txBox="1">
            <a:spLocks/>
          </p:cNvSpPr>
          <p:nvPr/>
        </p:nvSpPr>
        <p:spPr>
          <a:xfrm>
            <a:off x="5004960" y="2977771"/>
            <a:ext cx="3510390" cy="2314166"/>
          </a:xfrm>
          <a:prstGeom prst="rect">
            <a:avLst/>
          </a:prstGeom>
          <a:solidFill>
            <a:srgbClr val="87C21C"/>
          </a:solidFill>
        </p:spPr>
        <p:txBody>
          <a:bodyPr vert="horz" lIns="54000" tIns="54000" rIns="54000" bIns="5400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cs-CZ" sz="8625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člověk</a:t>
            </a:r>
            <a:endParaRPr lang="cs-CZ" sz="405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9256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2280047"/>
            <a:ext cx="6858000" cy="1790700"/>
          </a:xfrm>
        </p:spPr>
        <p:txBody>
          <a:bodyPr/>
          <a:lstStyle/>
          <a:p>
            <a:r>
              <a:rPr lang="cs-CZ"/>
              <a:t>S</a:t>
            </a:r>
            <a:r>
              <a:rPr lang="cs-CZ" smtClean="0"/>
              <a:t>oučasná </a:t>
            </a:r>
            <a:r>
              <a:rPr lang="cs-CZ" dirty="0" smtClean="0"/>
              <a:t>práce s počítačem a dokumenty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1114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stardesign\AppData\Local\Microsoft\Windows\Temporary Internet Files\Content.IE5\RMEISC6Y\MP900422746[1]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49" b="30400"/>
          <a:stretch/>
        </p:blipFill>
        <p:spPr bwMode="auto">
          <a:xfrm>
            <a:off x="0" y="2057400"/>
            <a:ext cx="9144000" cy="398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</a:t>
            </a:r>
            <a:r>
              <a:rPr lang="cs-CZ" smtClean="0"/>
              <a:t>loud </a:t>
            </a:r>
            <a:r>
              <a:rPr lang="cs-CZ" dirty="0" smtClean="0"/>
              <a:t>a rizika</a:t>
            </a:r>
            <a:endParaRPr lang="cs-CZ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461966" y="3130241"/>
            <a:ext cx="4053385" cy="2314166"/>
          </a:xfrm>
          <a:prstGeom prst="rect">
            <a:avLst/>
          </a:prstGeom>
          <a:solidFill>
            <a:srgbClr val="87C21C"/>
          </a:solidFill>
        </p:spPr>
        <p:txBody>
          <a:bodyPr vert="horz" lIns="243000" tIns="135000" rIns="108000" bIns="3429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6450" dirty="0">
                <a:solidFill>
                  <a:prstClr val="white"/>
                </a:solidFill>
              </a:rPr>
              <a:t>kompatibilita prohlížeče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6450" dirty="0">
                <a:solidFill>
                  <a:prstClr val="white"/>
                </a:solidFill>
              </a:rPr>
              <a:t>ztráta internetového spojení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6450" dirty="0">
                <a:solidFill>
                  <a:prstClr val="white"/>
                </a:solidFill>
              </a:rPr>
              <a:t>prozrazení přihlášení 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6450" dirty="0">
                <a:solidFill>
                  <a:prstClr val="white"/>
                </a:solidFill>
              </a:rPr>
              <a:t>zneužití dat třetí osobou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6450" dirty="0">
                <a:solidFill>
                  <a:prstClr val="white"/>
                </a:solidFill>
              </a:rPr>
              <a:t>právní rizika</a:t>
            </a:r>
          </a:p>
          <a:p>
            <a:pPr algn="ctr" fontAlgn="auto">
              <a:spcAft>
                <a:spcPts val="0"/>
              </a:spcAft>
            </a:pPr>
            <a:endParaRPr lang="cs-CZ" sz="45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493274" y="3129602"/>
            <a:ext cx="3510390" cy="2314166"/>
          </a:xfrm>
          <a:prstGeom prst="rect">
            <a:avLst/>
          </a:prstGeom>
          <a:solidFill>
            <a:srgbClr val="87C21C"/>
          </a:solidFill>
        </p:spPr>
        <p:txBody>
          <a:bodyPr vert="horz" lIns="162000" tIns="189000" rIns="68580" bIns="3429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sz="405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pracuji </a:t>
            </a:r>
          </a:p>
          <a:p>
            <a:pPr fontAlgn="auto">
              <a:spcAft>
                <a:spcPts val="0"/>
              </a:spcAft>
            </a:pPr>
            <a:r>
              <a:rPr lang="cs-CZ" sz="405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cloudu</a:t>
            </a:r>
          </a:p>
        </p:txBody>
      </p:sp>
    </p:spTree>
    <p:extLst>
      <p:ext uri="{BB962C8B-B14F-4D97-AF65-F5344CB8AC3E}">
        <p14:creationId xmlns:p14="http://schemas.microsoft.com/office/powerpoint/2010/main" val="3033662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722313" y="2780928"/>
            <a:ext cx="7772400" cy="13620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6000" dirty="0"/>
              <a:t>2</a:t>
            </a:r>
            <a:r>
              <a:rPr lang="cs-CZ" sz="6000" dirty="0" smtClean="0"/>
              <a:t>. </a:t>
            </a:r>
            <a:r>
              <a:rPr lang="cs-CZ" sz="6000" dirty="0" smtClean="0"/>
              <a:t>cvičení</a:t>
            </a:r>
            <a:endParaRPr lang="cs-CZ" sz="6000" dirty="0"/>
          </a:p>
        </p:txBody>
      </p:sp>
      <p:sp>
        <p:nvSpPr>
          <p:cNvPr id="7" name="Rectangle 6"/>
          <p:cNvSpPr>
            <a:spLocks noGrp="1"/>
          </p:cNvSpPr>
          <p:nvPr>
            <p:ph type="body" idx="1"/>
          </p:nvPr>
        </p:nvSpPr>
        <p:spPr>
          <a:xfrm>
            <a:off x="722313" y="980728"/>
            <a:ext cx="7772400" cy="1500187"/>
          </a:xfrm>
        </p:spPr>
        <p:txBody>
          <a:bodyPr/>
          <a:lstStyle/>
          <a:p>
            <a:pPr fontAlgn="auto">
              <a:buFont typeface="Arial"/>
              <a:buNone/>
              <a:defRPr/>
            </a:pPr>
            <a:r>
              <a:rPr lang="cs-CZ" sz="4000" dirty="0" smtClean="0"/>
              <a:t>bp2004</a:t>
            </a:r>
            <a:endParaRPr lang="cs-CZ" sz="4000" i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25963"/>
          </a:xfrm>
        </p:spPr>
        <p:txBody>
          <a:bodyPr/>
          <a:lstStyle/>
          <a:p>
            <a:pPr fontAlgn="auto">
              <a:buFont typeface="Arial"/>
              <a:buChar char="•"/>
              <a:defRPr/>
            </a:pPr>
            <a:r>
              <a:rPr lang="cs-CZ" dirty="0" smtClean="0"/>
              <a:t>Práce s Outlook online</a:t>
            </a:r>
            <a:endParaRPr lang="cs-CZ" dirty="0"/>
          </a:p>
          <a:p>
            <a:pPr fontAlgn="auto">
              <a:buFont typeface="Arial"/>
              <a:buChar char="•"/>
              <a:defRPr/>
            </a:pPr>
            <a:r>
              <a:rPr lang="cs-CZ" dirty="0" smtClean="0"/>
              <a:t>Ukázka </a:t>
            </a:r>
            <a:r>
              <a:rPr lang="cs-CZ" dirty="0" err="1" smtClean="0"/>
              <a:t>OneDrive</a:t>
            </a:r>
            <a:endParaRPr lang="cs-CZ" dirty="0"/>
          </a:p>
          <a:p>
            <a:pPr fontAlgn="auto">
              <a:buFont typeface="Arial"/>
              <a:buChar char="•"/>
              <a:defRPr/>
            </a:pPr>
            <a:r>
              <a:rPr lang="cs-CZ" dirty="0" smtClean="0"/>
              <a:t>Principy práce s webovými aplikacemi </a:t>
            </a:r>
            <a:endParaRPr lang="cs-CZ" dirty="0"/>
          </a:p>
          <a:p>
            <a:pPr fontAlgn="auto">
              <a:buFont typeface="Arial"/>
              <a:buChar char="•"/>
              <a:defRPr/>
            </a:pPr>
            <a:r>
              <a:rPr lang="cs-CZ" dirty="0" smtClean="0"/>
              <a:t>Kooperace na dokumentu</a:t>
            </a:r>
          </a:p>
          <a:p>
            <a:pPr fontAlgn="auto">
              <a:buFont typeface="Arial"/>
              <a:buChar char="•"/>
              <a:defRPr/>
            </a:pPr>
            <a:r>
              <a:rPr lang="cs-CZ" dirty="0" smtClean="0"/>
              <a:t>Instalace programů MS Office 365</a:t>
            </a:r>
            <a:endParaRPr lang="cs-CZ" dirty="0"/>
          </a:p>
          <a:p>
            <a:pPr fontAlgn="auto">
              <a:buFont typeface="Arial"/>
              <a:buChar char="•"/>
              <a:defRPr/>
            </a:pPr>
            <a:r>
              <a:rPr lang="cs-CZ" dirty="0" smtClean="0"/>
              <a:t>Ukázky dalších aplikací MS Office 365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83568" y="1700808"/>
            <a:ext cx="7772400" cy="338492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Lidstvo se dělí na 10 skupin.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Ti </a:t>
            </a:r>
            <a:r>
              <a:rPr lang="cs-CZ" dirty="0"/>
              <a:t>první rozumějí binární soustavě, ostatní mají pravidelný sex.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83568" y="3212976"/>
            <a:ext cx="7772400" cy="1872754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Děkuji za pozornost.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260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tardesign\AppData\Local\Microsoft\Windows\Temporary Internet Files\Content.IE5\XY6B01X4\MP900316532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" t="17542" r="12799" b="23550"/>
          <a:stretch/>
        </p:blipFill>
        <p:spPr bwMode="auto">
          <a:xfrm>
            <a:off x="0" y="1628800"/>
            <a:ext cx="9144000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Skupina 6"/>
          <p:cNvGrpSpPr/>
          <p:nvPr/>
        </p:nvGrpSpPr>
        <p:grpSpPr>
          <a:xfrm>
            <a:off x="1588839" y="2050681"/>
            <a:ext cx="2385811" cy="2385811"/>
            <a:chOff x="1854257" y="2036747"/>
            <a:chExt cx="3181081" cy="3181081"/>
          </a:xfrm>
        </p:grpSpPr>
        <p:pic>
          <p:nvPicPr>
            <p:cNvPr id="1028" name="Picture 4" descr="C:\Users\stardesign\AppData\Local\Microsoft\Windows\Temporary Internet Files\Content.IE5\XY6B01X4\MC900441759[1]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4257" y="2036747"/>
              <a:ext cx="3181081" cy="31810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ovéPole 3"/>
            <p:cNvSpPr txBox="1"/>
            <p:nvPr/>
          </p:nvSpPr>
          <p:spPr>
            <a:xfrm>
              <a:off x="2355397" y="2828835"/>
              <a:ext cx="2065096" cy="1231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cs-CZ" sz="5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79 </a:t>
              </a:r>
              <a:r>
                <a:rPr lang="cs-CZ" sz="5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%</a:t>
              </a:r>
            </a:p>
          </p:txBody>
        </p:sp>
      </p:grpSp>
      <p:grpSp>
        <p:nvGrpSpPr>
          <p:cNvPr id="8" name="Skupina 7"/>
          <p:cNvGrpSpPr/>
          <p:nvPr/>
        </p:nvGrpSpPr>
        <p:grpSpPr>
          <a:xfrm>
            <a:off x="5038422" y="2279954"/>
            <a:ext cx="2244797" cy="2244797"/>
            <a:chOff x="5035338" y="2506985"/>
            <a:chExt cx="2993062" cy="2993062"/>
          </a:xfrm>
        </p:grpSpPr>
        <p:pic>
          <p:nvPicPr>
            <p:cNvPr id="1029" name="Picture 5" descr="C:\Users\stardesign\AppData\Local\Microsoft\Windows\Temporary Internet Files\Content.IE5\GZ04G3EO\MC900441762[1]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5338" y="2506985"/>
              <a:ext cx="2993062" cy="29930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ovéPole 4"/>
            <p:cNvSpPr txBox="1"/>
            <p:nvPr/>
          </p:nvSpPr>
          <p:spPr>
            <a:xfrm>
              <a:off x="5580129" y="3205064"/>
              <a:ext cx="2065096" cy="123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cs-CZ" sz="5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21 </a:t>
              </a:r>
              <a:r>
                <a:rPr lang="cs-CZ" sz="5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%</a:t>
              </a:r>
            </a:p>
          </p:txBody>
        </p:sp>
      </p:grpSp>
      <p:pic>
        <p:nvPicPr>
          <p:cNvPr id="1030" name="Picture 6" descr="C:\Users\stardesign\AppData\Local\Microsoft\Windows\Temporary Internet Files\Content.IE5\XY6B01X4\MP900433053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000" b="97429" l="7143" r="94709">
                        <a14:foregroundMark x1="50000" y1="25619" x2="50000" y2="25619"/>
                        <a14:foregroundMark x1="53571" y1="27429" x2="53571" y2="27429"/>
                        <a14:foregroundMark x1="55026" y1="32571" x2="55026" y2="32571"/>
                        <a14:foregroundMark x1="54630" y1="30190" x2="54630" y2="30190"/>
                        <a14:foregroundMark x1="54630" y1="36667" x2="54630" y2="36667"/>
                        <a14:foregroundMark x1="55556" y1="40857" x2="55556" y2="40857"/>
                        <a14:foregroundMark x1="55026" y1="44667" x2="55026" y2="44667"/>
                        <a14:foregroundMark x1="55026" y1="38667" x2="55026" y2="38667"/>
                        <a14:foregroundMark x1="54365" y1="34762" x2="54365" y2="34762"/>
                        <a14:foregroundMark x1="52166" y1="27013" x2="52166" y2="27013"/>
                        <a14:foregroundMark x1="51986" y1="26494" x2="51986" y2="26494"/>
                        <a14:foregroundMark x1="54152" y1="28571" x2="54152" y2="28571"/>
                        <a14:foregroundMark x1="54693" y1="35714" x2="54693" y2="35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395" y="3261048"/>
            <a:ext cx="1730005" cy="240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stardesign\AppData\Local\Microsoft\Windows\Temporary Internet Files\Content.IE5\GZ04G3EO\MC900432634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005" y="3544994"/>
            <a:ext cx="1998222" cy="199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Nadpis 1"/>
          <p:cNvSpPr>
            <a:spLocks noGrp="1"/>
          </p:cNvSpPr>
          <p:nvPr>
            <p:ph type="title"/>
          </p:nvPr>
        </p:nvSpPr>
        <p:spPr>
          <a:xfrm>
            <a:off x="628650" y="415051"/>
            <a:ext cx="7886700" cy="994172"/>
          </a:xfrm>
        </p:spPr>
        <p:txBody>
          <a:bodyPr/>
          <a:lstStyle/>
          <a:p>
            <a:r>
              <a:rPr lang="cs-CZ"/>
              <a:t>K</a:t>
            </a:r>
            <a:r>
              <a:rPr lang="cs-CZ" smtClean="0"/>
              <a:t>am </a:t>
            </a:r>
            <a:r>
              <a:rPr lang="cs-CZ" dirty="0" smtClean="0"/>
              <a:t>ukládáme svá data?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5842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97" b="5625"/>
          <a:stretch/>
        </p:blipFill>
        <p:spPr>
          <a:xfrm>
            <a:off x="0" y="1556792"/>
            <a:ext cx="9144000" cy="540059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3274" y="3129602"/>
            <a:ext cx="3510390" cy="2314166"/>
          </a:xfrm>
          <a:solidFill>
            <a:srgbClr val="87C21C"/>
          </a:solidFill>
        </p:spPr>
        <p:txBody>
          <a:bodyPr vert="horz" lIns="162000" tIns="189000" rIns="91440" bIns="45720" rtlCol="0" anchor="t">
            <a:normAutofit/>
          </a:bodyPr>
          <a:lstStyle/>
          <a:p>
            <a:r>
              <a:rPr lang="cs-CZ" sz="4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cs-CZ" sz="4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kládám </a:t>
            </a:r>
            <a:r>
              <a:rPr lang="cs-CZ" sz="4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vlastní počítač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595883" y="3129601"/>
            <a:ext cx="4053385" cy="2314166"/>
          </a:xfrm>
          <a:prstGeom prst="rect">
            <a:avLst/>
          </a:prstGeom>
          <a:solidFill>
            <a:srgbClr val="87C21C"/>
          </a:solidFill>
        </p:spPr>
        <p:txBody>
          <a:bodyPr vert="horz" lIns="432000" tIns="189000" rIns="108000" bIns="3429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1950" dirty="0">
                <a:solidFill>
                  <a:prstClr val="white"/>
                </a:solidFill>
              </a:rPr>
              <a:t>poškození disku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1950" dirty="0">
                <a:solidFill>
                  <a:prstClr val="white"/>
                </a:solidFill>
              </a:rPr>
              <a:t>virus a jiný škodlivý software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1950" dirty="0">
                <a:solidFill>
                  <a:prstClr val="white"/>
                </a:solidFill>
              </a:rPr>
              <a:t>ztráta počítače / notebooku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1950" dirty="0">
                <a:solidFill>
                  <a:prstClr val="white"/>
                </a:solidFill>
              </a:rPr>
              <a:t>krádež počítače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1950" dirty="0">
                <a:solidFill>
                  <a:prstClr val="white"/>
                </a:solidFill>
              </a:rPr>
              <a:t>neodborné jednání</a:t>
            </a:r>
          </a:p>
          <a:p>
            <a:pPr algn="ctr" fontAlgn="auto">
              <a:spcAft>
                <a:spcPts val="0"/>
              </a:spcAft>
            </a:pPr>
            <a:endParaRPr lang="cs-CZ" sz="45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Nadpis 3"/>
          <p:cNvSpPr txBox="1">
            <a:spLocks/>
          </p:cNvSpPr>
          <p:nvPr/>
        </p:nvSpPr>
        <p:spPr>
          <a:xfrm>
            <a:off x="493274" y="438912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sz="3300" dirty="0">
                <a:solidFill>
                  <a:prstClr val="white"/>
                </a:solidFill>
              </a:rPr>
              <a:t>Tradiční páce se současným počítačem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4595883" y="3129601"/>
            <a:ext cx="4053385" cy="231416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432000" tIns="189000" rIns="108000" bIns="3429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1950" dirty="0">
                <a:solidFill>
                  <a:prstClr val="white"/>
                </a:solidFill>
              </a:rPr>
              <a:t>instaluji software na disk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1950" dirty="0">
                <a:solidFill>
                  <a:prstClr val="white"/>
                </a:solidFill>
              </a:rPr>
              <a:t>data ukládám na disk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1950" dirty="0">
                <a:solidFill>
                  <a:prstClr val="white"/>
                </a:solidFill>
              </a:rPr>
              <a:t>spouštím lokální aplikace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1950" dirty="0">
                <a:solidFill>
                  <a:prstClr val="white"/>
                </a:solidFill>
              </a:rPr>
              <a:t>používám internetový prohlížeč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1950" dirty="0">
                <a:solidFill>
                  <a:prstClr val="white"/>
                </a:solidFill>
              </a:rPr>
              <a:t>starám se o provoz počítače</a:t>
            </a:r>
          </a:p>
          <a:p>
            <a:pPr algn="ctr" fontAlgn="auto">
              <a:spcAft>
                <a:spcPts val="0"/>
              </a:spcAft>
            </a:pPr>
            <a:endParaRPr lang="cs-CZ" sz="45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3944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>C</a:t>
            </a:r>
            <a:r>
              <a:rPr lang="cs-CZ" smtClean="0"/>
              <a:t>loud </a:t>
            </a:r>
            <a:r>
              <a:rPr lang="cs-CZ" dirty="0" err="1"/>
              <a:t>C</a:t>
            </a:r>
            <a:r>
              <a:rPr lang="cs-CZ" smtClean="0"/>
              <a:t>omputing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878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</a:t>
            </a:r>
            <a:r>
              <a:rPr lang="cs-CZ" smtClean="0"/>
              <a:t>o </a:t>
            </a:r>
            <a:r>
              <a:rPr lang="cs-CZ" dirty="0" smtClean="0"/>
              <a:t>je cloud computing - jednoduše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5197" y="2245519"/>
            <a:ext cx="4697413" cy="3523060"/>
          </a:xfrm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5070297" y="3454044"/>
            <a:ext cx="3686127" cy="2150458"/>
          </a:xfrm>
          <a:prstGeom prst="rect">
            <a:avLst/>
          </a:prstGeom>
          <a:solidFill>
            <a:srgbClr val="87C21C"/>
          </a:solidFill>
        </p:spPr>
        <p:txBody>
          <a:bodyPr vert="horz" lIns="297000" tIns="540000" rIns="10800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sz="2400" b="1" dirty="0">
                <a:solidFill>
                  <a:prstClr val="white"/>
                </a:solidFill>
              </a:rPr>
              <a:t>počítač jako terminál</a:t>
            </a:r>
          </a:p>
          <a:p>
            <a:pPr fontAlgn="auto">
              <a:spcAft>
                <a:spcPts val="0"/>
              </a:spcAft>
            </a:pPr>
            <a:r>
              <a:rPr lang="cs-CZ" sz="2400" b="1" dirty="0">
                <a:solidFill>
                  <a:prstClr val="white"/>
                </a:solidFill>
              </a:rPr>
              <a:t>data uložena v </a:t>
            </a:r>
            <a:r>
              <a:rPr lang="cs-CZ" sz="2400" b="1" dirty="0" err="1">
                <a:solidFill>
                  <a:prstClr val="white"/>
                </a:solidFill>
              </a:rPr>
              <a:t>cloudu</a:t>
            </a:r>
            <a:endParaRPr lang="cs-CZ" sz="2400" b="1" dirty="0">
              <a:solidFill>
                <a:prstClr val="white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cs-CZ" sz="2400" b="1" dirty="0">
                <a:solidFill>
                  <a:prstClr val="white"/>
                </a:solidFill>
              </a:rPr>
              <a:t>mobilita</a:t>
            </a:r>
          </a:p>
          <a:p>
            <a:pPr fontAlgn="auto">
              <a:spcAft>
                <a:spcPts val="0"/>
              </a:spcAft>
            </a:pPr>
            <a:r>
              <a:rPr lang="cs-CZ" sz="2400" b="1" dirty="0">
                <a:solidFill>
                  <a:prstClr val="white"/>
                </a:solidFill>
              </a:rPr>
              <a:t>komunikace + sdílení</a:t>
            </a:r>
          </a:p>
          <a:p>
            <a:pPr algn="ctr" fontAlgn="auto">
              <a:spcAft>
                <a:spcPts val="0"/>
              </a:spcAft>
            </a:pPr>
            <a:endParaRPr lang="cs-CZ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9392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Z</a:t>
            </a:r>
            <a:r>
              <a:rPr lang="cs-CZ" smtClean="0"/>
              <a:t>ákladní </a:t>
            </a:r>
            <a:r>
              <a:rPr lang="cs-CZ" dirty="0" smtClean="0"/>
              <a:t>pojmy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3330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75" b="11314"/>
          <a:stretch/>
        </p:blipFill>
        <p:spPr>
          <a:xfrm>
            <a:off x="0" y="1628800"/>
            <a:ext cx="9144000" cy="5229200"/>
          </a:xfrm>
          <a:prstGeom prst="rect">
            <a:avLst/>
          </a:prstGeom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376723" y="3129601"/>
            <a:ext cx="3495191" cy="191950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432000" tIns="189000" rIns="108000" bIns="3429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1950" dirty="0">
                <a:solidFill>
                  <a:prstClr val="white"/>
                </a:solidFill>
              </a:rPr>
              <a:t>sdílení zdrojů</a:t>
            </a:r>
            <a:br>
              <a:rPr lang="cs-CZ" sz="1950" dirty="0">
                <a:solidFill>
                  <a:prstClr val="white"/>
                </a:solidFill>
              </a:rPr>
            </a:br>
            <a:r>
              <a:rPr lang="cs-CZ" sz="1950" dirty="0">
                <a:solidFill>
                  <a:prstClr val="white"/>
                </a:solidFill>
              </a:rPr>
              <a:t>platím jen to co potřebuji</a:t>
            </a:r>
            <a:br>
              <a:rPr lang="cs-CZ" sz="1950" dirty="0">
                <a:solidFill>
                  <a:prstClr val="white"/>
                </a:solidFill>
              </a:rPr>
            </a:br>
            <a:r>
              <a:rPr lang="cs-CZ" sz="1950" dirty="0">
                <a:solidFill>
                  <a:prstClr val="white"/>
                </a:solidFill>
              </a:rPr>
              <a:t>aktualizovatelnost</a:t>
            </a:r>
            <a:br>
              <a:rPr lang="cs-CZ" sz="1950" dirty="0">
                <a:solidFill>
                  <a:prstClr val="white"/>
                </a:solidFill>
              </a:rPr>
            </a:br>
            <a:r>
              <a:rPr lang="cs-CZ" sz="1950" dirty="0">
                <a:solidFill>
                  <a:prstClr val="white"/>
                </a:solidFill>
              </a:rPr>
              <a:t>konektivita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</a:t>
            </a:r>
            <a:r>
              <a:rPr lang="cs-CZ" smtClean="0"/>
              <a:t>ákladní </a:t>
            </a:r>
            <a:r>
              <a:rPr lang="cs-CZ" dirty="0" smtClean="0"/>
              <a:t>pojmy spojené s cloudem</a:t>
            </a:r>
            <a:endParaRPr lang="cs-CZ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414839" y="2315918"/>
            <a:ext cx="4429124" cy="3546871"/>
          </a:xfrm>
          <a:prstGeom prst="rect">
            <a:avLst/>
          </a:prstGeom>
          <a:solidFill>
            <a:srgbClr val="87C21C"/>
          </a:solidFill>
        </p:spPr>
        <p:txBody>
          <a:bodyPr vert="horz" lIns="432000" tIns="189000" rIns="108000" bIns="34290" rtlCol="0" anchor="t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100" dirty="0">
                <a:solidFill>
                  <a:prstClr val="white"/>
                </a:solidFill>
              </a:rPr>
              <a:t>zjednodušení celé správy systému</a:t>
            </a:r>
          </a:p>
          <a:p>
            <a:pPr marL="342900" indent="-342900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100" dirty="0">
                <a:solidFill>
                  <a:prstClr val="white"/>
                </a:solidFill>
              </a:rPr>
              <a:t>možnost práce kdekoliv a kdykoliv</a:t>
            </a:r>
          </a:p>
          <a:p>
            <a:pPr marL="342900" indent="-342900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100" dirty="0">
                <a:solidFill>
                  <a:prstClr val="white"/>
                </a:solidFill>
              </a:rPr>
              <a:t>neustálý přístup k datům</a:t>
            </a:r>
          </a:p>
          <a:p>
            <a:pPr marL="342900" indent="-342900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100" dirty="0">
                <a:solidFill>
                  <a:prstClr val="white"/>
                </a:solidFill>
              </a:rPr>
              <a:t>pokročilé zabezpečení</a:t>
            </a:r>
          </a:p>
          <a:p>
            <a:pPr marL="342900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100" dirty="0">
                <a:solidFill>
                  <a:prstClr val="white"/>
                </a:solidFill>
              </a:rPr>
              <a:t>možnost kooperace</a:t>
            </a:r>
          </a:p>
          <a:p>
            <a:pPr marL="342900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100" dirty="0">
                <a:solidFill>
                  <a:prstClr val="white"/>
                </a:solidFill>
              </a:rPr>
              <a:t>sdílení dokumentů</a:t>
            </a:r>
          </a:p>
          <a:p>
            <a:pPr marL="342900" indent="-342900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100" dirty="0">
                <a:solidFill>
                  <a:prstClr val="white"/>
                </a:solidFill>
              </a:rPr>
              <a:t>ekonomické benefity  - náklady </a:t>
            </a:r>
            <a:r>
              <a:rPr lang="cs-CZ" sz="2100" dirty="0" smtClean="0">
                <a:solidFill>
                  <a:prstClr val="white"/>
                </a:solidFill>
              </a:rPr>
              <a:t/>
            </a:r>
            <a:br>
              <a:rPr lang="cs-CZ" sz="2100" dirty="0" smtClean="0">
                <a:solidFill>
                  <a:prstClr val="white"/>
                </a:solidFill>
              </a:rPr>
            </a:br>
            <a:r>
              <a:rPr lang="cs-CZ" sz="2100" dirty="0" smtClean="0">
                <a:solidFill>
                  <a:prstClr val="white"/>
                </a:solidFill>
              </a:rPr>
              <a:t>na </a:t>
            </a:r>
            <a:r>
              <a:rPr lang="cs-CZ" sz="2100" dirty="0">
                <a:solidFill>
                  <a:prstClr val="white"/>
                </a:solidFill>
              </a:rPr>
              <a:t>provoz</a:t>
            </a:r>
            <a:endParaRPr lang="cs-CZ" sz="19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926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772816"/>
            <a:ext cx="6858000" cy="2387600"/>
          </a:xfrm>
        </p:spPr>
        <p:txBody>
          <a:bodyPr/>
          <a:lstStyle/>
          <a:p>
            <a:r>
              <a:rPr lang="cs-CZ" dirty="0"/>
              <a:t>N</a:t>
            </a:r>
            <a:r>
              <a:rPr lang="cs-CZ" dirty="0" smtClean="0"/>
              <a:t>ejvýznamnější hráči na poli </a:t>
            </a:r>
            <a:r>
              <a:rPr lang="cs-CZ" dirty="0" err="1" smtClean="0"/>
              <a:t>cloudových</a:t>
            </a:r>
            <a:r>
              <a:rPr lang="cs-CZ" dirty="0" smtClean="0"/>
              <a:t> služeb</a:t>
            </a:r>
            <a:endParaRPr lang="cs-CZ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0759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hoolpresentation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21873A"/>
      </a:hlink>
      <a:folHlink>
        <a:srgbClr val="717E00"/>
      </a:folHlink>
    </a:clrScheme>
    <a:fontScheme name="School Presentation">
      <a:majorFont>
        <a:latin typeface="Bookman Old Style"/>
        <a:ea typeface=""/>
        <a:cs typeface=""/>
      </a:majorFont>
      <a:minorFont>
        <a:latin typeface="Segoe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">
  <a:themeElements>
    <a:clrScheme name="MSVID Dark final">
      <a:dk1>
        <a:srgbClr val="000000"/>
      </a:dk1>
      <a:lt1>
        <a:srgbClr val="FFFFFF"/>
      </a:lt1>
      <a:dk2>
        <a:srgbClr val="442359"/>
      </a:dk2>
      <a:lt2>
        <a:srgbClr val="F472D0"/>
      </a:lt2>
      <a:accent1>
        <a:srgbClr val="68217A"/>
      </a:accent1>
      <a:accent2>
        <a:srgbClr val="008272"/>
      </a:accent2>
      <a:accent3>
        <a:srgbClr val="0072C6"/>
      </a:accent3>
      <a:accent4>
        <a:srgbClr val="B4009E"/>
      </a:accent4>
      <a:accent5>
        <a:srgbClr val="4668C5"/>
      </a:accent5>
      <a:accent6>
        <a:srgbClr val="9B4F96"/>
      </a:accent6>
      <a:hlink>
        <a:srgbClr val="FFFFFF"/>
      </a:hlink>
      <a:folHlink>
        <a:srgbClr val="FFFF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7BF00E0B-4BEF-4746-8CDA-40F8F3EF6043}" vid="{3CEE7E03-389F-4AB0-8D01-0531D2F8C733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Theme1">
  <a:themeElements>
    <a:clrScheme name="MSVID Dark final">
      <a:dk1>
        <a:srgbClr val="000000"/>
      </a:dk1>
      <a:lt1>
        <a:srgbClr val="FFFFFF"/>
      </a:lt1>
      <a:dk2>
        <a:srgbClr val="442359"/>
      </a:dk2>
      <a:lt2>
        <a:srgbClr val="F472D0"/>
      </a:lt2>
      <a:accent1>
        <a:srgbClr val="68217A"/>
      </a:accent1>
      <a:accent2>
        <a:srgbClr val="008272"/>
      </a:accent2>
      <a:accent3>
        <a:srgbClr val="0072C6"/>
      </a:accent3>
      <a:accent4>
        <a:srgbClr val="B4009E"/>
      </a:accent4>
      <a:accent5>
        <a:srgbClr val="4668C5"/>
      </a:accent5>
      <a:accent6>
        <a:srgbClr val="9B4F96"/>
      </a:accent6>
      <a:hlink>
        <a:srgbClr val="FFFFFF"/>
      </a:hlink>
      <a:folHlink>
        <a:srgbClr val="FFFF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7BF00E0B-4BEF-4746-8CDA-40F8F3EF6043}" vid="{3CEE7E03-389F-4AB0-8D01-0531D2F8C733}"/>
    </a:ext>
  </a:extLst>
</a:theme>
</file>

<file path=ppt/theme/theme5.xml><?xml version="1.0" encoding="utf-8"?>
<a:theme xmlns:a="http://schemas.openxmlformats.org/drawingml/2006/main" name="2_Theme1">
  <a:themeElements>
    <a:clrScheme name="MSVID Dark final">
      <a:dk1>
        <a:srgbClr val="000000"/>
      </a:dk1>
      <a:lt1>
        <a:srgbClr val="FFFFFF"/>
      </a:lt1>
      <a:dk2>
        <a:srgbClr val="442359"/>
      </a:dk2>
      <a:lt2>
        <a:srgbClr val="F472D0"/>
      </a:lt2>
      <a:accent1>
        <a:srgbClr val="68217A"/>
      </a:accent1>
      <a:accent2>
        <a:srgbClr val="008272"/>
      </a:accent2>
      <a:accent3>
        <a:srgbClr val="0072C6"/>
      </a:accent3>
      <a:accent4>
        <a:srgbClr val="B4009E"/>
      </a:accent4>
      <a:accent5>
        <a:srgbClr val="4668C5"/>
      </a:accent5>
      <a:accent6>
        <a:srgbClr val="9B4F96"/>
      </a:accent6>
      <a:hlink>
        <a:srgbClr val="FFFFFF"/>
      </a:hlink>
      <a:folHlink>
        <a:srgbClr val="FFFF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7BF00E0B-4BEF-4746-8CDA-40F8F3EF6043}" vid="{3CEE7E03-389F-4AB0-8D01-0531D2F8C733}"/>
    </a:ext>
  </a:extLst>
</a:theme>
</file>

<file path=ppt/theme/theme6.xml><?xml version="1.0" encoding="utf-8"?>
<a:theme xmlns:a="http://schemas.openxmlformats.org/drawingml/2006/main" name="1_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Začátek školního roku</Template>
  <TotalTime>0</TotalTime>
  <Words>346</Words>
  <Application>Microsoft Office PowerPoint</Application>
  <PresentationFormat>Předvádění na obrazovce (4:3)</PresentationFormat>
  <Paragraphs>177</Paragraphs>
  <Slides>24</Slides>
  <Notes>17</Notes>
  <HiddenSlides>1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6</vt:i4>
      </vt:variant>
      <vt:variant>
        <vt:lpstr>Nadpisy snímků</vt:lpstr>
      </vt:variant>
      <vt:variant>
        <vt:i4>24</vt:i4>
      </vt:variant>
    </vt:vector>
  </HeadingPairs>
  <TitlesOfParts>
    <vt:vector size="34" baseType="lpstr">
      <vt:lpstr>Segoe Condensed</vt:lpstr>
      <vt:lpstr>Arial</vt:lpstr>
      <vt:lpstr>Bookman Old Style</vt:lpstr>
      <vt:lpstr>Calibri</vt:lpstr>
      <vt:lpstr>schoolpresentation</vt:lpstr>
      <vt:lpstr>Theme1</vt:lpstr>
      <vt:lpstr>Motiv Office</vt:lpstr>
      <vt:lpstr>1_Theme1</vt:lpstr>
      <vt:lpstr>2_Theme1</vt:lpstr>
      <vt:lpstr>1_Motiv Office</vt:lpstr>
      <vt:lpstr>Mgr. Petr Zaoral</vt:lpstr>
      <vt:lpstr>Současná práce s počítačem a dokumenty</vt:lpstr>
      <vt:lpstr>Kam ukládáme svá data?</vt:lpstr>
      <vt:lpstr>ukládám na vlastní počítač</vt:lpstr>
      <vt:lpstr>Cloud Computing</vt:lpstr>
      <vt:lpstr>Co je cloud computing - jednoduše</vt:lpstr>
      <vt:lpstr>Základní pojmy</vt:lpstr>
      <vt:lpstr>Základní pojmy spojené s cloudem</vt:lpstr>
      <vt:lpstr>Nejvýznamnější hráči na poli cloudových služeb</vt:lpstr>
      <vt:lpstr>Prezentace aplikace PowerPoint</vt:lpstr>
      <vt:lpstr>Prezentace aplikace PowerPoint</vt:lpstr>
      <vt:lpstr>Komunikace – e-mail</vt:lpstr>
      <vt:lpstr>Úložiště dat</vt:lpstr>
      <vt:lpstr>Komunikační nástroj</vt:lpstr>
      <vt:lpstr>Týmový web a úložiště</vt:lpstr>
      <vt:lpstr>Výhody a přínos</vt:lpstr>
      <vt:lpstr>Výhody a přínos</vt:lpstr>
      <vt:lpstr>Nic není bez rizika</vt:lpstr>
      <vt:lpstr>Cloud a rizika</vt:lpstr>
      <vt:lpstr>Cloud a rizika</vt:lpstr>
      <vt:lpstr>2. cvičení</vt:lpstr>
      <vt:lpstr>Prezentace aplikace PowerPoint</vt:lpstr>
      <vt:lpstr>Lidstvo se dělí na 10 skupin.   Ti první rozumějí binární soustavě, ostatní mají pravidelný sex.</vt:lpstr>
      <vt:lpstr>Děkuji za pozornost.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2015-09-22T19:23:04Z</dcterms:created>
  <dcterms:modified xsi:type="dcterms:W3CDTF">2015-09-29T21:55:11Z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TC101659619990</vt:lpwstr>
  </property>
</Properties>
</file>