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68" r:id="rId4"/>
    <p:sldId id="342" r:id="rId5"/>
    <p:sldId id="343" r:id="rId6"/>
    <p:sldId id="271" r:id="rId7"/>
    <p:sldId id="259" r:id="rId8"/>
    <p:sldId id="272" r:id="rId9"/>
    <p:sldId id="273" r:id="rId10"/>
    <p:sldId id="274" r:id="rId11"/>
    <p:sldId id="281" r:id="rId12"/>
    <p:sldId id="276" r:id="rId13"/>
    <p:sldId id="293" r:id="rId14"/>
    <p:sldId id="278" r:id="rId15"/>
    <p:sldId id="280" r:id="rId16"/>
    <p:sldId id="282" r:id="rId17"/>
    <p:sldId id="283" r:id="rId18"/>
    <p:sldId id="284" r:id="rId19"/>
    <p:sldId id="285" r:id="rId20"/>
    <p:sldId id="286" r:id="rId21"/>
    <p:sldId id="288" r:id="rId22"/>
    <p:sldId id="289" r:id="rId23"/>
    <p:sldId id="279" r:id="rId24"/>
    <p:sldId id="29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CFF"/>
    <a:srgbClr val="CD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EB2F-40D4-4EB9-A308-E89A9535D5F7}" type="datetimeFigureOut">
              <a:rPr lang="cs-CZ" smtClean="0"/>
              <a:t>08.12.2017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30D89-EAA3-417A-93BA-376B1BF490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9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06E5-ADE7-48C7-B133-5193BCB606A7}" type="datetime1">
              <a:rPr lang="cs-CZ" smtClean="0"/>
              <a:t>08.12.2017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36E3-44FE-41AF-A683-227FF52E0287}" type="datetime1">
              <a:rPr lang="cs-CZ" smtClean="0"/>
              <a:t>08.12.2017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1473-C9C1-4DEE-8731-C0490B195F0E}" type="datetime1">
              <a:rPr lang="cs-CZ" smtClean="0"/>
              <a:t>08.12.2017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FE2A-7255-4196-822D-558F3BAE0A6A}" type="datetime1">
              <a:rPr lang="cs-CZ" smtClean="0"/>
              <a:t>08.12.2017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0FEC-C4FB-475F-B5EB-6CBA8B8D0164}" type="datetime1">
              <a:rPr lang="cs-CZ" smtClean="0"/>
              <a:t>08.12.2017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7B0-66DE-4D6C-9266-1E5460BC63C3}" type="datetime1">
              <a:rPr lang="cs-CZ" smtClean="0"/>
              <a:t>08.12.2017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2698-DA8F-42FA-ABD4-0D39EE6DC134}" type="datetime1">
              <a:rPr lang="cs-CZ" smtClean="0"/>
              <a:t>08.12.2017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FBEC-339D-42B5-91CB-B93542BC2600}" type="datetime1">
              <a:rPr lang="cs-CZ" smtClean="0"/>
              <a:t>08.12.2017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D0B-BE6D-4630-9E8F-9469F8BA836C}" type="datetime1">
              <a:rPr lang="cs-CZ" smtClean="0"/>
              <a:t>08.12.2017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DE3-417E-44FE-886E-A30A249CFE1C}" type="datetime1">
              <a:rPr lang="cs-CZ" smtClean="0"/>
              <a:t>08.12.2017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4F68-CDFD-483F-B5FE-4B01AB219AE5}" type="datetime1">
              <a:rPr lang="cs-CZ" smtClean="0"/>
              <a:t>08.12.2017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9F996-A5D9-4E38-A168-E3562A573D42}" type="datetime1">
              <a:rPr lang="cs-CZ" smtClean="0"/>
              <a:t>08.12.2017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Slouží pouze pro interní potřeby předmětu. Hlavní zdroj: http://www.fsps.muni.cz/impact/sociologie-sportu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Sociologie sportu 5</a:t>
            </a:r>
            <a:br>
              <a:rPr lang="cs-CZ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jedinec ve světě sportu a pohybu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Fakulta sportovních studií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Sport: Mládež versus sociální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Sportovní aspirace mládeže podporují primárně:</a:t>
            </a:r>
          </a:p>
          <a:p>
            <a:r>
              <a:rPr lang="cs-CZ" sz="2400" dirty="0"/>
              <a:t>1. Dobře fungující sportovně praktikující </a:t>
            </a:r>
            <a:r>
              <a:rPr lang="cs-CZ" sz="2400" dirty="0">
                <a:solidFill>
                  <a:srgbClr val="7030A0"/>
                </a:solidFill>
              </a:rPr>
              <a:t>rodina</a:t>
            </a:r>
          </a:p>
          <a:p>
            <a:r>
              <a:rPr lang="cs-CZ" sz="2400" dirty="0"/>
              <a:t>2. Prioritní postavení v podpoře sportování má zpravidla </a:t>
            </a:r>
            <a:r>
              <a:rPr lang="cs-CZ" sz="2400" dirty="0">
                <a:solidFill>
                  <a:srgbClr val="7030A0"/>
                </a:solidFill>
              </a:rPr>
              <a:t>otec</a:t>
            </a:r>
          </a:p>
          <a:p>
            <a:r>
              <a:rPr lang="cs-CZ" sz="2400" dirty="0"/>
              <a:t>3. Optimální věk počátku systematické sportovní činnosti je </a:t>
            </a:r>
            <a:r>
              <a:rPr lang="cs-CZ" sz="2400" dirty="0">
                <a:solidFill>
                  <a:srgbClr val="7030A0"/>
                </a:solidFill>
              </a:rPr>
              <a:t>8-10 let</a:t>
            </a:r>
          </a:p>
          <a:p>
            <a:r>
              <a:rPr lang="cs-CZ" sz="2400" dirty="0"/>
              <a:t>4. Sportovní aktivity pěstované v rodině posiluje spolupráce se </a:t>
            </a:r>
            <a:r>
              <a:rPr lang="cs-CZ" sz="2400" dirty="0">
                <a:solidFill>
                  <a:srgbClr val="7030A0"/>
                </a:solidFill>
              </a:rPr>
              <a:t>sportovním klubem</a:t>
            </a:r>
          </a:p>
          <a:p>
            <a:r>
              <a:rPr lang="cs-CZ" sz="2400" dirty="0"/>
              <a:t>5. Raný věk vhodný pro  sportovní </a:t>
            </a:r>
            <a:r>
              <a:rPr lang="cs-CZ" sz="2400" dirty="0">
                <a:solidFill>
                  <a:srgbClr val="7030A0"/>
                </a:solidFill>
              </a:rPr>
              <a:t>všestrannost</a:t>
            </a:r>
            <a:r>
              <a:rPr lang="cs-CZ" sz="2400" dirty="0"/>
              <a:t>, nikoli jednostranné sportovní specializace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ADEB29-1272-47FE-9423-0EF4D7A1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8080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>
                <a:solidFill>
                  <a:srgbClr val="C00000"/>
                </a:solidFill>
              </a:rPr>
              <a:t>Negativní tendence komerčního vrcholového sportu:</a:t>
            </a:r>
          </a:p>
          <a:p>
            <a:r>
              <a:rPr lang="cs-CZ" sz="2400" dirty="0"/>
              <a:t>1. rozšiřující propast mezi elitním sportem a rekreačně kondičním sportem</a:t>
            </a:r>
          </a:p>
          <a:p>
            <a:r>
              <a:rPr lang="cs-CZ" sz="2400" dirty="0"/>
              <a:t>2. Globalizovaný sport ztrácí masovou základnu</a:t>
            </a:r>
          </a:p>
          <a:p>
            <a:r>
              <a:rPr lang="cs-CZ" sz="2400" dirty="0"/>
              <a:t>3. Nepřiměřené přerůstání „ega“ sportovce do elitářského  individualismu</a:t>
            </a:r>
          </a:p>
          <a:p>
            <a:r>
              <a:rPr lang="cs-CZ" sz="2400" dirty="0"/>
              <a:t>4. Slábnoucí autorita morálních stimulů</a:t>
            </a:r>
          </a:p>
          <a:p>
            <a:r>
              <a:rPr lang="cs-CZ" sz="2400" dirty="0"/>
              <a:t>5. Fetišismus fantastických výkonů a rekordů</a:t>
            </a:r>
          </a:p>
          <a:p>
            <a:r>
              <a:rPr lang="cs-CZ" sz="2400" dirty="0"/>
              <a:t>6. Elitní sport jako „sportovně-cirkusové show“ vrcholného napětí,vzrušení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F036DD-0A8A-47F2-BFF0-0630F50C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16152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Dnešní mediální sport je orientován spíše na </a:t>
            </a:r>
            <a:r>
              <a:rPr lang="cs-CZ" sz="2400" i="1" dirty="0">
                <a:solidFill>
                  <a:srgbClr val="FF0000"/>
                </a:solidFill>
              </a:rPr>
              <a:t>napětí </a:t>
            </a:r>
            <a:r>
              <a:rPr lang="cs-CZ" sz="2400" dirty="0"/>
              <a:t>než na úlevné zklidnění. </a:t>
            </a:r>
          </a:p>
          <a:p>
            <a:r>
              <a:rPr lang="cs-CZ" sz="2400" i="1" dirty="0">
                <a:solidFill>
                  <a:srgbClr val="FF0000"/>
                </a:solidFill>
              </a:rPr>
              <a:t>Je svět sportu slučitelný s násilím?</a:t>
            </a:r>
          </a:p>
          <a:p>
            <a:r>
              <a:rPr lang="cs-CZ" sz="2400" i="1" dirty="0">
                <a:solidFill>
                  <a:srgbClr val="FF0000"/>
                </a:solidFill>
              </a:rPr>
              <a:t>Co princip fair play?</a:t>
            </a:r>
          </a:p>
          <a:p>
            <a:r>
              <a:rPr lang="cs-CZ" sz="2600" dirty="0">
                <a:solidFill>
                  <a:srgbClr val="FF0000"/>
                </a:solidFill>
              </a:rPr>
              <a:t>Násilí:</a:t>
            </a:r>
            <a:r>
              <a:rPr lang="cs-CZ" sz="2600" dirty="0"/>
              <a:t> Použití nebo hrozba použití fyzické síly jedincem nebo skupinou vůči druhému jedinci či skupině. Extrémní formou násilí je válka.</a:t>
            </a:r>
          </a:p>
          <a:p>
            <a:endParaRPr lang="cs-CZ" sz="2600" dirty="0"/>
          </a:p>
          <a:p>
            <a:r>
              <a:rPr lang="cs-CZ" sz="2600" dirty="0"/>
              <a:t>Co je v běžném životě považováno za nepřípustné a trestné,    může být na půdě sportu považováno za   vysoce </a:t>
            </a:r>
            <a:r>
              <a:rPr lang="cs-CZ" sz="2600" i="1" dirty="0">
                <a:solidFill>
                  <a:srgbClr val="FF0000"/>
                </a:solidFill>
              </a:rPr>
              <a:t>funkční</a:t>
            </a:r>
            <a:r>
              <a:rPr lang="cs-CZ" sz="2600" dirty="0"/>
              <a:t> a tudíž </a:t>
            </a:r>
            <a:r>
              <a:rPr lang="cs-CZ" sz="2600" i="1" dirty="0">
                <a:solidFill>
                  <a:srgbClr val="FF0000"/>
                </a:solidFill>
              </a:rPr>
              <a:t>tolerovatelné</a:t>
            </a:r>
            <a:r>
              <a:rPr lang="cs-CZ" sz="2600" dirty="0"/>
              <a:t> či dokonce </a:t>
            </a:r>
            <a:r>
              <a:rPr lang="cs-CZ" sz="2600" i="1" dirty="0"/>
              <a:t>„</a:t>
            </a:r>
            <a:r>
              <a:rPr lang="cs-CZ" sz="2600" i="1" dirty="0">
                <a:solidFill>
                  <a:srgbClr val="FF0000"/>
                </a:solidFill>
              </a:rPr>
              <a:t>normální</a:t>
            </a:r>
            <a:r>
              <a:rPr lang="cs-CZ" sz="2600" i="1" dirty="0"/>
              <a:t>“.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E12C6A-4CE7-41AD-834B-5C25735A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048200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>
                <a:solidFill>
                  <a:srgbClr val="C00000"/>
                </a:solidFill>
              </a:rPr>
              <a:t>Násilí </a:t>
            </a:r>
            <a:r>
              <a:rPr lang="cs-CZ" sz="2400" dirty="0"/>
              <a:t>– užití nepřiměřené fyzické síly, které může být zdrojem či příčinou ublížení na zdraví nebo majetku </a:t>
            </a:r>
          </a:p>
          <a:p>
            <a:r>
              <a:rPr lang="cs-CZ" sz="2400" i="1" dirty="0">
                <a:solidFill>
                  <a:srgbClr val="C00000"/>
                </a:solidFill>
              </a:rPr>
              <a:t>Agrese</a:t>
            </a:r>
            <a:r>
              <a:rPr lang="cs-CZ" sz="2400" dirty="0"/>
              <a:t> – verbální či fyzické chování založené na záměru ovládat, řídit či zranit jinou osobu</a:t>
            </a:r>
          </a:p>
          <a:p>
            <a:r>
              <a:rPr lang="cs-CZ" sz="2400" i="1" dirty="0">
                <a:solidFill>
                  <a:srgbClr val="C00000"/>
                </a:solidFill>
              </a:rPr>
              <a:t>Zastrašování</a:t>
            </a:r>
            <a:r>
              <a:rPr lang="cs-CZ" sz="2400" dirty="0"/>
              <a:t> – zneužití gest, slov a činů hrozících použitím násilí či agrese</a:t>
            </a:r>
          </a:p>
          <a:p>
            <a:r>
              <a:rPr lang="cs-CZ" sz="2400" i="1" dirty="0" err="1">
                <a:solidFill>
                  <a:srgbClr val="C00000"/>
                </a:solidFill>
              </a:rPr>
              <a:t>Hostilita</a:t>
            </a:r>
            <a:r>
              <a:rPr lang="cs-CZ" sz="2400" i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– projevy nepřátelství vyjadřující trvalou tendenci nepřátelsky jednat, a to až k hranici agrese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CB9AE8-3E06-4C32-A6A8-AA1FE551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72136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Čtyři základní </a:t>
            </a:r>
            <a:r>
              <a:rPr lang="cs-CZ" sz="2400" i="1" dirty="0">
                <a:solidFill>
                  <a:srgbClr val="C00000"/>
                </a:solidFill>
              </a:rPr>
              <a:t>typy násilí </a:t>
            </a:r>
            <a:r>
              <a:rPr lang="cs-CZ" sz="2400" dirty="0"/>
              <a:t>na sportovním poli:</a:t>
            </a:r>
          </a:p>
          <a:p>
            <a:pPr lvl="0"/>
            <a:r>
              <a:rPr lang="cs-CZ" sz="2400" dirty="0"/>
              <a:t>1. </a:t>
            </a:r>
            <a:r>
              <a:rPr lang="cs-CZ" sz="2400" dirty="0">
                <a:solidFill>
                  <a:srgbClr val="C00000"/>
                </a:solidFill>
              </a:rPr>
              <a:t>Surový fyzický kontakt </a:t>
            </a:r>
            <a:r>
              <a:rPr lang="cs-CZ" sz="2400" dirty="0"/>
              <a:t>- formou srážky, narážení, strkání, obírání o míč, bránění v pohybu a dalších forem fyzického  kontaktu, které mohou vést ke zranění. </a:t>
            </a:r>
          </a:p>
          <a:p>
            <a:r>
              <a:rPr lang="cs-CZ" sz="2400" dirty="0"/>
              <a:t>2. </a:t>
            </a:r>
            <a:r>
              <a:rPr lang="cs-CZ" sz="2400" dirty="0">
                <a:solidFill>
                  <a:srgbClr val="C00000"/>
                </a:solidFill>
              </a:rPr>
              <a:t>Hraniční násilí </a:t>
            </a:r>
            <a:r>
              <a:rPr lang="cs-CZ" sz="2400" dirty="0"/>
              <a:t>- zahrnuje sice praktiky porušující herní pravidla, to je ale hráči i trenéry tolerováno: strkání loktem v kopané, boj o kotouč při vhazování v ledním hokeji atp.</a:t>
            </a:r>
          </a:p>
          <a:p>
            <a:pPr lvl="0"/>
            <a:r>
              <a:rPr lang="cs-CZ" sz="2400" dirty="0"/>
              <a:t>3. </a:t>
            </a:r>
            <a:r>
              <a:rPr lang="cs-CZ" sz="2400" dirty="0" err="1">
                <a:solidFill>
                  <a:srgbClr val="C00000"/>
                </a:solidFill>
              </a:rPr>
              <a:t>Polokriminální</a:t>
            </a:r>
            <a:r>
              <a:rPr lang="cs-CZ" sz="2400" dirty="0">
                <a:solidFill>
                  <a:srgbClr val="C00000"/>
                </a:solidFill>
              </a:rPr>
              <a:t> násilí </a:t>
            </a:r>
            <a:r>
              <a:rPr lang="cs-CZ" sz="2400" dirty="0"/>
              <a:t>- praktiky, které hrubě porušují nejen pravidla, ale i uznávané právní a morální normy a ohrožují fyzicky hráče: kopance, údery do obličeje, zjevné fauly.</a:t>
            </a:r>
          </a:p>
          <a:p>
            <a:r>
              <a:rPr lang="cs-CZ" sz="2400" dirty="0"/>
              <a:t>4. </a:t>
            </a:r>
            <a:r>
              <a:rPr lang="cs-CZ" sz="2400" dirty="0">
                <a:solidFill>
                  <a:srgbClr val="C00000"/>
                </a:solidFill>
              </a:rPr>
              <a:t>Kriminální násilí </a:t>
            </a:r>
            <a:r>
              <a:rPr lang="cs-CZ" sz="2400" dirty="0"/>
              <a:t>- praktiky zjevně protizákonné a mezi hráči odsuzované a trestně stíhatelné, jako jsou kupříkladu pokusy během či po ukončení hry vážně zranit či dokonce zabít hráče.</a:t>
            </a:r>
          </a:p>
          <a:p>
            <a:endParaRPr lang="cs-CZ" sz="2400" dirty="0"/>
          </a:p>
          <a:p>
            <a:pPr lvl="0"/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CB7FAD-D0AA-4262-BB8E-FCC8ABC5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544144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Reakce masových médií:  </a:t>
            </a:r>
          </a:p>
          <a:p>
            <a:pPr>
              <a:buNone/>
            </a:pPr>
            <a:r>
              <a:rPr lang="cs-CZ" sz="2400" i="1" dirty="0">
                <a:solidFill>
                  <a:srgbClr val="FF0000"/>
                </a:solidFill>
              </a:rPr>
              <a:t>„Násilí, stejně jako jeho kritika, se dobře prodávají.“ </a:t>
            </a:r>
          </a:p>
          <a:p>
            <a:pPr>
              <a:buNone/>
            </a:pPr>
            <a:r>
              <a:rPr lang="cs-CZ" sz="2400" i="1" dirty="0"/>
              <a:t>Typologie násilí ve sportu </a:t>
            </a:r>
            <a:r>
              <a:rPr lang="cs-CZ" sz="2400" dirty="0"/>
              <a:t>(lední hokej): </a:t>
            </a:r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Taktické </a:t>
            </a:r>
            <a:r>
              <a:rPr lang="cs-CZ" sz="2400" dirty="0"/>
              <a:t>- prostředek dosažení taktických cílů na cestě dosahování vítězství </a:t>
            </a:r>
            <a:r>
              <a:rPr lang="cs-CZ" sz="2400" i="1" dirty="0"/>
              <a:t>(agrese </a:t>
            </a:r>
            <a:r>
              <a:rPr lang="cs-CZ" sz="2400" dirty="0"/>
              <a:t>jako součást hry)</a:t>
            </a:r>
            <a:r>
              <a:rPr lang="cs-CZ" sz="2400" i="1" dirty="0"/>
              <a:t>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Symbolické</a:t>
            </a:r>
            <a:r>
              <a:rPr lang="cs-CZ" sz="2400" dirty="0"/>
              <a:t> - „Manifestace rituální agrese“ divácky atraktivních modelů chování. </a:t>
            </a:r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Věcné </a:t>
            </a:r>
            <a:r>
              <a:rPr lang="cs-CZ" sz="2400" dirty="0"/>
              <a:t>- Výraz nezvládnutí herních pravidel a krajně neadekvátních reakcí na chování a jednání soupeře.</a:t>
            </a:r>
          </a:p>
          <a:p>
            <a:endParaRPr lang="cs-CZ" sz="2400" dirty="0"/>
          </a:p>
          <a:p>
            <a:pPr lvl="0"/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CC3359-3F95-4860-BA53-4063E544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88160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7030A0"/>
                </a:solidFill>
              </a:rPr>
              <a:t>Násilí ve sporu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Soudobá posedlost stále novými zážitky a senzacemi pak posiluje </a:t>
            </a:r>
            <a:r>
              <a:rPr lang="cs-CZ" i="1" dirty="0">
                <a:solidFill>
                  <a:srgbClr val="FF0000"/>
                </a:solidFill>
              </a:rPr>
              <a:t>explozivní reakce sportovních diváků </a:t>
            </a:r>
            <a:r>
              <a:rPr lang="cs-CZ" dirty="0"/>
              <a:t>za situace, kdy světu sportu dominuje princip akčnosti, profesionalismu, vítězství, odměny. 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>
                <a:solidFill>
                  <a:srgbClr val="FF0000"/>
                </a:solidFill>
              </a:rPr>
              <a:t>Agresivita a výtržnosti v hledišti </a:t>
            </a:r>
            <a:r>
              <a:rPr lang="cs-CZ" dirty="0"/>
              <a:t>je zejména na půdě fotbalu výrazem apriorně </a:t>
            </a:r>
            <a:r>
              <a:rPr lang="cs-CZ" i="1" dirty="0">
                <a:solidFill>
                  <a:srgbClr val="FF0000"/>
                </a:solidFill>
              </a:rPr>
              <a:t>polarizovaného publika</a:t>
            </a:r>
            <a:r>
              <a:rPr lang="cs-CZ" dirty="0"/>
              <a:t>, hledajícího možnosti vnitřních přetlaků, nálad a vášní  v davovém uvolnění fotbalového fandovství. 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FB21F6-B6C6-4D1A-921F-E7FA8657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832176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i="1" dirty="0">
                <a:solidFill>
                  <a:srgbClr val="7030A0"/>
                </a:solidFill>
              </a:rPr>
              <a:t>Divácké konflikty</a:t>
            </a:r>
          </a:p>
          <a:p>
            <a:pPr lvl="0">
              <a:buNone/>
            </a:pPr>
            <a:r>
              <a:rPr lang="cs-CZ" sz="2400" i="1" dirty="0">
                <a:solidFill>
                  <a:srgbClr val="C00000"/>
                </a:solidFill>
              </a:rPr>
              <a:t>    Intrapsychické </a:t>
            </a:r>
            <a:r>
              <a:rPr lang="cs-CZ" sz="2400" dirty="0"/>
              <a:t>vyplývající z nesouladu diváckého očekávání na jedné straně a skutečného vývoje utkání na druhé straně. Důsledkem může být podrážděnost či dokonce agrese.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  <a:p>
            <a:pPr lvl="0"/>
            <a:r>
              <a:rPr lang="cs-CZ" sz="2400" i="1" dirty="0">
                <a:solidFill>
                  <a:srgbClr val="C00000"/>
                </a:solidFill>
              </a:rPr>
              <a:t>Interpersonální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zasahující dvě či více osob nebo více skupin a to z důvodů střetu apriorních individualizovaných či skupinových představ, názorů, postojů či zájmů, kdy se výrazně polarizuje vidění světa v kategoriích „TY – JÁ“  či „ONI – MY“. </a:t>
            </a:r>
          </a:p>
          <a:p>
            <a:pPr lvl="0"/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12D0F2-3FD0-4342-BCC6-1A51961C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72136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  <a:br>
              <a:rPr lang="cs-CZ" sz="2400" dirty="0"/>
            </a:b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800" i="1" dirty="0">
                <a:solidFill>
                  <a:srgbClr val="C00000"/>
                </a:solidFill>
              </a:rPr>
              <a:t>Sportovní divák: </a:t>
            </a:r>
            <a:r>
              <a:rPr lang="cs-CZ" sz="2800" dirty="0"/>
              <a:t>Vyznačují se značnou velikostí, heterogenností a propustností., na druhé straně nízkou úrovní skupinových charakteristik, jako je stálost, stabilita, integrita, koheze či míra kontroly. Tuto skupinu dále charakterizuje </a:t>
            </a:r>
            <a:r>
              <a:rPr lang="cs-CZ" sz="2800" i="1" dirty="0"/>
              <a:t>objektivnost hodnocení zápasů,</a:t>
            </a:r>
            <a:r>
              <a:rPr lang="cs-CZ" sz="2800" dirty="0"/>
              <a:t> neexistence násilného chování a rasismu. </a:t>
            </a:r>
            <a:r>
              <a:rPr lang="cs-CZ" sz="2800" i="1" dirty="0"/>
              <a:t>Pasivní </a:t>
            </a:r>
            <a:r>
              <a:rPr lang="cs-CZ" sz="2800" dirty="0"/>
              <a:t>pozorovatelé hry, kteří nejsou ovládáni týmovou rivalitou, hodnotí zejména silný prožitek ze sledování sportovního klání.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21D9EF-064C-4920-96D2-64402DD5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00128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3300" i="1" dirty="0">
                <a:solidFill>
                  <a:srgbClr val="C00000"/>
                </a:solidFill>
              </a:rPr>
              <a:t>Sportovní fanoušci </a:t>
            </a:r>
          </a:p>
          <a:p>
            <a:pPr lvl="0"/>
            <a:endParaRPr lang="cs-CZ" sz="3300" i="1" dirty="0"/>
          </a:p>
          <a:p>
            <a:pPr lvl="0"/>
            <a:r>
              <a:rPr lang="cs-CZ" sz="3300" dirty="0"/>
              <a:t>Vysoká míra skupinové stability a integrace, </a:t>
            </a:r>
            <a:r>
              <a:rPr lang="cs-CZ" sz="3300" i="1" dirty="0"/>
              <a:t>klubismu </a:t>
            </a:r>
            <a:r>
              <a:rPr lang="cs-CZ" sz="3300" dirty="0"/>
              <a:t>a projevů nacionalismu., střední velikost, stálost, míra intimity a propustnost, nízký stupeň projevů násilného chování, subjektivní hodnocení zápasů. Jsou k určitému (zpravidla jedinému) sportu – zejména na půdě fotbalu - přitahování prostřednictvím oblíbeného týmu či hráče. Skupinu charakterizuje vidění sportovní scény na „MY“ a „ONI“ (fanoušci jiných klubů).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1C5D5C-FD3F-4905-B505-CA095A1E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256112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versus sociální stratifikace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2400" dirty="0"/>
          </a:p>
          <a:p>
            <a:r>
              <a:rPr lang="cs-CZ" sz="2400" dirty="0"/>
              <a:t>1. Roste význam sociálně profesního statusu a vzdělání</a:t>
            </a:r>
          </a:p>
          <a:p>
            <a:r>
              <a:rPr lang="cs-CZ" sz="2400" dirty="0"/>
              <a:t>2. Celkově rostou možnosti přístupu ke sportování</a:t>
            </a:r>
          </a:p>
          <a:p>
            <a:r>
              <a:rPr lang="cs-CZ" sz="2400" dirty="0"/>
              <a:t>3. Kvalita a kvalita sportování je silně sociálně podmíněná</a:t>
            </a:r>
          </a:p>
          <a:p>
            <a:r>
              <a:rPr lang="cs-CZ" sz="2400" dirty="0"/>
              <a:t>4. Sociálně exkluzivní sporty: golf, plachtění, tenis, lyžování</a:t>
            </a:r>
          </a:p>
          <a:p>
            <a:r>
              <a:rPr lang="cs-CZ" sz="2400" dirty="0"/>
              <a:t>5. Sociálně nižší třídy preferují fotbal, lední hokej, basketbal, box, cyklistiku</a:t>
            </a:r>
          </a:p>
          <a:p>
            <a:r>
              <a:rPr lang="cs-CZ" sz="2400" dirty="0"/>
              <a:t>6. Demokratické (běžně přístupné) sporty: chůze, plavání, cyklistika</a:t>
            </a:r>
          </a:p>
          <a:p>
            <a:r>
              <a:rPr lang="cs-CZ" sz="2400" dirty="0"/>
              <a:t>7. Muži preferují fotbal, ragby, golf, cyklistiku</a:t>
            </a:r>
          </a:p>
          <a:p>
            <a:r>
              <a:rPr lang="cs-CZ" sz="2400" dirty="0"/>
              <a:t>8. Ženy upřednostňují aerobik, plavání, bruslení, gymnastiku</a:t>
            </a:r>
          </a:p>
          <a:p>
            <a:r>
              <a:rPr lang="cs-CZ" sz="2400" dirty="0"/>
              <a:t>9. Muži nepreferují aerobik, jógu a gymnastiku, ženy nemají zájem o fotbal, ragby, golf a squash.</a:t>
            </a:r>
          </a:p>
          <a:p>
            <a:r>
              <a:rPr lang="cs-CZ" sz="2400" dirty="0"/>
              <a:t>10. Obě pohlaví mají vyvážený zájem o badminton.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100" i="1" dirty="0"/>
              <a:t>Pozn. Jde o trendy, které je třeba brát jako rámcové pro české prostředí.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A9F120-C481-4EAE-875F-50C59096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64224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000" i="1" dirty="0" err="1">
                <a:solidFill>
                  <a:srgbClr val="C00000"/>
                </a:solidFill>
              </a:rPr>
              <a:t>Ultras</a:t>
            </a:r>
            <a:r>
              <a:rPr lang="cs-CZ" sz="3000" i="1" dirty="0">
                <a:solidFill>
                  <a:srgbClr val="C00000"/>
                </a:solidFill>
              </a:rPr>
              <a:t> </a:t>
            </a:r>
          </a:p>
          <a:p>
            <a:pPr lvl="0">
              <a:buNone/>
            </a:pPr>
            <a:endParaRPr lang="cs-CZ" sz="3000" i="1" dirty="0"/>
          </a:p>
          <a:p>
            <a:pPr lvl="0"/>
            <a:r>
              <a:rPr lang="cs-CZ" sz="3000" dirty="0"/>
              <a:t>Vysoce homogenní „skalní“ fanoušci usilující o co </a:t>
            </a:r>
            <a:r>
              <a:rPr lang="cs-CZ" sz="3000" dirty="0" err="1"/>
              <a:t>nejspektakulárnější</a:t>
            </a:r>
            <a:r>
              <a:rPr lang="cs-CZ" sz="3000" dirty="0"/>
              <a:t> průběh utkání a vyhýbající se přitom přímým konfliktům, násilí a vandalismu. Jsou nositelé </a:t>
            </a:r>
            <a:r>
              <a:rPr lang="cs-CZ" sz="3000" i="1" dirty="0"/>
              <a:t>„choreografie</a:t>
            </a:r>
            <a:r>
              <a:rPr lang="cs-CZ" sz="3000" dirty="0"/>
              <a:t>“ utkání, k fandění používají pyrotechniku, transparenty, zpěv, charakterizovaní vysokou úrovní diváckých prožitků a zájmem o klubový život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96658D-B9F1-4931-AC92-B1F1B59A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328120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400" i="1" dirty="0" err="1">
                <a:solidFill>
                  <a:srgbClr val="C00000"/>
                </a:solidFill>
              </a:rPr>
              <a:t>Hooligans</a:t>
            </a:r>
            <a:r>
              <a:rPr lang="cs-CZ" sz="2400" i="1" dirty="0">
                <a:solidFill>
                  <a:srgbClr val="C00000"/>
                </a:solidFill>
              </a:rPr>
              <a:t> (</a:t>
            </a:r>
            <a:r>
              <a:rPr lang="cs-CZ" sz="2400" i="1" dirty="0" err="1">
                <a:solidFill>
                  <a:srgbClr val="C00000"/>
                </a:solidFill>
              </a:rPr>
              <a:t>hoolifans</a:t>
            </a:r>
            <a:r>
              <a:rPr lang="cs-CZ" sz="2400" i="1" dirty="0">
                <a:solidFill>
                  <a:srgbClr val="C00000"/>
                </a:solidFill>
              </a:rPr>
              <a:t>)</a:t>
            </a:r>
            <a:endParaRPr lang="cs-CZ" sz="2400" i="1" dirty="0"/>
          </a:p>
          <a:p>
            <a:pPr lvl="0"/>
            <a:r>
              <a:rPr lang="cs-CZ" sz="2400" dirty="0"/>
              <a:t>Vysoká míra skupinové stability, integrity, homogenity, koheze,stálosti, autonomie, násilného chování, projevů nacionalismu a xenofobie, nízká úroveň skupinové propustnosti a krajně subjektivní hodnocení zápasů. Primárním cílem je vyvolat konflikt či bitku s obdobnými skupinami soupeřova týmu. Svoji totožnost zdůrazňují především </a:t>
            </a:r>
            <a:r>
              <a:rPr lang="cs-CZ" sz="2400" i="1" dirty="0" err="1"/>
              <a:t>streetwearovým</a:t>
            </a:r>
            <a:r>
              <a:rPr lang="cs-CZ" sz="2400" i="1" dirty="0"/>
              <a:t> </a:t>
            </a:r>
            <a:r>
              <a:rPr lang="cs-CZ" sz="2400" dirty="0"/>
              <a:t>oblečením oblíbených odlišujících značek, vlajkami, šálami a navenek i vydáváním </a:t>
            </a:r>
            <a:r>
              <a:rPr lang="cs-CZ" sz="2400" i="1" dirty="0" err="1"/>
              <a:t>fanzinů</a:t>
            </a:r>
            <a:r>
              <a:rPr lang="cs-CZ" sz="2400" i="1" dirty="0"/>
              <a:t> </a:t>
            </a:r>
            <a:r>
              <a:rPr lang="cs-CZ" sz="2400" dirty="0"/>
              <a:t>(časopisů sportovních fanoušků) či působením na webových stránkách. Zejména na půdě fotbalových utkání jsme svědky rasistických, </a:t>
            </a:r>
            <a:r>
              <a:rPr lang="cs-CZ" sz="2400" dirty="0" err="1"/>
              <a:t>antisemitických</a:t>
            </a:r>
            <a:r>
              <a:rPr lang="cs-CZ" sz="2400" dirty="0"/>
              <a:t> a nacionálně-šovinistických projevů 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  <a:p>
            <a:pPr lvl="0"/>
            <a:endParaRPr lang="cs-CZ" sz="2400" i="1" dirty="0"/>
          </a:p>
          <a:p>
            <a:pPr lvl="0"/>
            <a:r>
              <a:rPr lang="cs-CZ" sz="2400" dirty="0"/>
              <a:t>Jistou „nadstavbou“ fotbalového chuligánství je v některých případech jeho propojení   organizovaným zločinem.</a:t>
            </a:r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F3B323-3C10-49B1-A67E-32C83388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16152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Nejčastější projevy diváckého násilí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konflikty s užitím verbálního i fyzického násilí </a:t>
            </a:r>
          </a:p>
          <a:p>
            <a:pPr lvl="0"/>
            <a:r>
              <a:rPr lang="cs-CZ" dirty="0"/>
              <a:t>vniknutí na hrací plochu</a:t>
            </a:r>
          </a:p>
          <a:p>
            <a:pPr lvl="0"/>
            <a:r>
              <a:rPr lang="cs-CZ" dirty="0"/>
              <a:t>házení předmětů na hrací plochu </a:t>
            </a:r>
          </a:p>
          <a:p>
            <a:pPr lvl="0"/>
            <a:r>
              <a:rPr lang="cs-CZ" dirty="0"/>
              <a:t>vandalismus</a:t>
            </a:r>
          </a:p>
          <a:p>
            <a:pPr lvl="0"/>
            <a:r>
              <a:rPr lang="cs-CZ" dirty="0"/>
              <a:t>výtržnosti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2E656F-E7D4-4758-B8C2-E685B97E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126163"/>
            <a:ext cx="4551784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Téma násilí v prostředí sportovních diváků je stále aktuálněji ozvláštňováno sílícími formami </a:t>
            </a:r>
            <a:r>
              <a:rPr lang="cs-CZ" i="1" dirty="0">
                <a:solidFill>
                  <a:srgbClr val="FF0000"/>
                </a:solidFill>
              </a:rPr>
              <a:t>fotbalového chuligánství mimo stadiony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Hledisko věkové struktury upozorňuje na vnitřně funkčně diferencované skupiny v rozmezí zhruba  10–30 let, když skutečně vysoce společensky nebezpečnými jsou jedinci tvořící tzv. tvrdé jádro (</a:t>
            </a:r>
            <a:r>
              <a:rPr lang="cs-CZ" dirty="0" err="1"/>
              <a:t>hardcore</a:t>
            </a:r>
            <a:r>
              <a:rPr lang="cs-CZ" dirty="0"/>
              <a:t> </a:t>
            </a:r>
            <a:r>
              <a:rPr lang="cs-CZ" dirty="0" err="1"/>
              <a:t>hooligans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i="1" dirty="0">
                <a:solidFill>
                  <a:srgbClr val="FF0000"/>
                </a:solidFill>
              </a:rPr>
              <a:t>7 typů sociálních rolí fanoušků v kotli: </a:t>
            </a:r>
            <a:r>
              <a:rPr lang="cs-CZ" dirty="0"/>
              <a:t>iniciátor chorálů, útočník, šašek, chuligán, organizátor, </a:t>
            </a:r>
            <a:r>
              <a:rPr lang="cs-CZ" dirty="0" err="1"/>
              <a:t>rváč</a:t>
            </a:r>
            <a:r>
              <a:rPr lang="cs-CZ" dirty="0"/>
              <a:t>, opilec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09F9DB-68B8-4D42-9319-D7BF5AFE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00128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Diskuse ohledně </a:t>
            </a:r>
            <a:r>
              <a:rPr lang="cs-CZ" sz="2400" dirty="0">
                <a:solidFill>
                  <a:srgbClr val="C00000"/>
                </a:solidFill>
              </a:rPr>
              <a:t>příčin fotbalového chuligánství </a:t>
            </a:r>
            <a:r>
              <a:rPr lang="cs-CZ" sz="2400" dirty="0"/>
              <a:t>se zpravidla orientují na možnosti a meze pochopení chování  jeho aktérů, když se má obecně zato, že jde o </a:t>
            </a:r>
            <a:r>
              <a:rPr lang="cs-CZ" sz="2400" i="1" dirty="0"/>
              <a:t>reflexi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lvl="1"/>
            <a:r>
              <a:rPr lang="cs-CZ" dirty="0"/>
              <a:t>Vazby na nižší sociální vrstvy společnosti.</a:t>
            </a:r>
          </a:p>
          <a:p>
            <a:pPr lvl="1"/>
            <a:r>
              <a:rPr lang="cs-CZ" dirty="0"/>
              <a:t>Nízké úrovně vzdělanosti.</a:t>
            </a:r>
          </a:p>
          <a:p>
            <a:pPr lvl="1"/>
            <a:r>
              <a:rPr lang="cs-CZ" dirty="0"/>
              <a:t>Nízkého kreditu profesní příslušnosti.</a:t>
            </a:r>
          </a:p>
          <a:p>
            <a:pPr lvl="1"/>
            <a:r>
              <a:rPr lang="cs-CZ" dirty="0"/>
              <a:t>Touhy vyhledávat vzrušující a nebezpečné situace.</a:t>
            </a:r>
          </a:p>
          <a:p>
            <a:pPr lvl="1"/>
            <a:r>
              <a:rPr lang="cs-CZ" dirty="0"/>
              <a:t>Ostentativně prezentovat svoji maskulinitu.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B4D005-E8AB-40AD-A007-05679D48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88160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Fáze sportovní kariéry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1</a:t>
            </a:r>
            <a:r>
              <a:rPr lang="cs-CZ" sz="2400" dirty="0">
                <a:solidFill>
                  <a:srgbClr val="00B050"/>
                </a:solidFill>
              </a:rPr>
              <a:t>. Prvotní expanze </a:t>
            </a:r>
            <a:r>
              <a:rPr lang="cs-CZ" sz="2400" dirty="0"/>
              <a:t>– první pokusy o sportovní činnost motivovaná primárně </a:t>
            </a:r>
            <a:r>
              <a:rPr lang="cs-CZ" sz="2400" i="1" dirty="0"/>
              <a:t>potřebou tělesného pohybu </a:t>
            </a:r>
            <a:r>
              <a:rPr lang="cs-CZ" sz="2400" dirty="0"/>
              <a:t>a pozitivního vzdušení.</a:t>
            </a:r>
          </a:p>
          <a:p>
            <a:r>
              <a:rPr lang="cs-CZ" sz="2400" dirty="0"/>
              <a:t>2. </a:t>
            </a:r>
            <a:r>
              <a:rPr lang="cs-CZ" sz="2400" dirty="0">
                <a:solidFill>
                  <a:srgbClr val="00B050"/>
                </a:solidFill>
              </a:rPr>
              <a:t>Výběrové sebeuplatnění </a:t>
            </a:r>
            <a:r>
              <a:rPr lang="cs-CZ" sz="2400" dirty="0"/>
              <a:t>přináší sportovní </a:t>
            </a:r>
            <a:r>
              <a:rPr lang="cs-CZ" sz="2400" i="1" dirty="0"/>
              <a:t>specializaci</a:t>
            </a:r>
            <a:r>
              <a:rPr lang="cs-CZ" sz="2400" dirty="0"/>
              <a:t>, začínají převládat motivy společenského uplatnění nad prožitkovým uspokojením. Sílí touha po vítězství a úspěchu.</a:t>
            </a:r>
          </a:p>
          <a:p>
            <a:r>
              <a:rPr lang="cs-CZ" sz="2400" dirty="0"/>
              <a:t>3. </a:t>
            </a:r>
            <a:r>
              <a:rPr lang="cs-CZ" sz="2400" dirty="0">
                <a:solidFill>
                  <a:srgbClr val="00B050"/>
                </a:solidFill>
              </a:rPr>
              <a:t>Sportovní mistrovství </a:t>
            </a:r>
            <a:r>
              <a:rPr lang="cs-CZ" sz="2400" dirty="0"/>
              <a:t>s jasnou převahou motivu sebeuplatnění a osobního úspěchu, </a:t>
            </a:r>
            <a:r>
              <a:rPr lang="cs-CZ" sz="2400" i="1" dirty="0"/>
              <a:t>společenského uznání </a:t>
            </a:r>
            <a:r>
              <a:rPr lang="cs-CZ" sz="2400" dirty="0"/>
              <a:t>a ekonomických výhod.</a:t>
            </a:r>
          </a:p>
          <a:p>
            <a:r>
              <a:rPr lang="cs-CZ" sz="2400" dirty="0"/>
              <a:t>4. </a:t>
            </a:r>
            <a:r>
              <a:rPr lang="cs-CZ" sz="2400" dirty="0">
                <a:solidFill>
                  <a:srgbClr val="00B050"/>
                </a:solidFill>
              </a:rPr>
              <a:t>Involuce</a:t>
            </a:r>
            <a:r>
              <a:rPr lang="cs-CZ" sz="2400" dirty="0"/>
              <a:t> (zanikání, slábnutí) motivační struktury v závěru sportovní kariéry, trvalý </a:t>
            </a:r>
            <a:r>
              <a:rPr lang="cs-CZ" sz="2400" i="1" dirty="0"/>
              <a:t>pokles výkonnosti</a:t>
            </a:r>
            <a:r>
              <a:rPr lang="cs-CZ" sz="2400" dirty="0"/>
              <a:t>, problém ústupu ze slávy a ekonomických výhod.</a:t>
            </a:r>
          </a:p>
          <a:p>
            <a:r>
              <a:rPr lang="cs-CZ" sz="2200" i="1" dirty="0" err="1"/>
              <a:t>Pozn</a:t>
            </a:r>
            <a:r>
              <a:rPr lang="cs-CZ" sz="2200" i="1" dirty="0"/>
              <a:t>: různé druhy sportu přinášejí téměř nesrovnatelné úrovně forem zkušenosti, odlišné možnosti osobních kariér, osobního uspokojení, odlišnou úroveň socializačních účinků.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5ADF27-E366-4717-87AD-44557B1E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544144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 – aktivní formy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i="1" dirty="0">
                <a:solidFill>
                  <a:srgbClr val="C00000"/>
                </a:solidFill>
              </a:rPr>
              <a:t>Význam cyklostezek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vzhledem k efektu jejich využití v životě člověka a společnosti (WHO, 2003) v tom, že jízda na kole:</a:t>
            </a:r>
          </a:p>
          <a:p>
            <a:pPr lvl="0"/>
            <a:r>
              <a:rPr lang="cs-CZ" dirty="0"/>
              <a:t>Je </a:t>
            </a:r>
            <a:r>
              <a:rPr lang="cs-CZ" dirty="0">
                <a:solidFill>
                  <a:srgbClr val="00B050"/>
                </a:solidFill>
              </a:rPr>
              <a:t>nejekologičtějším</a:t>
            </a:r>
            <a:r>
              <a:rPr lang="cs-CZ" dirty="0"/>
              <a:t> způsobem dopravy.</a:t>
            </a:r>
          </a:p>
          <a:p>
            <a:pPr lvl="0"/>
            <a:r>
              <a:rPr lang="cs-CZ" dirty="0"/>
              <a:t>Příznivě ovlivňuje zdraví a kondici obyvatel a podporuje </a:t>
            </a:r>
            <a:r>
              <a:rPr lang="cs-CZ" dirty="0">
                <a:solidFill>
                  <a:srgbClr val="00B050"/>
                </a:solidFill>
              </a:rPr>
              <a:t>zdravý životní styl.</a:t>
            </a:r>
          </a:p>
          <a:p>
            <a:pPr lvl="0"/>
            <a:r>
              <a:rPr lang="cs-CZ" dirty="0"/>
              <a:t>Není ekonomicky nákladný.</a:t>
            </a:r>
          </a:p>
          <a:p>
            <a:pPr lvl="0"/>
            <a:r>
              <a:rPr lang="cs-CZ" dirty="0"/>
              <a:t>Umožňuje zpravidla snadné dosahování cílů.</a:t>
            </a:r>
          </a:p>
          <a:p>
            <a:pPr lvl="0"/>
            <a:r>
              <a:rPr lang="cs-CZ" dirty="0"/>
              <a:t>Usnadňuje bezprostřední </a:t>
            </a:r>
            <a:r>
              <a:rPr lang="cs-CZ" dirty="0">
                <a:solidFill>
                  <a:srgbClr val="00B050"/>
                </a:solidFill>
              </a:rPr>
              <a:t>kontakt s přírodním prostředím </a:t>
            </a:r>
            <a:r>
              <a:rPr lang="cs-CZ" dirty="0"/>
              <a:t>spojeným s pobytem na čerstvém vzduchu.</a:t>
            </a:r>
          </a:p>
          <a:p>
            <a:pPr lvl="0"/>
            <a:r>
              <a:rPr lang="cs-CZ" dirty="0"/>
              <a:t>Nabízí možnosti podnikání spojeného s nabídkou služeb v blízkosti tras.</a:t>
            </a:r>
          </a:p>
          <a:p>
            <a:pPr lvl="0"/>
            <a:r>
              <a:rPr lang="cs-CZ" dirty="0"/>
              <a:t>V návaznosti na dopravní systém zlepšuje infrastrukturu a </a:t>
            </a:r>
            <a:r>
              <a:rPr lang="cs-CZ" dirty="0">
                <a:solidFill>
                  <a:srgbClr val="00B050"/>
                </a:solidFill>
              </a:rPr>
              <a:t>kvalitu života.</a:t>
            </a:r>
          </a:p>
          <a:p>
            <a:pPr lvl="0"/>
            <a:r>
              <a:rPr lang="cs-CZ" dirty="0"/>
              <a:t>Chrání životní prostředí jako bezemisní, nehlučná, neobnovitelné zdroje nespotřebovávající a na prostor nenáročná forma aktivní dopravy.</a:t>
            </a:r>
          </a:p>
          <a:p>
            <a:pPr lvl="0"/>
            <a:r>
              <a:rPr lang="cs-CZ" dirty="0"/>
              <a:t>Zvyšuje atraktivnost a image regionu vhodném pro cykloturisty.</a:t>
            </a:r>
          </a:p>
          <a:p>
            <a:pPr>
              <a:buNone/>
            </a:pPr>
            <a:r>
              <a:rPr lang="cs-CZ" i="1" dirty="0"/>
              <a:t>      </a:t>
            </a:r>
            <a:r>
              <a:rPr lang="cs-CZ" i="1" dirty="0">
                <a:solidFill>
                  <a:srgbClr val="C00000"/>
                </a:solidFill>
              </a:rPr>
              <a:t>Existence a kvalita přírodního prostředí </a:t>
            </a:r>
            <a:r>
              <a:rPr lang="cs-CZ" dirty="0"/>
              <a:t>patří k dalším faktorům, považovaným za důležitou a nezastupitelnou součást materiálních </a:t>
            </a:r>
            <a:r>
              <a:rPr lang="cs-CZ" dirty="0">
                <a:solidFill>
                  <a:srgbClr val="C00000"/>
                </a:solidFill>
              </a:rPr>
              <a:t>předpokladů provozování sportovně pohybových aktivit.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E58583-875D-4BA6-A660-57358C79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64224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aktivity: aktivní formy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>
                <a:solidFill>
                  <a:srgbClr val="C00000"/>
                </a:solidFill>
              </a:rPr>
              <a:t>Chůze:</a:t>
            </a:r>
            <a:r>
              <a:rPr lang="cs-CZ" sz="2400" dirty="0"/>
              <a:t> </a:t>
            </a:r>
          </a:p>
          <a:p>
            <a:r>
              <a:rPr lang="cs-CZ" sz="2400" dirty="0"/>
              <a:t>rytmická, dynamická aerobní aktivita  </a:t>
            </a:r>
          </a:p>
          <a:p>
            <a:r>
              <a:rPr lang="cs-CZ" sz="2400" dirty="0"/>
              <a:t>přinášející řadu pozitivních zdravotních dopadů </a:t>
            </a:r>
          </a:p>
          <a:p>
            <a:r>
              <a:rPr lang="cs-CZ" sz="2400" dirty="0"/>
              <a:t>při minimálních negativních účincích. </a:t>
            </a:r>
          </a:p>
          <a:p>
            <a:r>
              <a:rPr lang="cs-CZ" sz="2400" dirty="0"/>
              <a:t>Chůze, dynamičtější než běžná a praktikovaná pravidelně při nejméně 70 % srdečním zatížení, se přímo podílí na udržování dobré fyzické kondice především v oblasti kardiovaskulární kapacity a vytrvalosti. </a:t>
            </a:r>
          </a:p>
          <a:p>
            <a:r>
              <a:rPr lang="cs-CZ" sz="2400" dirty="0"/>
              <a:t>Pro každodenní život je tak zdrojem fyzické odolnosti a rezervy v situacích mimořádné tělesné zátěže. </a:t>
            </a:r>
          </a:p>
          <a:p>
            <a:r>
              <a:rPr lang="cs-CZ" sz="2400" dirty="0"/>
              <a:t>Stále vtipné a moudré rčení: „</a:t>
            </a:r>
            <a:r>
              <a:rPr lang="cs-CZ" sz="2400" dirty="0">
                <a:solidFill>
                  <a:srgbClr val="C00000"/>
                </a:solidFill>
              </a:rPr>
              <a:t>Mám dva lékaře – moji levou a moji pravou nohu“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A10414-DAAB-43A9-A96F-64BEBAC3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00128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Divácký zájem o televizní sport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>
                <a:solidFill>
                  <a:srgbClr val="00B050"/>
                </a:solidFill>
              </a:rPr>
              <a:t>Poměrně slabá závislost na </a:t>
            </a:r>
            <a:r>
              <a:rPr lang="cs-CZ" sz="2400" i="1" dirty="0" err="1">
                <a:solidFill>
                  <a:srgbClr val="00B050"/>
                </a:solidFill>
              </a:rPr>
              <a:t>statusové</a:t>
            </a:r>
            <a:r>
              <a:rPr lang="cs-CZ" sz="2400" i="1" dirty="0">
                <a:solidFill>
                  <a:srgbClr val="00B050"/>
                </a:solidFill>
              </a:rPr>
              <a:t> úrovni diváků:</a:t>
            </a:r>
          </a:p>
          <a:p>
            <a:r>
              <a:rPr lang="cs-CZ" sz="2400" dirty="0"/>
              <a:t>1. Krasobruslení sledují téměř výhradně ženy (vyššího socioekonomického postavení).</a:t>
            </a:r>
          </a:p>
          <a:p>
            <a:r>
              <a:rPr lang="cs-CZ" sz="2400" dirty="0"/>
              <a:t>2. Fotbal, hokej, tenis a motoristické sporty preferují muži.</a:t>
            </a:r>
          </a:p>
          <a:p>
            <a:r>
              <a:rPr lang="cs-CZ" sz="2400" dirty="0"/>
              <a:t>3. Atletika a zimní sporty stejně populární u žen i mužů.</a:t>
            </a:r>
          </a:p>
          <a:p>
            <a:r>
              <a:rPr lang="cs-CZ" sz="2400" dirty="0"/>
              <a:t>4.  Věk nehraje při sledování VT sportu významnou roli.</a:t>
            </a:r>
          </a:p>
          <a:p>
            <a:r>
              <a:rPr lang="cs-CZ" sz="2400" dirty="0"/>
              <a:t>5. Sociální postavení není diferencujícím faktorem zájmu o sledování sportu v televizi. </a:t>
            </a:r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D1D47F-FEB5-45AB-88F9-E04A69C7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192216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Trendy forem sportování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Růst zájmu o zážitkové, rekreační a alternativní sporty.</a:t>
            </a:r>
          </a:p>
          <a:p>
            <a:r>
              <a:rPr lang="cs-CZ" sz="2400" dirty="0"/>
              <a:t>Zvýšený důraz na:</a:t>
            </a:r>
          </a:p>
          <a:p>
            <a:r>
              <a:rPr lang="cs-CZ" sz="2400" dirty="0"/>
              <a:t>rekreační sport,</a:t>
            </a:r>
          </a:p>
          <a:p>
            <a:r>
              <a:rPr lang="cs-CZ" sz="2400" dirty="0"/>
              <a:t> péče o kontrolu zdraví a tělesné kondice,</a:t>
            </a:r>
          </a:p>
          <a:p>
            <a:r>
              <a:rPr lang="cs-CZ" sz="2400" dirty="0"/>
              <a:t>rostoucí zájem o aktivní sportování seniorů, </a:t>
            </a:r>
          </a:p>
          <a:p>
            <a:r>
              <a:rPr lang="cs-CZ" sz="2400" dirty="0"/>
              <a:t>rozšíření možností pro sportování žen, </a:t>
            </a:r>
          </a:p>
          <a:p>
            <a:r>
              <a:rPr lang="cs-CZ" sz="2400" dirty="0"/>
              <a:t>rostoucí zájem o sportování handicapovaných, </a:t>
            </a:r>
          </a:p>
          <a:p>
            <a:r>
              <a:rPr lang="cs-CZ" sz="2400" dirty="0"/>
              <a:t>vzestup spektra forem a možností alternativních sportů. </a:t>
            </a:r>
          </a:p>
          <a:p>
            <a:r>
              <a:rPr lang="cs-CZ" sz="2400" i="1" dirty="0">
                <a:solidFill>
                  <a:srgbClr val="00B050"/>
                </a:solidFill>
              </a:rPr>
              <a:t>Alternativní sporty: </a:t>
            </a:r>
            <a:r>
              <a:rPr lang="cs-CZ" sz="2400" dirty="0"/>
              <a:t>odráží unikátní sportovní subkulturu jedinečnosti generačního výměru, specifik hodnotového směřování a osobitosti životního stylu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6FE306-1A3A-47DF-8C89-61A82CDF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976192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mládež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/>
              <a:t>Sport mládeže se v naší kulturní sféře vyznačuje:</a:t>
            </a:r>
          </a:p>
          <a:p>
            <a:pPr marL="0" indent="0">
              <a:buNone/>
            </a:pPr>
            <a:r>
              <a:rPr lang="cs-CZ" sz="2400" dirty="0"/>
              <a:t>1. </a:t>
            </a:r>
            <a:r>
              <a:rPr lang="cs-CZ" sz="2400" i="1" dirty="0">
                <a:solidFill>
                  <a:srgbClr val="00B050"/>
                </a:solidFill>
              </a:rPr>
              <a:t>privatizací</a:t>
            </a:r>
            <a:r>
              <a:rPr lang="cs-CZ" sz="2400" dirty="0"/>
              <a:t> – obecně sílící  význam  komerčního sportu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i="1" dirty="0">
                <a:solidFill>
                  <a:srgbClr val="00B050"/>
                </a:solidFill>
              </a:rPr>
              <a:t>etikou výkonu </a:t>
            </a:r>
            <a:r>
              <a:rPr lang="cs-CZ" sz="2400" dirty="0"/>
              <a:t>– důraz na výkon, výsledky, nikoli prožitky</a:t>
            </a:r>
          </a:p>
          <a:p>
            <a:pPr marL="0" indent="0">
              <a:buNone/>
            </a:pPr>
            <a:r>
              <a:rPr lang="cs-CZ" sz="2400" dirty="0"/>
              <a:t>3. </a:t>
            </a:r>
            <a:r>
              <a:rPr lang="cs-CZ" sz="2400" i="1" dirty="0">
                <a:solidFill>
                  <a:srgbClr val="00B050"/>
                </a:solidFill>
              </a:rPr>
              <a:t>elitářstvím</a:t>
            </a:r>
            <a:r>
              <a:rPr lang="cs-CZ" sz="2400" dirty="0"/>
              <a:t> – sofistikované metody tréninku s cílem obstát ve stále náročnějších úrovních soutěživosti</a:t>
            </a:r>
          </a:p>
          <a:p>
            <a:pPr marL="0" indent="0">
              <a:buNone/>
            </a:pPr>
            <a:r>
              <a:rPr lang="cs-CZ" sz="2400" dirty="0"/>
              <a:t>4. </a:t>
            </a:r>
            <a:r>
              <a:rPr lang="cs-CZ" sz="2400" i="1" dirty="0">
                <a:solidFill>
                  <a:srgbClr val="00B050"/>
                </a:solidFill>
              </a:rPr>
              <a:t>alternativními důrazy </a:t>
            </a:r>
            <a:r>
              <a:rPr lang="cs-CZ" sz="2400" dirty="0"/>
              <a:t>– zvýšená popularita a masovost alternativních neorganizovaných a na asistenci dospělých nezávislém sportování (skateboard, snowboard, BMX cyklistika, florbal.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</a:rPr>
              <a:t>Problém:</a:t>
            </a:r>
            <a:r>
              <a:rPr lang="cs-CZ" sz="2400" dirty="0"/>
              <a:t> nerovnost příležitostí – finanční náročnost, možnost pěstovat některé sporty </a:t>
            </a:r>
            <a:r>
              <a:rPr lang="cs-CZ" sz="2400" i="1" dirty="0"/>
              <a:t>pouze na výkonnostní úrovni</a:t>
            </a:r>
            <a:r>
              <a:rPr lang="cs-CZ" sz="2400" dirty="0"/>
              <a:t>. Hravost a zábava obětována na štít být nejlepším sportovcem, udržet se v týmu, být nominován, vítězit.</a:t>
            </a:r>
          </a:p>
          <a:p>
            <a:pPr marL="0" indent="0">
              <a:buNone/>
            </a:pPr>
            <a:r>
              <a:rPr lang="cs-CZ" sz="2400" dirty="0"/>
              <a:t>Stěžejní </a:t>
            </a:r>
            <a:r>
              <a:rPr lang="cs-CZ" sz="2400" dirty="0">
                <a:solidFill>
                  <a:srgbClr val="00B050"/>
                </a:solidFill>
              </a:rPr>
              <a:t>motivace sportování</a:t>
            </a:r>
            <a:r>
              <a:rPr lang="cs-CZ" sz="2400" dirty="0"/>
              <a:t> mezi mládeží:</a:t>
            </a:r>
          </a:p>
          <a:p>
            <a:pPr marL="0" indent="0">
              <a:buNone/>
            </a:pPr>
            <a:r>
              <a:rPr lang="cs-CZ" sz="2400" dirty="0"/>
              <a:t>1. radost z pohybu</a:t>
            </a:r>
          </a:p>
          <a:p>
            <a:pPr marL="0" indent="0">
              <a:buNone/>
            </a:pPr>
            <a:r>
              <a:rPr lang="cs-CZ" sz="2400" dirty="0"/>
              <a:t>2. tělesná kondice</a:t>
            </a:r>
          </a:p>
          <a:p>
            <a:pPr marL="0" indent="0">
              <a:buNone/>
            </a:pPr>
            <a:r>
              <a:rPr lang="cs-CZ" sz="2400" dirty="0"/>
              <a:t>3. pěkná postava</a:t>
            </a:r>
          </a:p>
          <a:p>
            <a:pPr marL="0" indent="0">
              <a:buNone/>
            </a:pPr>
            <a:r>
              <a:rPr lang="cs-CZ" sz="2400" dirty="0"/>
              <a:t>4. výkonnostní ambice  (zejména sportovní fakulty a hoši)</a:t>
            </a:r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1F59D6-3ACB-4D86-9B66-32E56CAE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904184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Mládež versus školní tělovýchova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Snižování pohybové aktivity (PA) s narůstajícím věkem</a:t>
            </a:r>
          </a:p>
          <a:p>
            <a:r>
              <a:rPr lang="cs-CZ" sz="2400" dirty="0"/>
              <a:t>2. Dívky nižší úroveň PA</a:t>
            </a:r>
          </a:p>
          <a:p>
            <a:r>
              <a:rPr lang="cs-CZ" sz="2400" dirty="0"/>
              <a:t>3. S věkem se zhoršuje i pestrost PA</a:t>
            </a:r>
          </a:p>
          <a:p>
            <a:r>
              <a:rPr lang="cs-CZ" sz="2400" dirty="0"/>
              <a:t>4. Snižování organizovaných PA</a:t>
            </a:r>
          </a:p>
          <a:p>
            <a:r>
              <a:rPr lang="cs-CZ" sz="2400" dirty="0"/>
              <a:t>5. Klesající zájem o „celoživotní“ PA (chůze, cyklistika, plavání)</a:t>
            </a:r>
          </a:p>
          <a:p>
            <a:r>
              <a:rPr lang="cs-CZ" sz="2400" dirty="0"/>
              <a:t>6. Přetrvávající důraz na měřitelný výkon (hodnocení)</a:t>
            </a:r>
          </a:p>
          <a:p>
            <a:r>
              <a:rPr lang="cs-CZ" sz="2400" i="1" dirty="0">
                <a:solidFill>
                  <a:srgbClr val="7030A0"/>
                </a:solidFill>
              </a:rPr>
              <a:t>Pozitivní trendy ve výuce TV : </a:t>
            </a:r>
            <a:r>
              <a:rPr lang="cs-CZ" sz="2400" dirty="0"/>
              <a:t>úsilí o vybudování celoživotního zájmu o PA, preference radosti z pohybu, prožitku, uspokojení, seberealizace  nad měřitelným hodnocením výkonu; trend od specializace k univerzalitě</a:t>
            </a:r>
            <a:endParaRPr lang="cs-CZ" sz="2400" i="1" dirty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080F53-084C-461B-904B-724A3908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r>
              <a:rPr lang="cs-CZ"/>
              <a:t>Slouží pouze pro interní potřeby předmětu. Hlavní zdroj: http://www.fsps.muni.cz/impact/sociologie-sportu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1920</Words>
  <Application>Microsoft Office PowerPoint</Application>
  <PresentationFormat>Předvádění na obrazovce (4:3)</PresentationFormat>
  <Paragraphs>194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Sociologie sportu 5 jedinec ve světě sportu a pohybu</vt:lpstr>
      <vt:lpstr>Sport versus sociální stratifikace</vt:lpstr>
      <vt:lpstr>Fáze sportovní kariéry</vt:lpstr>
      <vt:lpstr>Pohybové aktivity – aktivní formy dopravy</vt:lpstr>
      <vt:lpstr>Pohybové aktivity: aktivní formy dopravy</vt:lpstr>
      <vt:lpstr>Divácký zájem o televizní sport</vt:lpstr>
      <vt:lpstr>Trendy forem sportování</vt:lpstr>
      <vt:lpstr>Sport a mládež</vt:lpstr>
      <vt:lpstr>Mládež versus školní tělovýchova</vt:lpstr>
      <vt:lpstr>Sport: Mládež versus sociální prostředí</vt:lpstr>
      <vt:lpstr>Násilí ve sportu</vt:lpstr>
      <vt:lpstr>Násilí ve sportu</vt:lpstr>
      <vt:lpstr>Násilí ve sportu</vt:lpstr>
      <vt:lpstr>Násilí ve sportu</vt:lpstr>
      <vt:lpstr>Násilí ve sportu</vt:lpstr>
      <vt:lpstr>Násilí ve sporu</vt:lpstr>
      <vt:lpstr>Násilí ve sportu</vt:lpstr>
      <vt:lpstr>Násilí ve sportu: Rozlišení sportovních diváků </vt:lpstr>
      <vt:lpstr>Násilí ve sportu: Rozlišení sportovních diváků</vt:lpstr>
      <vt:lpstr>Násilí ve sportu: Rozlišení sportovních diváků</vt:lpstr>
      <vt:lpstr>Násilí ve sportu: Rozlišení sportovních diváků</vt:lpstr>
      <vt:lpstr>Násilí ve sportu</vt:lpstr>
      <vt:lpstr>Násilí ve sportu</vt:lpstr>
      <vt:lpstr>Násilí ve sportu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sportu</dc:title>
  <dc:creator>Your User Name</dc:creator>
  <cp:lastModifiedBy>Emanuel Hurych</cp:lastModifiedBy>
  <cp:revision>28</cp:revision>
  <dcterms:created xsi:type="dcterms:W3CDTF">2011-07-11T16:56:45Z</dcterms:created>
  <dcterms:modified xsi:type="dcterms:W3CDTF">2017-12-08T11:41:24Z</dcterms:modified>
</cp:coreProperties>
</file>