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5" r:id="rId3"/>
    <p:sldId id="287" r:id="rId4"/>
    <p:sldId id="266" r:id="rId5"/>
    <p:sldId id="275" r:id="rId6"/>
    <p:sldId id="278" r:id="rId7"/>
    <p:sldId id="279" r:id="rId8"/>
    <p:sldId id="280" r:id="rId9"/>
    <p:sldId id="272" r:id="rId10"/>
    <p:sldId id="281" r:id="rId11"/>
    <p:sldId id="283" r:id="rId12"/>
    <p:sldId id="282" r:id="rId13"/>
    <p:sldId id="284" r:id="rId14"/>
    <p:sldId id="258" r:id="rId15"/>
    <p:sldId id="259" r:id="rId16"/>
    <p:sldId id="260" r:id="rId17"/>
    <p:sldId id="261" r:id="rId18"/>
    <p:sldId id="274" r:id="rId19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68" autoAdjust="0"/>
    <p:restoredTop sz="94660"/>
  </p:normalViewPr>
  <p:slideViewPr>
    <p:cSldViewPr>
      <p:cViewPr varScale="1">
        <p:scale>
          <a:sx n="115" d="100"/>
          <a:sy n="115" d="100"/>
        </p:scale>
        <p:origin x="10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62105-0C75-4D11-8209-21C282E84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BA453-FB7C-40A4-A3CB-611DF41C9D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5086B-B2FB-4A74-B7AD-B339246491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1D30-3AB2-4A72-AB22-3DD0B4F0A8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59D96-AE03-48BE-8057-65CDFABFB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36F6B-A8B2-4157-A97D-75B65C153B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20AEC-165C-4518-9EEB-4550D86A57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4CB4A-02FA-4067-BC3D-9375299710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1C36A-DF0B-429C-836F-3B4FFF671E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5F24-8415-478E-9D8E-86F7138C6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07CCC-6410-4125-BA30-7BDE812848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A6077-2239-48D2-AB9D-E1E78926F6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304D7C7-1433-442E-A15A-5F1ED86657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bernacikov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mech.ftvs.cuni.cz/pbpk/kompendium/kineziologie/uvod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2763838"/>
          </a:xfrm>
        </p:spPr>
        <p:txBody>
          <a:bodyPr/>
          <a:lstStyle/>
          <a:p>
            <a:pPr eaLnBrk="1" hangingPunct="1"/>
            <a:r>
              <a:rPr lang="cs-CZ" sz="4000" dirty="0" smtClean="0"/>
              <a:t>KINEZIOLOGIE</a:t>
            </a:r>
            <a:br>
              <a:rPr lang="cs-CZ" sz="4000" dirty="0" smtClean="0"/>
            </a:br>
            <a:r>
              <a:rPr lang="cs-CZ" sz="3200" dirty="0" smtClean="0"/>
              <a:t>seminář</a:t>
            </a:r>
            <a:br>
              <a:rPr lang="cs-CZ" sz="32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Milan Mojžíš</a:t>
            </a:r>
            <a:endParaRPr lang="cs-CZ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924944"/>
            <a:ext cx="8351838" cy="3024188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KH po domluvě mailem: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2800" dirty="0" err="1" smtClean="0">
                <a:hlinkClick r:id="rId2"/>
              </a:rPr>
              <a:t>Milan.mojzis</a:t>
            </a:r>
            <a:r>
              <a:rPr lang="en-US" sz="2800" dirty="0" smtClean="0">
                <a:hlinkClick r:id="rId2"/>
              </a:rPr>
              <a:t>@</a:t>
            </a:r>
            <a:r>
              <a:rPr lang="cs-CZ" sz="2800" dirty="0" err="1" smtClean="0">
                <a:hlinkClick r:id="rId2"/>
              </a:rPr>
              <a:t>fsps.muni.cz</a:t>
            </a:r>
            <a:endParaRPr lang="cs-CZ" sz="2800" dirty="0" smtClean="0"/>
          </a:p>
        </p:txBody>
      </p:sp>
      <p:sp>
        <p:nvSpPr>
          <p:cNvPr id="7" name="Ohnutý pruh 6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53" name="Picture 5" descr="http://www.fsps.muni.cz/inovace-RVS/img/e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5" y="5847633"/>
            <a:ext cx="3347865" cy="1010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šechny os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Nadpis 1"/>
          <p:cNvSpPr txBox="1">
            <a:spLocks/>
          </p:cNvSpPr>
          <p:nvPr/>
        </p:nvSpPr>
        <p:spPr bwMode="auto">
          <a:xfrm>
            <a:off x="395288" y="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OSY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288" y="765175"/>
          <a:ext cx="8496942" cy="5328590"/>
        </p:xfrm>
        <a:graphic>
          <a:graphicData uri="http://schemas.openxmlformats.org/drawingml/2006/table">
            <a:tbl>
              <a:tblPr/>
              <a:tblGrid>
                <a:gridCol w="2832314"/>
                <a:gridCol w="2832314"/>
                <a:gridCol w="2832314"/>
              </a:tblGrid>
              <a:tr h="443502"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rgbClr val="FAFAFA"/>
                          </a:solidFill>
                        </a:rPr>
                        <a:t>Latinský název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rgbClr val="FAFAFA"/>
                          </a:solidFill>
                        </a:rPr>
                        <a:t>Český název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1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rgbClr val="FAFAFA"/>
                          </a:solidFill>
                        </a:rPr>
                        <a:t>Popis/Poznámka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Proximalis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Proximální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směr k trupu (bližší)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Distalis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Distální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směr od trupu (vzdálenější)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Superior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Superior – horní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 hlavě, nahoru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Inferior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Inferior – dolní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 nohám, dolů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Medialis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Mediální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ke středu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Anterior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Anterior – přední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ventrální = dopředu, k břichu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Posterior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Posterior – zadní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dorzální = dozadu, k zádům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Lateralis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Laterální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vnější, zevní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Anatomické směry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117475"/>
            <a:ext cx="4295775" cy="6740525"/>
          </a:xfrm>
          <a:noFill/>
        </p:spPr>
      </p:pic>
      <p:sp>
        <p:nvSpPr>
          <p:cNvPr id="4" name="Nadpis 1"/>
          <p:cNvSpPr txBox="1">
            <a:spLocks/>
          </p:cNvSpPr>
          <p:nvPr/>
        </p:nvSpPr>
        <p:spPr bwMode="auto">
          <a:xfrm>
            <a:off x="395288" y="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ANATOMICKÉ SMĚRY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/>
          <p:cNvSpPr>
            <a:spLocks noGrp="1"/>
          </p:cNvSpPr>
          <p:nvPr>
            <p:ph/>
          </p:nvPr>
        </p:nvSpPr>
        <p:spPr>
          <a:xfrm>
            <a:off x="323850" y="908050"/>
            <a:ext cx="8820150" cy="5949950"/>
          </a:xfrm>
        </p:spPr>
        <p:txBody>
          <a:bodyPr/>
          <a:lstStyle/>
          <a:p>
            <a:pPr eaLnBrk="1" hangingPunct="1"/>
            <a:r>
              <a:rPr lang="cs-CZ" smtClean="0"/>
              <a:t>Orientace v prostoru je dána hlavně zemskou přitažlivostí.</a:t>
            </a:r>
          </a:p>
          <a:p>
            <a:pPr eaLnBrk="1" hangingPunct="1"/>
            <a:r>
              <a:rPr lang="cs-CZ" smtClean="0"/>
              <a:t>Gravitace působí na vnímání polohy člověka podle směru nahoru a dolů. Dolů je směr, ve kterém gravitace působí souhlasně, nahoru je směr, proti kterému gravitace působí, tedy opačně negativně.</a:t>
            </a:r>
          </a:p>
          <a:p>
            <a:pPr eaLnBrk="1" hangingPunct="1"/>
            <a:r>
              <a:rPr lang="cs-CZ" smtClean="0"/>
              <a:t>Naše tělo v prostoru Země podléhá gravitaci, působení zemské přitažlivosti a to ve všech postaveních a ve všech funkčních stavech, v klidu i při pohybu.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 bwMode="auto">
          <a:xfrm>
            <a:off x="395288" y="188913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ORIENTACE SPORTOVCE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081088"/>
          </a:xfrm>
        </p:spPr>
        <p:txBody>
          <a:bodyPr/>
          <a:lstStyle/>
          <a:p>
            <a:pPr eaLnBrk="1" hangingPunct="1"/>
            <a:r>
              <a:rPr lang="cs-CZ" smtClean="0"/>
              <a:t>DEFINICE SEGMENTŮ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751138" y="1936750"/>
            <a:ext cx="369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cs-CZ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43607" y="2781300"/>
            <a:ext cx="792088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3200" u="sng" dirty="0"/>
              <a:t>Segmenty těla</a:t>
            </a:r>
            <a:r>
              <a:rPr lang="cs-CZ" sz="3200" dirty="0"/>
              <a:t> jsou části lidského těla, které se vyznačují relativní samostatnou pohyblivostí a které tvoří strukturální základ pohybového aparátu člověka</a:t>
            </a:r>
          </a:p>
        </p:txBody>
      </p:sp>
      <p:sp>
        <p:nvSpPr>
          <p:cNvPr id="5" name="Ohnutý pruh 4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egmenty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03575" y="260350"/>
            <a:ext cx="2681288" cy="6308725"/>
          </a:xfrm>
          <a:noFill/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388" y="404813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HLAVA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227763" y="69215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KRK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227763" y="213360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TRUP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79388" y="1700213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PAŽE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2565400"/>
            <a:ext cx="2843213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PŘEDLOKTÍ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2900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RUKA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227763" y="364490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STEHNO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227763" y="4868863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BÉREC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227763" y="5876925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NOHA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4" grpId="0" animBg="1"/>
      <p:bldP spid="5125" grpId="0" animBg="1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POHYBY SEGMENTŮ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59113" y="2492375"/>
            <a:ext cx="3384550" cy="711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000"/>
              <a:t>CYKLICKÉ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59113" y="4149725"/>
            <a:ext cx="3384550" cy="711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000"/>
              <a:t>ACYKLICKÉ</a:t>
            </a:r>
          </a:p>
        </p:txBody>
      </p:sp>
      <p:sp>
        <p:nvSpPr>
          <p:cNvPr id="5" name="Ohnutý pruh 4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18487" cy="1282700"/>
          </a:xfrm>
        </p:spPr>
        <p:txBody>
          <a:bodyPr/>
          <a:lstStyle/>
          <a:p>
            <a:pPr eaLnBrk="1" hangingPunct="1"/>
            <a:r>
              <a:rPr lang="cs-CZ" sz="4000" smtClean="0"/>
              <a:t>LOKOMOCE ČLOVĚKA</a:t>
            </a:r>
            <a:br>
              <a:rPr lang="cs-CZ" sz="4000" smtClean="0"/>
            </a:br>
            <a:r>
              <a:rPr lang="cs-CZ" sz="3600" smtClean="0"/>
              <a:t>přirozená</a:t>
            </a:r>
            <a:r>
              <a:rPr lang="cs-CZ" sz="4000" smtClean="0"/>
              <a:t/>
            </a:r>
            <a:br>
              <a:rPr lang="cs-CZ" sz="4000" smtClean="0"/>
            </a:br>
            <a:endParaRPr 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2852738"/>
            <a:ext cx="2376487" cy="3311525"/>
          </a:xfrm>
        </p:spPr>
        <p:txBody>
          <a:bodyPr/>
          <a:lstStyle/>
          <a:p>
            <a:pPr eaLnBrk="1" hangingPunct="1"/>
            <a:r>
              <a:rPr lang="cs-CZ" smtClean="0"/>
              <a:t>lezení</a:t>
            </a:r>
          </a:p>
          <a:p>
            <a:pPr eaLnBrk="1" hangingPunct="1"/>
            <a:r>
              <a:rPr lang="cs-CZ" smtClean="0"/>
              <a:t>plazení</a:t>
            </a:r>
          </a:p>
          <a:p>
            <a:pPr eaLnBrk="1" hangingPunct="1"/>
            <a:r>
              <a:rPr lang="cs-CZ" smtClean="0"/>
              <a:t>šplhání</a:t>
            </a:r>
          </a:p>
          <a:p>
            <a:pPr eaLnBrk="1" hangingPunct="1"/>
            <a:r>
              <a:rPr lang="cs-CZ" smtClean="0"/>
              <a:t>plavání</a:t>
            </a:r>
          </a:p>
          <a:p>
            <a:pPr eaLnBrk="1" hangingPunct="1">
              <a:buFontTx/>
              <a:buNone/>
            </a:pPr>
            <a:r>
              <a:rPr lang="cs-CZ" smtClean="0"/>
              <a:t>    atd…...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651500" y="2852738"/>
            <a:ext cx="2305050" cy="3240087"/>
          </a:xfrm>
        </p:spPr>
        <p:txBody>
          <a:bodyPr/>
          <a:lstStyle/>
          <a:p>
            <a:pPr eaLnBrk="1" hangingPunct="1"/>
            <a:r>
              <a:rPr lang="cs-CZ" smtClean="0"/>
              <a:t>chůze</a:t>
            </a:r>
          </a:p>
          <a:p>
            <a:pPr eaLnBrk="1" hangingPunct="1"/>
            <a:r>
              <a:rPr lang="cs-CZ" smtClean="0"/>
              <a:t>běh</a:t>
            </a:r>
          </a:p>
          <a:p>
            <a:pPr eaLnBrk="1" hangingPunct="1"/>
            <a:r>
              <a:rPr lang="cs-CZ" smtClean="0"/>
              <a:t>skoky</a:t>
            </a:r>
          </a:p>
          <a:p>
            <a:pPr eaLnBrk="1" hangingPunct="1"/>
            <a:r>
              <a:rPr lang="cs-CZ" smtClean="0"/>
              <a:t>obraty</a:t>
            </a:r>
          </a:p>
          <a:p>
            <a:pPr eaLnBrk="1" hangingPunct="1"/>
            <a:r>
              <a:rPr lang="cs-CZ" smtClean="0"/>
              <a:t>atd…….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55650" y="1989138"/>
            <a:ext cx="3255963" cy="5286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2800"/>
              <a:t>QUADRUPEDÁLNÍ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435600" y="1989138"/>
            <a:ext cx="2049463" cy="5286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2800"/>
              <a:t>BIPEDÁLNÍ</a:t>
            </a:r>
          </a:p>
        </p:txBody>
      </p:sp>
      <p:sp>
        <p:nvSpPr>
          <p:cNvPr id="7" name="Ohnutý pruh 6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LOKOMOCE ČLOVĚKA</a:t>
            </a:r>
            <a:br>
              <a:rPr lang="cs-CZ" sz="4000" smtClean="0"/>
            </a:br>
            <a:r>
              <a:rPr lang="cs-CZ" sz="3600" smtClean="0"/>
              <a:t>arteficiální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11413" y="1989138"/>
            <a:ext cx="4038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Prostřednictvím: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/>
            <a:r>
              <a:rPr lang="cs-CZ" smtClean="0"/>
              <a:t>zvířat</a:t>
            </a:r>
          </a:p>
          <a:p>
            <a:pPr eaLnBrk="1" hangingPunct="1"/>
            <a:r>
              <a:rPr lang="cs-CZ" smtClean="0"/>
              <a:t>mobilních zařízení</a:t>
            </a:r>
          </a:p>
          <a:p>
            <a:pPr eaLnBrk="1" hangingPunct="1"/>
            <a:r>
              <a:rPr lang="cs-CZ" smtClean="0"/>
              <a:t>mobilních strojů</a:t>
            </a:r>
          </a:p>
          <a:p>
            <a:pPr eaLnBrk="1" hangingPunct="1">
              <a:buFontTx/>
              <a:buNone/>
            </a:pPr>
            <a:r>
              <a:rPr lang="cs-CZ" smtClean="0"/>
              <a:t>   atd…….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Podmínky ukončení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eaLnBrk="1" hangingPunct="1"/>
            <a:r>
              <a:rPr lang="cs-CZ" dirty="0" smtClean="0"/>
              <a:t>aktivní </a:t>
            </a:r>
            <a:r>
              <a:rPr lang="cs-CZ" dirty="0" smtClean="0"/>
              <a:t>práce v </a:t>
            </a:r>
            <a:r>
              <a:rPr lang="cs-CZ" dirty="0" smtClean="0"/>
              <a:t>hodině</a:t>
            </a:r>
          </a:p>
          <a:p>
            <a:pPr eaLnBrk="1" hangingPunct="1"/>
            <a:r>
              <a:rPr lang="cs-CZ" dirty="0" smtClean="0"/>
              <a:t>průběžná příprava na hodiny</a:t>
            </a:r>
            <a:endParaRPr lang="cs-CZ" dirty="0" smtClean="0"/>
          </a:p>
          <a:p>
            <a:pPr eaLnBrk="1" hangingPunct="1"/>
            <a:r>
              <a:rPr lang="cs-CZ" dirty="0" smtClean="0"/>
              <a:t>závěrečný </a:t>
            </a:r>
            <a:r>
              <a:rPr lang="cs-CZ" dirty="0" smtClean="0"/>
              <a:t>písemný test (ZK)</a:t>
            </a:r>
          </a:p>
          <a:p>
            <a:pPr eaLnBrk="1" hangingPunct="1"/>
            <a:endParaRPr lang="cs-CZ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/>
          <a:lstStyle/>
          <a:p>
            <a:r>
              <a:rPr lang="cs-CZ" sz="3600" dirty="0" smtClean="0"/>
              <a:t>OBSAH SEMINÁŘŮ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892480" cy="6021288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	Úvod do Kinesiologie, orientace na lidském těle, lokomoce, pohyby segmentů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	Neuromuskulární systém (svalová kontrakce, řízení hybného systému)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	Analýza pohybů v kloubech (flexe, extenze, abdukce, addukce, rotace, Funkce svalů (agonista, antagonista, synergista, neutralizační a stabilizační svaly)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	Analýza pohybu páteře, pánve a lopatek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	Analýza pohybů horních končetin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	Analýza pohybu dolních končetin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	Aplikace kineziologie: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postura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stoj, sed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	Aplikace kineziologie: posilovací cvičení (sed-leh, klik, shyb)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	Aplikace kineziologie lokomočních pohybů: chůze, běh, skoky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	Aplikace kineziologie: cyklistika, plavání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	Aplikace kineziologie: vrhy, tažení, tlačeni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	Aplikace kineziologie: hody, kopy, údery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	Aplikace kineziologie: gymnastická cvičení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	Biomechanická podstata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0"/>
            <a:ext cx="3178175" cy="777875"/>
          </a:xfrm>
        </p:spPr>
        <p:txBody>
          <a:bodyPr/>
          <a:lstStyle/>
          <a:p>
            <a:pPr algn="l" eaLnBrk="1" hangingPunct="1"/>
            <a:r>
              <a:rPr lang="cs-CZ" sz="3600" smtClean="0"/>
              <a:t>LITERATURA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964612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solidFill>
                  <a:schemeClr val="hlink"/>
                </a:solidFill>
              </a:rPr>
              <a:t>Balatka, J.: Kineziologie pro posluchače tělesné výchovy I. Hradec Králové, </a:t>
            </a:r>
            <a:r>
              <a:rPr lang="cs-CZ" sz="2000" dirty="0" err="1" smtClean="0">
                <a:solidFill>
                  <a:schemeClr val="hlink"/>
                </a:solidFill>
              </a:rPr>
              <a:t>Gaudeamus</a:t>
            </a:r>
            <a:r>
              <a:rPr lang="cs-CZ" sz="2000" dirty="0" smtClean="0">
                <a:solidFill>
                  <a:schemeClr val="hlink"/>
                </a:solidFill>
              </a:rPr>
              <a:t> 2002.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Binovský</a:t>
            </a:r>
            <a:r>
              <a:rPr lang="cs-CZ" sz="2000" dirty="0" smtClean="0"/>
              <a:t> A.: </a:t>
            </a:r>
            <a:r>
              <a:rPr lang="cs-CZ" sz="2000" dirty="0" err="1" smtClean="0"/>
              <a:t>Funkčná</a:t>
            </a:r>
            <a:r>
              <a:rPr lang="cs-CZ" sz="2000" dirty="0" smtClean="0"/>
              <a:t> </a:t>
            </a:r>
            <a:r>
              <a:rPr lang="cs-CZ" sz="2000" dirty="0" err="1" smtClean="0"/>
              <a:t>anatómia</a:t>
            </a:r>
            <a:r>
              <a:rPr lang="cs-CZ" sz="2000" dirty="0" smtClean="0"/>
              <a:t> pohybového systému. Bratislava Univerzita Komenského Bratislava 2003.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Čihák R.:Anatomie I. Praha, </a:t>
            </a:r>
            <a:r>
              <a:rPr lang="cs-CZ" sz="2000" dirty="0" err="1" smtClean="0"/>
              <a:t>Grada</a:t>
            </a:r>
            <a:r>
              <a:rPr lang="cs-CZ" sz="2000" dirty="0" smtClean="0"/>
              <a:t> 2001.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Dylevský</a:t>
            </a:r>
            <a:r>
              <a:rPr lang="cs-CZ" sz="2000" dirty="0" smtClean="0"/>
              <a:t> I.: Funkční anatomie pohybového systému. Praha, Karolinum 1996.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Dylevský</a:t>
            </a:r>
            <a:r>
              <a:rPr lang="cs-CZ" sz="2000" dirty="0" smtClean="0"/>
              <a:t> I.: Speciální kineziologie. Praha, </a:t>
            </a:r>
            <a:r>
              <a:rPr lang="cs-CZ" sz="2000" dirty="0" err="1" smtClean="0"/>
              <a:t>Grada</a:t>
            </a:r>
            <a:r>
              <a:rPr lang="cs-CZ" sz="2000" smtClean="0"/>
              <a:t> 2009.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solidFill>
                  <a:schemeClr val="hlink"/>
                </a:solidFill>
              </a:rPr>
              <a:t>Javůrek J.: Vybrané kapitoly ze sportovní kineziologie. Praha, ČSTV 1986.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Juráková M.: Anatomie pohybového systému, 1. část Soustava Kosterní. Liberec, Technická univerzita v Liberci 1998.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Kučera M., </a:t>
            </a:r>
            <a:r>
              <a:rPr lang="cs-CZ" sz="2000" dirty="0" err="1" smtClean="0"/>
              <a:t>Dylevský</a:t>
            </a:r>
            <a:r>
              <a:rPr lang="cs-CZ" sz="2000" dirty="0" smtClean="0"/>
              <a:t> I.: Pohybový systém a zátěž. Praha, </a:t>
            </a:r>
            <a:r>
              <a:rPr lang="cs-CZ" sz="2000" dirty="0" err="1" smtClean="0"/>
              <a:t>Grada</a:t>
            </a:r>
            <a:r>
              <a:rPr lang="cs-CZ" sz="2000" dirty="0" smtClean="0"/>
              <a:t> 1997.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solidFill>
                  <a:schemeClr val="hlink"/>
                </a:solidFill>
              </a:rPr>
              <a:t>Kučera M., </a:t>
            </a:r>
            <a:r>
              <a:rPr lang="cs-CZ" sz="2000" dirty="0" err="1" smtClean="0">
                <a:solidFill>
                  <a:schemeClr val="hlink"/>
                </a:solidFill>
              </a:rPr>
              <a:t>Dylevský</a:t>
            </a:r>
            <a:r>
              <a:rPr lang="cs-CZ" sz="2000" dirty="0" smtClean="0">
                <a:solidFill>
                  <a:schemeClr val="hlink"/>
                </a:solidFill>
              </a:rPr>
              <a:t> I. A kol.: Sportovní medicína. Praha, </a:t>
            </a:r>
            <a:r>
              <a:rPr lang="cs-CZ" sz="2000" dirty="0" err="1" smtClean="0">
                <a:solidFill>
                  <a:schemeClr val="hlink"/>
                </a:solidFill>
              </a:rPr>
              <a:t>Grada</a:t>
            </a:r>
            <a:r>
              <a:rPr lang="cs-CZ" sz="2000" dirty="0" smtClean="0">
                <a:solidFill>
                  <a:schemeClr val="hlink"/>
                </a:solidFill>
              </a:rPr>
              <a:t> 1999.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Linc</a:t>
            </a:r>
            <a:r>
              <a:rPr lang="cs-CZ" sz="2000" dirty="0" smtClean="0"/>
              <a:t> R., Doubková A.: Anatomie hybnosti I. Praha, Karolinum 2003.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Luttgens</a:t>
            </a:r>
            <a:r>
              <a:rPr lang="cs-CZ" sz="2000" dirty="0" smtClean="0"/>
              <a:t> K., </a:t>
            </a:r>
            <a:r>
              <a:rPr lang="cs-CZ" sz="2000" dirty="0" err="1" smtClean="0"/>
              <a:t>Wells</a:t>
            </a:r>
            <a:r>
              <a:rPr lang="cs-CZ" sz="2000" dirty="0" smtClean="0"/>
              <a:t> K.: </a:t>
            </a:r>
            <a:r>
              <a:rPr lang="cs-CZ" sz="2000" dirty="0" err="1" smtClean="0"/>
              <a:t>Kinesiology</a:t>
            </a:r>
            <a:r>
              <a:rPr lang="cs-CZ" sz="2000" dirty="0" smtClean="0"/>
              <a:t> – </a:t>
            </a:r>
            <a:r>
              <a:rPr lang="cs-CZ" sz="2000" dirty="0" err="1" smtClean="0"/>
              <a:t>Scientific</a:t>
            </a:r>
            <a:r>
              <a:rPr lang="cs-CZ" sz="2000" dirty="0" smtClean="0"/>
              <a:t> Basis </a:t>
            </a:r>
            <a:r>
              <a:rPr lang="cs-CZ" sz="2000" dirty="0" err="1" smtClean="0"/>
              <a:t>oJ</a:t>
            </a:r>
            <a:r>
              <a:rPr lang="cs-CZ" sz="2000" dirty="0" smtClean="0"/>
              <a:t> </a:t>
            </a:r>
            <a:r>
              <a:rPr lang="cs-CZ" sz="2000" dirty="0" err="1" smtClean="0"/>
              <a:t>Human</a:t>
            </a:r>
            <a:r>
              <a:rPr lang="cs-CZ" sz="2000" dirty="0" smtClean="0"/>
              <a:t> </a:t>
            </a:r>
            <a:r>
              <a:rPr lang="cs-CZ" sz="2000" dirty="0" err="1" smtClean="0"/>
              <a:t>Motion</a:t>
            </a:r>
            <a:r>
              <a:rPr lang="cs-CZ" sz="2000" dirty="0" smtClean="0"/>
              <a:t>. </a:t>
            </a:r>
            <a:r>
              <a:rPr lang="cs-CZ" sz="2000" dirty="0" err="1" smtClean="0"/>
              <a:t>Dubque</a:t>
            </a:r>
            <a:r>
              <a:rPr lang="cs-CZ" sz="2000" dirty="0" smtClean="0"/>
              <a:t> (USA), Brown </a:t>
            </a:r>
            <a:r>
              <a:rPr lang="cs-CZ" sz="2000" dirty="0" err="1" smtClean="0"/>
              <a:t>Publishers</a:t>
            </a:r>
            <a:r>
              <a:rPr lang="cs-CZ" sz="2000" dirty="0" smtClean="0"/>
              <a:t> 1989.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hlinkClick r:id="rId2"/>
              </a:rPr>
              <a:t>www.biomech.</a:t>
            </a:r>
            <a:r>
              <a:rPr lang="cs-CZ" sz="2000" dirty="0" err="1" smtClean="0">
                <a:hlinkClick r:id="rId2"/>
              </a:rPr>
              <a:t>ftvs.cuni.cz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pbpk</a:t>
            </a:r>
            <a:r>
              <a:rPr lang="cs-CZ" sz="2000" dirty="0" smtClean="0">
                <a:hlinkClick r:id="rId2"/>
              </a:rPr>
              <a:t>/kompendium/kineziologie/</a:t>
            </a:r>
            <a:r>
              <a:rPr lang="cs-CZ" sz="2000" dirty="0" err="1" smtClean="0">
                <a:hlinkClick r:id="rId2"/>
              </a:rPr>
              <a:t>uvod.php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Základy sportovní kineziologie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KINEZIOLOGIE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784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studuje funkční a anatomické zákonitosti pohybového systému při vykonávání pohybu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zaměřuje se hlavně na to, které svaly daný pohyb provádějí, zda jsou v synergickém nebo antagonistickém vztahu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všímá si toho, které konkrétní svaly jsou zapojovány v jednotlivých sportech a které cviky jsou vhodné pro trénink síly dané svalové skupiny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Orientace na lidském těle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1259632" y="1340768"/>
            <a:ext cx="7884368" cy="5256584"/>
          </a:xfrm>
        </p:spPr>
        <p:txBody>
          <a:bodyPr/>
          <a:lstStyle/>
          <a:p>
            <a:pPr eaLnBrk="1" hangingPunct="1"/>
            <a:r>
              <a:rPr lang="cs-CZ" dirty="0" smtClean="0"/>
              <a:t>Sportovní kineziologie provádí pozorování a studium pohybu člověka ve smyslu posturálním a fyzické dynamiky.</a:t>
            </a:r>
          </a:p>
          <a:p>
            <a:pPr eaLnBrk="1" hangingPunct="1"/>
            <a:r>
              <a:rPr lang="cs-CZ" dirty="0" smtClean="0"/>
              <a:t>Při nekonečné pestrosti pohybových projevů musí být dodrženy podmínky bezprostředního pozorování v určitém pořádkovém schématu.</a:t>
            </a:r>
          </a:p>
          <a:p>
            <a:pPr eaLnBrk="1" hangingPunct="1"/>
            <a:r>
              <a:rPr lang="cs-CZ" dirty="0" smtClean="0"/>
              <a:t>Jednotné stanovisko a jednotný postup ulehčuje speciální terminologie.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/>
          <p:cNvSpPr>
            <a:spLocks noGrp="1"/>
          </p:cNvSpPr>
          <p:nvPr>
            <p:ph idx="1"/>
          </p:nvPr>
        </p:nvSpPr>
        <p:spPr>
          <a:xfrm>
            <a:off x="1115616" y="2132856"/>
            <a:ext cx="8028384" cy="4725144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z="900" dirty="0" smtClean="0"/>
          </a:p>
          <a:p>
            <a:pPr eaLnBrk="1" hangingPunct="1">
              <a:buFontTx/>
              <a:buNone/>
            </a:pPr>
            <a:r>
              <a:rPr lang="cs-CZ" dirty="0" smtClean="0"/>
              <a:t>Výchozím postavením, ze kterého vychází kineziologické označení pohybu, je vzpřímený stoj spatný, při kterém dlaně ukazují vpřed.</a:t>
            </a:r>
          </a:p>
          <a:p>
            <a:pPr eaLnBrk="1" hangingPunct="1"/>
            <a:endParaRPr lang="cs-CZ" dirty="0" smtClean="0"/>
          </a:p>
        </p:txBody>
      </p:sp>
      <p:sp>
        <p:nvSpPr>
          <p:cNvPr id="3" name="Ohnutý pruh 2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23850" y="476250"/>
          <a:ext cx="8424935" cy="5832649"/>
        </p:xfrm>
        <a:graphic>
          <a:graphicData uri="http://schemas.openxmlformats.org/drawingml/2006/table">
            <a:tbl>
              <a:tblPr/>
              <a:tblGrid>
                <a:gridCol w="1684987"/>
                <a:gridCol w="1684987"/>
                <a:gridCol w="1684987"/>
                <a:gridCol w="1857807"/>
                <a:gridCol w="1512167"/>
              </a:tblGrid>
              <a:tr h="833235"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Rovina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Popis roviny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1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Osa otáčení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Popis osy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1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Pohyby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</a:tr>
              <a:tr h="1904538"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sagitální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dělí tělo na pravou </a:t>
                      </a:r>
                      <a:br>
                        <a:rPr lang="pt-BR" sz="1600"/>
                      </a:br>
                      <a:r>
                        <a:rPr lang="pt-BR" sz="1600"/>
                        <a:t>a levou polovinu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frontální osa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probíhá </a:t>
                      </a:r>
                      <a:br>
                        <a:rPr lang="cs-CZ" sz="1600"/>
                      </a:br>
                      <a:r>
                        <a:rPr lang="cs-CZ" sz="1600"/>
                        <a:t>mediálně/laterálně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flexe, extenze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547438"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frontální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dělí tělo na přední </a:t>
                      </a:r>
                      <a:br>
                        <a:rPr lang="cs-CZ" sz="1600"/>
                      </a:br>
                      <a:r>
                        <a:rPr lang="cs-CZ" sz="1600"/>
                        <a:t>a zadní polovinu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sagitální osa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probíhá </a:t>
                      </a:r>
                      <a:br>
                        <a:rPr lang="cs-CZ" sz="1600"/>
                      </a:br>
                      <a:r>
                        <a:rPr lang="cs-CZ" sz="1600"/>
                        <a:t>anterior/posterior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abdukce, addukce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547438"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transverzální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dělí tělo na horní </a:t>
                      </a:r>
                      <a:br>
                        <a:rPr lang="pt-BR" sz="1600"/>
                      </a:br>
                      <a:r>
                        <a:rPr lang="pt-BR" sz="1600"/>
                        <a:t>a dolní polovinu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vertikální osa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probíhá </a:t>
                      </a:r>
                      <a:br>
                        <a:rPr lang="cs-CZ" sz="1600"/>
                      </a:br>
                      <a:r>
                        <a:rPr lang="cs-CZ" sz="1600"/>
                        <a:t>superior/inferior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vnitřní a vnější rotace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sejmout002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11413" y="765175"/>
            <a:ext cx="4491037" cy="6092825"/>
          </a:xfrm>
          <a:noFill/>
        </p:spPr>
      </p:pic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250825" y="4797425"/>
            <a:ext cx="32766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HORIZONTÁLNÍ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6372225" y="4797425"/>
            <a:ext cx="2447925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SAGITÁLNÍ</a:t>
            </a:r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6227763" y="1773238"/>
            <a:ext cx="2592387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FRONTÁLNÍ</a:t>
            </a:r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250825" y="476250"/>
            <a:ext cx="3960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000"/>
              <a:t>ROVINY TĚLA</a:t>
            </a:r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 flipV="1">
            <a:off x="1835150" y="4005263"/>
            <a:ext cx="1296988" cy="792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248" name="Line 12"/>
          <p:cNvSpPr>
            <a:spLocks noChangeShapeType="1"/>
          </p:cNvSpPr>
          <p:nvPr/>
        </p:nvSpPr>
        <p:spPr bwMode="auto">
          <a:xfrm flipH="1">
            <a:off x="5292725" y="2060575"/>
            <a:ext cx="935038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249" name="Line 13"/>
          <p:cNvSpPr>
            <a:spLocks noChangeShapeType="1"/>
          </p:cNvSpPr>
          <p:nvPr/>
        </p:nvSpPr>
        <p:spPr bwMode="auto">
          <a:xfrm flipH="1">
            <a:off x="4140200" y="5084763"/>
            <a:ext cx="2232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5167</TotalTime>
  <Words>569</Words>
  <Application>Microsoft Office PowerPoint</Application>
  <PresentationFormat>Předvádění na obrazovce (4:3)</PresentationFormat>
  <Paragraphs>142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Arial</vt:lpstr>
      <vt:lpstr>Výchozí návrh</vt:lpstr>
      <vt:lpstr>KINEZIOLOGIE seminář  Milan Mojžíš</vt:lpstr>
      <vt:lpstr>Podmínky ukončení</vt:lpstr>
      <vt:lpstr>OBSAH SEMINÁŘŮ</vt:lpstr>
      <vt:lpstr>LITERATURA</vt:lpstr>
      <vt:lpstr>KINEZIOLOGIE</vt:lpstr>
      <vt:lpstr>Orientace na lidském těle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DEFINICE SEGMENTŮ</vt:lpstr>
      <vt:lpstr>Prezentace aplikace PowerPoint</vt:lpstr>
      <vt:lpstr>POHYBY SEGMENTŮ</vt:lpstr>
      <vt:lpstr>LOKOMOCE ČLOVĚKA přirozená </vt:lpstr>
      <vt:lpstr>LOKOMOCE ČLOVĚKA arteficiální</vt:lpstr>
    </vt:vector>
  </TitlesOfParts>
  <Company>Marťa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POHYBY V KLOUBECH</dc:title>
  <dc:creator>Martinka</dc:creator>
  <cp:lastModifiedBy>Milan Mojžíš</cp:lastModifiedBy>
  <cp:revision>66</cp:revision>
  <dcterms:created xsi:type="dcterms:W3CDTF">2004-02-16T11:23:23Z</dcterms:created>
  <dcterms:modified xsi:type="dcterms:W3CDTF">2016-09-30T07:01:28Z</dcterms:modified>
</cp:coreProperties>
</file>