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7" r:id="rId2"/>
    <p:sldId id="359" r:id="rId3"/>
    <p:sldId id="360" r:id="rId4"/>
    <p:sldId id="361" r:id="rId5"/>
    <p:sldId id="369" r:id="rId6"/>
    <p:sldId id="365" r:id="rId7"/>
    <p:sldId id="366" r:id="rId8"/>
    <p:sldId id="362" r:id="rId9"/>
    <p:sldId id="368" r:id="rId10"/>
    <p:sldId id="367" r:id="rId11"/>
    <p:sldId id="364" r:id="rId12"/>
    <p:sldId id="356" r:id="rId13"/>
    <p:sldId id="357" r:id="rId14"/>
    <p:sldId id="358" r:id="rId15"/>
    <p:sldId id="331" r:id="rId16"/>
    <p:sldId id="285" r:id="rId17"/>
    <p:sldId id="354" r:id="rId18"/>
    <p:sldId id="286" r:id="rId19"/>
    <p:sldId id="288" r:id="rId20"/>
    <p:sldId id="289" r:id="rId21"/>
    <p:sldId id="293" r:id="rId22"/>
    <p:sldId id="294" r:id="rId23"/>
    <p:sldId id="335" r:id="rId24"/>
    <p:sldId id="295" r:id="rId25"/>
    <p:sldId id="296" r:id="rId26"/>
    <p:sldId id="297" r:id="rId27"/>
    <p:sldId id="300" r:id="rId28"/>
    <p:sldId id="301" r:id="rId29"/>
    <p:sldId id="302" r:id="rId30"/>
    <p:sldId id="303" r:id="rId31"/>
    <p:sldId id="304" r:id="rId32"/>
    <p:sldId id="352" r:id="rId33"/>
    <p:sldId id="305" r:id="rId34"/>
    <p:sldId id="306" r:id="rId35"/>
    <p:sldId id="307" r:id="rId36"/>
    <p:sldId id="308" r:id="rId37"/>
    <p:sldId id="309" r:id="rId38"/>
    <p:sldId id="311" r:id="rId39"/>
    <p:sldId id="312" r:id="rId40"/>
    <p:sldId id="313" r:id="rId41"/>
    <p:sldId id="315" r:id="rId42"/>
    <p:sldId id="370" r:id="rId43"/>
  </p:sldIdLst>
  <p:sldSz cx="9144000" cy="6858000" type="screen4x3"/>
  <p:notesSz cx="6759575" cy="98679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CCFF"/>
    <a:srgbClr val="3366FF"/>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113" d="100"/>
          <a:sy n="113" d="100"/>
        </p:scale>
        <p:origin x="141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289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78851" name="Rectangle 3"/>
          <p:cNvSpPr>
            <a:spLocks noGrp="1" noChangeArrowheads="1"/>
          </p:cNvSpPr>
          <p:nvPr>
            <p:ph type="dt" sz="quarter" idx="1"/>
          </p:nvPr>
        </p:nvSpPr>
        <p:spPr bwMode="auto">
          <a:xfrm>
            <a:off x="3829050" y="0"/>
            <a:ext cx="29289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78852" name="Rectangle 4"/>
          <p:cNvSpPr>
            <a:spLocks noGrp="1" noChangeArrowheads="1"/>
          </p:cNvSpPr>
          <p:nvPr>
            <p:ph type="ftr" sz="quarter" idx="2"/>
          </p:nvPr>
        </p:nvSpPr>
        <p:spPr bwMode="auto">
          <a:xfrm>
            <a:off x="0" y="9372600"/>
            <a:ext cx="29289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78853" name="Rectangle 5"/>
          <p:cNvSpPr>
            <a:spLocks noGrp="1" noChangeArrowheads="1"/>
          </p:cNvSpPr>
          <p:nvPr>
            <p:ph type="sldNum" sz="quarter" idx="3"/>
          </p:nvPr>
        </p:nvSpPr>
        <p:spPr bwMode="auto">
          <a:xfrm>
            <a:off x="3829050" y="9372600"/>
            <a:ext cx="29289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F25CCB3-3399-43FB-B49C-9643252FC45F}" type="slidenum">
              <a:rPr lang="cs-CZ"/>
              <a:pPr/>
              <a:t>‹#›</a:t>
            </a:fld>
            <a:endParaRPr lang="cs-CZ"/>
          </a:p>
        </p:txBody>
      </p:sp>
    </p:spTree>
    <p:extLst>
      <p:ext uri="{BB962C8B-B14F-4D97-AF65-F5344CB8AC3E}">
        <p14:creationId xmlns:p14="http://schemas.microsoft.com/office/powerpoint/2010/main" val="6786240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93219F35-11FD-4A89-AA25-1AB30CE42795}"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E3A88ACE-39BE-4E61-B52D-26B25D8AF7B7}"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309E437A-48ED-49B5-89C1-1DEE179EB1A7}"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6C39BA28-DE19-446D-AD44-C5BE63317DB2}"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9DEA18C9-D449-40B1-B5D7-117A7F878FB2}"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4C16E6AD-38DE-4477-9527-84B00CD0BA18}"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6578AAFC-42B0-4F69-B0B2-98F681232A30}"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D55CAA87-416E-4DE1-97D8-54895112B050}"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EE5B6202-CD25-4BE3-8672-4F7EFB4655F3}"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383829FC-B67B-4859-90DB-EC237738C34F}"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B9CEF718-E63A-46AE-956F-1556DC5F84A3}"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86367DF-9DDE-4F06-BD95-44BAD3AA382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http://www.fsps.muni.cz/inovace-RVS/img/eu.jpg"/>
          <p:cNvPicPr>
            <a:picLocks noChangeAspect="1" noChangeArrowheads="1"/>
          </p:cNvPicPr>
          <p:nvPr/>
        </p:nvPicPr>
        <p:blipFill>
          <a:blip r:embed="rId2" cstate="print"/>
          <a:srcRect/>
          <a:stretch>
            <a:fillRect/>
          </a:stretch>
        </p:blipFill>
        <p:spPr bwMode="auto">
          <a:xfrm>
            <a:off x="251520" y="5589240"/>
            <a:ext cx="3347865" cy="1010367"/>
          </a:xfrm>
          <a:prstGeom prst="rect">
            <a:avLst/>
          </a:prstGeom>
          <a:noFill/>
        </p:spPr>
      </p:pic>
      <p:pic>
        <p:nvPicPr>
          <p:cNvPr id="3090" name="Picture 18" descr="57_71200351431"/>
          <p:cNvPicPr>
            <a:picLocks noChangeAspect="1" noChangeArrowheads="1"/>
          </p:cNvPicPr>
          <p:nvPr/>
        </p:nvPicPr>
        <p:blipFill>
          <a:blip r:embed="rId3" cstate="print"/>
          <a:srcRect/>
          <a:stretch>
            <a:fillRect/>
          </a:stretch>
        </p:blipFill>
        <p:spPr bwMode="auto">
          <a:xfrm>
            <a:off x="4788024" y="0"/>
            <a:ext cx="2978150" cy="6858000"/>
          </a:xfrm>
          <a:prstGeom prst="rect">
            <a:avLst/>
          </a:prstGeom>
          <a:noFill/>
        </p:spPr>
      </p:pic>
      <p:sp>
        <p:nvSpPr>
          <p:cNvPr id="3075" name="Text Box 3"/>
          <p:cNvSpPr txBox="1">
            <a:spLocks noChangeArrowheads="1"/>
          </p:cNvSpPr>
          <p:nvPr/>
        </p:nvSpPr>
        <p:spPr bwMode="auto">
          <a:xfrm>
            <a:off x="250825" y="2204864"/>
            <a:ext cx="8893175" cy="1754326"/>
          </a:xfrm>
          <a:prstGeom prst="rect">
            <a:avLst/>
          </a:prstGeom>
          <a:solidFill>
            <a:srgbClr val="3366FF"/>
          </a:solidFill>
          <a:ln w="50800">
            <a:solidFill>
              <a:srgbClr val="3366FF"/>
            </a:solidFill>
            <a:miter lim="800000"/>
            <a:headEnd/>
            <a:tailEnd/>
          </a:ln>
          <a:effectLst/>
        </p:spPr>
        <p:txBody>
          <a:bodyPr>
            <a:spAutoFit/>
          </a:bodyPr>
          <a:lstStyle/>
          <a:p>
            <a:pPr algn="ctr"/>
            <a:r>
              <a:rPr lang="cs-CZ" sz="3600" b="1" i="1" dirty="0">
                <a:solidFill>
                  <a:srgbClr val="CCFFFF"/>
                </a:solidFill>
                <a:latin typeface="Verdana" pitchFamily="34" charset="0"/>
              </a:rPr>
              <a:t>Klouby</a:t>
            </a:r>
          </a:p>
          <a:p>
            <a:pPr algn="ctr"/>
            <a:r>
              <a:rPr lang="cs-CZ" sz="3600" b="1" i="1" dirty="0">
                <a:solidFill>
                  <a:srgbClr val="CCFFFF"/>
                </a:solidFill>
                <a:latin typeface="Verdana" pitchFamily="34" charset="0"/>
              </a:rPr>
              <a:t>Druhy svalové kontrakce</a:t>
            </a:r>
          </a:p>
          <a:p>
            <a:pPr algn="ctr"/>
            <a:r>
              <a:rPr lang="cs-CZ" sz="3600" b="1" i="1" dirty="0">
                <a:solidFill>
                  <a:srgbClr val="CCFFFF"/>
                </a:solidFill>
                <a:latin typeface="Verdana" pitchFamily="34" charset="0"/>
              </a:rPr>
              <a:t>Řízení pohybové činnosti</a:t>
            </a:r>
          </a:p>
        </p:txBody>
      </p:sp>
      <p:sp>
        <p:nvSpPr>
          <p:cNvPr id="3076" name="Line 4"/>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dirty="0"/>
          </a:p>
        </p:txBody>
      </p:sp>
      <p:sp>
        <p:nvSpPr>
          <p:cNvPr id="3077" name="Line 5"/>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dirty="0"/>
          </a:p>
        </p:txBody>
      </p:sp>
      <p:pic>
        <p:nvPicPr>
          <p:cNvPr id="3079" name="Picture 7" descr="brain_sid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12160" y="0"/>
            <a:ext cx="720725" cy="58261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179513" y="188638"/>
          <a:ext cx="8784975" cy="5851994"/>
        </p:xfrm>
        <a:graphic>
          <a:graphicData uri="http://schemas.openxmlformats.org/drawingml/2006/table">
            <a:tbl>
              <a:tblPr firstRow="1" bandRow="1">
                <a:tableStyleId>{93296810-A885-4BE3-A3E7-6D5BEEA58F35}</a:tableStyleId>
              </a:tblPr>
              <a:tblGrid>
                <a:gridCol w="1944217">
                  <a:extLst>
                    <a:ext uri="{9D8B030D-6E8A-4147-A177-3AD203B41FA5}">
                      <a16:colId xmlns:a16="http://schemas.microsoft.com/office/drawing/2014/main" val="20000"/>
                    </a:ext>
                  </a:extLst>
                </a:gridCol>
                <a:gridCol w="1404665">
                  <a:extLst>
                    <a:ext uri="{9D8B030D-6E8A-4147-A177-3AD203B41FA5}">
                      <a16:colId xmlns:a16="http://schemas.microsoft.com/office/drawing/2014/main" val="20001"/>
                    </a:ext>
                  </a:extLst>
                </a:gridCol>
                <a:gridCol w="1728191">
                  <a:extLst>
                    <a:ext uri="{9D8B030D-6E8A-4147-A177-3AD203B41FA5}">
                      <a16:colId xmlns:a16="http://schemas.microsoft.com/office/drawing/2014/main" val="20002"/>
                    </a:ext>
                  </a:extLst>
                </a:gridCol>
                <a:gridCol w="1835694">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704534">
                <a:tc>
                  <a:txBody>
                    <a:bodyPr/>
                    <a:lstStyle/>
                    <a:p>
                      <a:pPr algn="ctr"/>
                      <a:r>
                        <a:rPr lang="cs-CZ" sz="1600" b="1" dirty="0"/>
                        <a:t>KLOUB</a:t>
                      </a:r>
                    </a:p>
                  </a:txBody>
                  <a:tcPr anchor="ctr"/>
                </a:tc>
                <a:tc>
                  <a:txBody>
                    <a:bodyPr/>
                    <a:lstStyle/>
                    <a:p>
                      <a:pPr algn="ctr"/>
                      <a:r>
                        <a:rPr lang="cs-CZ" sz="1600" b="1" dirty="0"/>
                        <a:t>TYP KLOUBU</a:t>
                      </a:r>
                    </a:p>
                  </a:txBody>
                  <a:tcPr anchor="ctr"/>
                </a:tc>
                <a:tc>
                  <a:txBody>
                    <a:bodyPr/>
                    <a:lstStyle/>
                    <a:p>
                      <a:pPr algn="ctr"/>
                      <a:r>
                        <a:rPr lang="cs-CZ" sz="1600" b="1" dirty="0"/>
                        <a:t>SAGITÁLNÍ</a:t>
                      </a:r>
                    </a:p>
                    <a:p>
                      <a:pPr algn="ctr"/>
                      <a:r>
                        <a:rPr lang="cs-CZ" sz="1600" b="1" dirty="0"/>
                        <a:t>ROVINA</a:t>
                      </a:r>
                    </a:p>
                  </a:txBody>
                  <a:tcPr anchor="ctr"/>
                </a:tc>
                <a:tc>
                  <a:txBody>
                    <a:bodyPr/>
                    <a:lstStyle/>
                    <a:p>
                      <a:pPr algn="ctr"/>
                      <a:r>
                        <a:rPr lang="cs-CZ" sz="1600" b="1" dirty="0"/>
                        <a:t>FRONTÁLNÍ ROVINA</a:t>
                      </a:r>
                    </a:p>
                  </a:txBody>
                  <a:tcPr anchor="ctr"/>
                </a:tc>
                <a:tc>
                  <a:txBody>
                    <a:bodyPr/>
                    <a:lstStyle/>
                    <a:p>
                      <a:pPr algn="ctr"/>
                      <a:r>
                        <a:rPr lang="cs-CZ" sz="1600" b="1" dirty="0"/>
                        <a:t>HORIZONTÁLNÍ ROVINA</a:t>
                      </a:r>
                    </a:p>
                  </a:txBody>
                  <a:tcPr anchor="ctr"/>
                </a:tc>
                <a:extLst>
                  <a:ext uri="{0D108BD9-81ED-4DB2-BD59-A6C34878D82A}">
                    <a16:rowId xmlns:a16="http://schemas.microsoft.com/office/drawing/2014/main" val="10000"/>
                  </a:ext>
                </a:extLst>
              </a:tr>
              <a:tr h="602772">
                <a:tc>
                  <a:txBody>
                    <a:bodyPr/>
                    <a:lstStyle/>
                    <a:p>
                      <a:pPr algn="ctr"/>
                      <a:r>
                        <a:rPr lang="cs-CZ" sz="1600" dirty="0">
                          <a:solidFill>
                            <a:srgbClr val="FF0000"/>
                          </a:solidFill>
                        </a:rPr>
                        <a:t>ART. HUMERI</a:t>
                      </a:r>
                    </a:p>
                  </a:txBody>
                  <a:tcPr anchor="ctr"/>
                </a:tc>
                <a:tc>
                  <a:txBody>
                    <a:bodyPr/>
                    <a:lstStyle/>
                    <a:p>
                      <a:pPr algn="ctr"/>
                      <a:r>
                        <a:rPr lang="cs-CZ" dirty="0"/>
                        <a:t>kulovitý</a:t>
                      </a:r>
                    </a:p>
                  </a:txBody>
                  <a:tcPr anchor="ctr"/>
                </a:tc>
                <a:tc>
                  <a:txBody>
                    <a:bodyPr/>
                    <a:lstStyle/>
                    <a:p>
                      <a:pPr algn="ctr"/>
                      <a:r>
                        <a:rPr lang="cs-CZ" sz="1600" dirty="0"/>
                        <a:t>flexe/extenze</a:t>
                      </a:r>
                    </a:p>
                  </a:txBody>
                  <a:tcPr anchor="ctr"/>
                </a:tc>
                <a:tc>
                  <a:txBody>
                    <a:bodyPr/>
                    <a:lstStyle/>
                    <a:p>
                      <a:pPr algn="ctr"/>
                      <a:r>
                        <a:rPr lang="cs-CZ" sz="1600" dirty="0"/>
                        <a:t>abdukce/addukce</a:t>
                      </a:r>
                    </a:p>
                  </a:txBody>
                  <a:tcPr anchor="ctr"/>
                </a:tc>
                <a:tc>
                  <a:txBody>
                    <a:bodyPr/>
                    <a:lstStyle/>
                    <a:p>
                      <a:pPr algn="ctr"/>
                      <a:r>
                        <a:rPr lang="cs-CZ" sz="1600" dirty="0"/>
                        <a:t>rotace</a:t>
                      </a:r>
                    </a:p>
                  </a:txBody>
                  <a:tcPr anchor="ctr"/>
                </a:tc>
                <a:extLst>
                  <a:ext uri="{0D108BD9-81ED-4DB2-BD59-A6C34878D82A}">
                    <a16:rowId xmlns:a16="http://schemas.microsoft.com/office/drawing/2014/main" val="10001"/>
                  </a:ext>
                </a:extLst>
              </a:tr>
              <a:tr h="602772">
                <a:tc>
                  <a:txBody>
                    <a:bodyPr/>
                    <a:lstStyle/>
                    <a:p>
                      <a:pPr algn="ctr"/>
                      <a:r>
                        <a:rPr lang="cs-CZ" sz="1600" dirty="0">
                          <a:solidFill>
                            <a:srgbClr val="FF0000"/>
                          </a:solidFill>
                        </a:rPr>
                        <a:t>ART. CUBITI</a:t>
                      </a:r>
                    </a:p>
                  </a:txBody>
                  <a:tcPr anchor="ctr"/>
                </a:tc>
                <a:tc>
                  <a:txBody>
                    <a:bodyPr/>
                    <a:lstStyle/>
                    <a:p>
                      <a:pPr algn="ctr"/>
                      <a:r>
                        <a:rPr lang="cs-CZ" dirty="0"/>
                        <a:t>kladkový</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dirty="0"/>
                        <a:t>flexe/extenze</a:t>
                      </a:r>
                    </a:p>
                  </a:txBody>
                  <a:tcPr anchor="ctr"/>
                </a:tc>
                <a:tc>
                  <a:txBody>
                    <a:bodyPr/>
                    <a:lstStyle/>
                    <a:p>
                      <a:pPr algn="ctr"/>
                      <a:endParaRPr lang="cs-CZ"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a:t>supinace/pronace</a:t>
                      </a:r>
                      <a:endParaRPr lang="cs-CZ" sz="1600" dirty="0"/>
                    </a:p>
                  </a:txBody>
                  <a:tcPr anchor="ctr"/>
                </a:tc>
                <a:extLst>
                  <a:ext uri="{0D108BD9-81ED-4DB2-BD59-A6C34878D82A}">
                    <a16:rowId xmlns:a16="http://schemas.microsoft.com/office/drawing/2014/main" val="10002"/>
                  </a:ext>
                </a:extLst>
              </a:tr>
              <a:tr h="1043775">
                <a:tc>
                  <a:txBody>
                    <a:bodyPr/>
                    <a:lstStyle/>
                    <a:p>
                      <a:pPr algn="ctr"/>
                      <a:r>
                        <a:rPr lang="cs-CZ" sz="1600" dirty="0">
                          <a:solidFill>
                            <a:srgbClr val="FF0000"/>
                          </a:solidFill>
                        </a:rPr>
                        <a:t>ART. RADIOCARPEA</a:t>
                      </a:r>
                    </a:p>
                    <a:p>
                      <a:pPr algn="ctr"/>
                      <a:r>
                        <a:rPr lang="cs-CZ" sz="1600" dirty="0">
                          <a:solidFill>
                            <a:srgbClr val="FF0000"/>
                          </a:solidFill>
                        </a:rPr>
                        <a:t>ART. MEDIOCARPERA</a:t>
                      </a:r>
                    </a:p>
                  </a:txBody>
                  <a:tcPr anchor="ctr"/>
                </a:tc>
                <a:tc>
                  <a:txBody>
                    <a:bodyPr/>
                    <a:lstStyle/>
                    <a:p>
                      <a:pPr algn="ctr"/>
                      <a:r>
                        <a:rPr lang="cs-CZ" dirty="0"/>
                        <a:t>vejčitý</a:t>
                      </a:r>
                    </a:p>
                  </a:txBody>
                  <a:tcPr anchor="ctr"/>
                </a:tc>
                <a:tc>
                  <a:txBody>
                    <a:bodyPr/>
                    <a:lstStyle/>
                    <a:p>
                      <a:pPr algn="ctr"/>
                      <a:r>
                        <a:rPr lang="cs-CZ" sz="1600" dirty="0"/>
                        <a:t>palmární</a:t>
                      </a:r>
                      <a:r>
                        <a:rPr lang="cs-CZ" sz="1600" baseline="0" dirty="0"/>
                        <a:t> flexe</a:t>
                      </a:r>
                    </a:p>
                    <a:p>
                      <a:pPr algn="ctr"/>
                      <a:r>
                        <a:rPr lang="cs-CZ" sz="1600" baseline="0" dirty="0"/>
                        <a:t>dorsální flexe</a:t>
                      </a:r>
                      <a:endParaRPr lang="cs-CZ" sz="1600" dirty="0"/>
                    </a:p>
                  </a:txBody>
                  <a:tcPr anchor="ctr"/>
                </a:tc>
                <a:tc>
                  <a:txBody>
                    <a:bodyPr/>
                    <a:lstStyle/>
                    <a:p>
                      <a:pPr algn="ctr"/>
                      <a:r>
                        <a:rPr lang="cs-CZ" sz="1600" dirty="0"/>
                        <a:t>ulnární </a:t>
                      </a:r>
                      <a:r>
                        <a:rPr lang="cs-CZ" sz="1600" dirty="0" err="1"/>
                        <a:t>dukce</a:t>
                      </a:r>
                      <a:endParaRPr lang="cs-CZ" sz="1600" dirty="0"/>
                    </a:p>
                    <a:p>
                      <a:pPr algn="ctr"/>
                      <a:r>
                        <a:rPr lang="cs-CZ" sz="1600" dirty="0"/>
                        <a:t>radiální </a:t>
                      </a:r>
                      <a:r>
                        <a:rPr lang="cs-CZ" sz="1600" dirty="0" err="1"/>
                        <a:t>dukce</a:t>
                      </a:r>
                      <a:endParaRPr lang="cs-CZ" sz="1600" dirty="0"/>
                    </a:p>
                  </a:txBody>
                  <a:tcPr anchor="ctr"/>
                </a:tc>
                <a:tc>
                  <a:txBody>
                    <a:bodyPr/>
                    <a:lstStyle/>
                    <a:p>
                      <a:pPr algn="ctr"/>
                      <a:endParaRPr lang="cs-CZ" sz="1600" dirty="0"/>
                    </a:p>
                  </a:txBody>
                  <a:tcPr anchor="ctr"/>
                </a:tc>
                <a:extLst>
                  <a:ext uri="{0D108BD9-81ED-4DB2-BD59-A6C34878D82A}">
                    <a16:rowId xmlns:a16="http://schemas.microsoft.com/office/drawing/2014/main" val="10003"/>
                  </a:ext>
                </a:extLst>
              </a:tr>
              <a:tr h="602772">
                <a:tc>
                  <a:txBody>
                    <a:bodyPr/>
                    <a:lstStyle/>
                    <a:p>
                      <a:pPr algn="ctr"/>
                      <a:r>
                        <a:rPr lang="cs-CZ" sz="1600" dirty="0">
                          <a:solidFill>
                            <a:srgbClr val="FF0000"/>
                          </a:solidFill>
                        </a:rPr>
                        <a:t>ART. COXAE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t>kulovitý</a:t>
                      </a:r>
                    </a:p>
                  </a:txBody>
                  <a:tcPr anchor="ctr"/>
                </a:tc>
                <a:tc>
                  <a:txBody>
                    <a:bodyPr/>
                    <a:lstStyle/>
                    <a:p>
                      <a:pPr algn="ctr"/>
                      <a:r>
                        <a:rPr lang="cs-CZ" sz="1600" dirty="0"/>
                        <a:t>flexe/extenze</a:t>
                      </a:r>
                    </a:p>
                  </a:txBody>
                  <a:tcPr anchor="ctr"/>
                </a:tc>
                <a:tc>
                  <a:txBody>
                    <a:bodyPr/>
                    <a:lstStyle/>
                    <a:p>
                      <a:pPr algn="ctr"/>
                      <a:r>
                        <a:rPr lang="cs-CZ" sz="1600" dirty="0"/>
                        <a:t>abdukce/addukce</a:t>
                      </a:r>
                    </a:p>
                  </a:txBody>
                  <a:tcPr anchor="ctr"/>
                </a:tc>
                <a:tc>
                  <a:txBody>
                    <a:bodyPr/>
                    <a:lstStyle/>
                    <a:p>
                      <a:pPr algn="ctr"/>
                      <a:r>
                        <a:rPr lang="cs-CZ" sz="1600" dirty="0"/>
                        <a:t>rotace</a:t>
                      </a:r>
                    </a:p>
                  </a:txBody>
                  <a:tcPr anchor="ctr"/>
                </a:tc>
                <a:extLst>
                  <a:ext uri="{0D108BD9-81ED-4DB2-BD59-A6C34878D82A}">
                    <a16:rowId xmlns:a16="http://schemas.microsoft.com/office/drawing/2014/main" val="10004"/>
                  </a:ext>
                </a:extLst>
              </a:tr>
              <a:tr h="602772">
                <a:tc>
                  <a:txBody>
                    <a:bodyPr/>
                    <a:lstStyle/>
                    <a:p>
                      <a:pPr algn="ctr"/>
                      <a:r>
                        <a:rPr lang="cs-CZ" sz="1600" dirty="0">
                          <a:solidFill>
                            <a:srgbClr val="FF0000"/>
                          </a:solidFill>
                        </a:rPr>
                        <a:t>ART. GENUS</a:t>
                      </a:r>
                    </a:p>
                  </a:txBody>
                  <a:tcPr anchor="ctr"/>
                </a:tc>
                <a:tc>
                  <a:txBody>
                    <a:bodyPr/>
                    <a:lstStyle/>
                    <a:p>
                      <a:pPr algn="ctr"/>
                      <a:r>
                        <a:rPr lang="cs-CZ" dirty="0"/>
                        <a:t>kladkový</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dirty="0"/>
                        <a:t>flexe/extenze</a:t>
                      </a:r>
                    </a:p>
                  </a:txBody>
                  <a:tcPr anchor="ctr"/>
                </a:tc>
                <a:tc>
                  <a:txBody>
                    <a:bodyPr/>
                    <a:lstStyle/>
                    <a:p>
                      <a:pPr algn="ctr"/>
                      <a:endParaRPr lang="cs-CZ" sz="1600" dirty="0"/>
                    </a:p>
                  </a:txBody>
                  <a:tcPr anchor="ctr"/>
                </a:tc>
                <a:tc>
                  <a:txBody>
                    <a:bodyPr/>
                    <a:lstStyle/>
                    <a:p>
                      <a:pPr algn="ctr"/>
                      <a:r>
                        <a:rPr lang="cs-CZ" sz="1600" dirty="0"/>
                        <a:t>rotace jen ve flexi</a:t>
                      </a:r>
                    </a:p>
                  </a:txBody>
                  <a:tcPr anchor="ctr"/>
                </a:tc>
                <a:extLst>
                  <a:ext uri="{0D108BD9-81ED-4DB2-BD59-A6C34878D82A}">
                    <a16:rowId xmlns:a16="http://schemas.microsoft.com/office/drawing/2014/main" val="10005"/>
                  </a:ext>
                </a:extLst>
              </a:tr>
              <a:tr h="602772">
                <a:tc>
                  <a:txBody>
                    <a:bodyPr/>
                    <a:lstStyle/>
                    <a:p>
                      <a:pPr algn="ctr"/>
                      <a:r>
                        <a:rPr lang="cs-CZ" sz="1600" dirty="0">
                          <a:solidFill>
                            <a:srgbClr val="FF0000"/>
                          </a:solidFill>
                        </a:rPr>
                        <a:t>ART. TALOCRURALIS</a:t>
                      </a:r>
                    </a:p>
                  </a:txBody>
                  <a:tcPr anchor="ctr"/>
                </a:tc>
                <a:tc>
                  <a:txBody>
                    <a:bodyPr/>
                    <a:lstStyle/>
                    <a:p>
                      <a:pPr algn="ctr"/>
                      <a:r>
                        <a:rPr lang="cs-CZ" dirty="0"/>
                        <a:t>kladkový</a:t>
                      </a:r>
                    </a:p>
                  </a:txBody>
                  <a:tcPr anchor="ctr"/>
                </a:tc>
                <a:tc>
                  <a:txBody>
                    <a:bodyPr/>
                    <a:lstStyle/>
                    <a:p>
                      <a:pPr algn="ctr"/>
                      <a:r>
                        <a:rPr lang="cs-CZ" sz="1600" dirty="0"/>
                        <a:t>plantární flexe</a:t>
                      </a:r>
                    </a:p>
                    <a:p>
                      <a:pPr algn="ctr"/>
                      <a:r>
                        <a:rPr lang="cs-CZ" sz="1600" dirty="0"/>
                        <a:t>dorsální flexe</a:t>
                      </a:r>
                    </a:p>
                  </a:txBody>
                  <a:tcPr anchor="ctr"/>
                </a:tc>
                <a:tc>
                  <a:txBody>
                    <a:bodyPr/>
                    <a:lstStyle/>
                    <a:p>
                      <a:pPr algn="ctr"/>
                      <a:endParaRPr lang="cs-CZ" sz="1600" dirty="0"/>
                    </a:p>
                  </a:txBody>
                  <a:tcPr anchor="ctr"/>
                </a:tc>
                <a:tc>
                  <a:txBody>
                    <a:bodyPr/>
                    <a:lstStyle/>
                    <a:p>
                      <a:pPr algn="ctr"/>
                      <a:r>
                        <a:rPr lang="cs-CZ" sz="1600" dirty="0"/>
                        <a:t>supinace/pronace</a:t>
                      </a:r>
                    </a:p>
                  </a:txBody>
                  <a:tcPr anchor="ctr"/>
                </a:tc>
                <a:extLst>
                  <a:ext uri="{0D108BD9-81ED-4DB2-BD59-A6C34878D82A}">
                    <a16:rowId xmlns:a16="http://schemas.microsoft.com/office/drawing/2014/main" val="10006"/>
                  </a:ext>
                </a:extLst>
              </a:tr>
              <a:tr h="1043775">
                <a:tc>
                  <a:txBody>
                    <a:bodyPr/>
                    <a:lstStyle/>
                    <a:p>
                      <a:pPr algn="ctr"/>
                      <a:r>
                        <a:rPr lang="cs-CZ" sz="1600" dirty="0">
                          <a:solidFill>
                            <a:srgbClr val="FF0000"/>
                          </a:solidFill>
                        </a:rPr>
                        <a:t>ART. SUBTALARIS</a:t>
                      </a:r>
                    </a:p>
                    <a:p>
                      <a:pPr algn="ctr"/>
                      <a:r>
                        <a:rPr lang="cs-CZ" sz="1600" dirty="0">
                          <a:solidFill>
                            <a:srgbClr val="FF0000"/>
                          </a:solidFill>
                        </a:rPr>
                        <a:t>ART. TALOCALCANEO-NAVICULARIS</a:t>
                      </a:r>
                    </a:p>
                  </a:txBody>
                  <a:tcPr anchor="ctr"/>
                </a:tc>
                <a:tc>
                  <a:txBody>
                    <a:bodyPr/>
                    <a:lstStyle/>
                    <a:p>
                      <a:pPr algn="ctr"/>
                      <a:r>
                        <a:rPr lang="cs-CZ"/>
                        <a:t>kulovitý</a:t>
                      </a:r>
                      <a:endParaRPr lang="cs-CZ" dirty="0"/>
                    </a:p>
                  </a:txBody>
                  <a:tcPr anchor="ctr"/>
                </a:tc>
                <a:tc gridSpan="3">
                  <a:txBody>
                    <a:bodyPr/>
                    <a:lstStyle/>
                    <a:p>
                      <a:pPr algn="ctr"/>
                      <a:r>
                        <a:rPr lang="cs-CZ" sz="1600" dirty="0" err="1"/>
                        <a:t>everse</a:t>
                      </a:r>
                      <a:r>
                        <a:rPr lang="cs-CZ" sz="1600" dirty="0"/>
                        <a:t>/inverse</a:t>
                      </a:r>
                    </a:p>
                  </a:txBody>
                  <a:tcPr anchor="ctr"/>
                </a:tc>
                <a:tc hMerge="1">
                  <a:txBody>
                    <a:bodyPr/>
                    <a:lstStyle/>
                    <a:p>
                      <a:pPr algn="ctr"/>
                      <a:endParaRPr lang="cs-CZ" sz="1400" dirty="0"/>
                    </a:p>
                  </a:txBody>
                  <a:tcPr anchor="ctr"/>
                </a:tc>
                <a:tc hMerge="1">
                  <a:txBody>
                    <a:bodyPr/>
                    <a:lstStyle/>
                    <a:p>
                      <a:pPr algn="ctr"/>
                      <a:endParaRPr lang="cs-CZ" sz="1400" dirty="0"/>
                    </a:p>
                  </a:txBody>
                  <a:tcPr anchor="ctr"/>
                </a:tc>
                <a:extLst>
                  <a:ext uri="{0D108BD9-81ED-4DB2-BD59-A6C34878D82A}">
                    <a16:rowId xmlns:a16="http://schemas.microsoft.com/office/drawing/2014/main" val="10007"/>
                  </a:ext>
                </a:extLst>
              </a:tr>
            </a:tbl>
          </a:graphicData>
        </a:graphic>
      </p:graphicFrame>
      <p:sp>
        <p:nvSpPr>
          <p:cNvPr id="3" name="TextovéPole 2"/>
          <p:cNvSpPr txBox="1"/>
          <p:nvPr/>
        </p:nvSpPr>
        <p:spPr>
          <a:xfrm>
            <a:off x="839611" y="6396335"/>
            <a:ext cx="8304389" cy="461665"/>
          </a:xfrm>
          <a:prstGeom prst="rect">
            <a:avLst/>
          </a:prstGeom>
          <a:noFill/>
        </p:spPr>
        <p:txBody>
          <a:bodyPr wrap="none" rtlCol="0">
            <a:spAutoFit/>
          </a:bodyPr>
          <a:lstStyle/>
          <a:p>
            <a:r>
              <a:rPr lang="cs-CZ" sz="2400" b="1" dirty="0">
                <a:solidFill>
                  <a:srgbClr val="FF0000"/>
                </a:solidFill>
              </a:rPr>
              <a:t>ÚKOL 2: STABILNÍ A NESTABILNÍ POSTAVENÍ KLOUBŮ</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251520" y="1628800"/>
          <a:ext cx="8712969" cy="4968550"/>
        </p:xfrm>
        <a:graphic>
          <a:graphicData uri="http://schemas.openxmlformats.org/drawingml/2006/table">
            <a:tbl>
              <a:tblPr/>
              <a:tblGrid>
                <a:gridCol w="2904323">
                  <a:extLst>
                    <a:ext uri="{9D8B030D-6E8A-4147-A177-3AD203B41FA5}">
                      <a16:colId xmlns:a16="http://schemas.microsoft.com/office/drawing/2014/main" val="20000"/>
                    </a:ext>
                  </a:extLst>
                </a:gridCol>
                <a:gridCol w="2904323">
                  <a:extLst>
                    <a:ext uri="{9D8B030D-6E8A-4147-A177-3AD203B41FA5}">
                      <a16:colId xmlns:a16="http://schemas.microsoft.com/office/drawing/2014/main" val="20001"/>
                    </a:ext>
                  </a:extLst>
                </a:gridCol>
                <a:gridCol w="2904323">
                  <a:extLst>
                    <a:ext uri="{9D8B030D-6E8A-4147-A177-3AD203B41FA5}">
                      <a16:colId xmlns:a16="http://schemas.microsoft.com/office/drawing/2014/main" val="20002"/>
                    </a:ext>
                  </a:extLst>
                </a:gridCol>
              </a:tblGrid>
              <a:tr h="739997">
                <a:tc>
                  <a:txBody>
                    <a:bodyPr/>
                    <a:lstStyle/>
                    <a:p>
                      <a:pPr algn="ctr"/>
                      <a:r>
                        <a:rPr lang="cs-CZ" sz="1700" dirty="0">
                          <a:solidFill>
                            <a:srgbClr val="FAFAFA"/>
                          </a:solidFill>
                        </a:rPr>
                        <a:t>Kloub</a:t>
                      </a:r>
                    </a:p>
                  </a:txBody>
                  <a:tcPr marL="86468" marR="86468" marT="43234" marB="43234" anchor="ctr">
                    <a:lnL>
                      <a:noFill/>
                    </a:lnL>
                    <a:lnR>
                      <a:noFill/>
                    </a:lnR>
                    <a:lnT>
                      <a:noFill/>
                    </a:lnT>
                    <a:lnB w="9525" cap="flat" cmpd="sng" algn="ctr">
                      <a:solidFill>
                        <a:srgbClr val="DDDDDD"/>
                      </a:solidFill>
                      <a:prstDash val="solid"/>
                      <a:round/>
                      <a:headEnd type="none" w="med" len="med"/>
                      <a:tailEnd type="none" w="med" len="med"/>
                    </a:lnB>
                    <a:solidFill>
                      <a:srgbClr val="009B00"/>
                    </a:solidFill>
                  </a:tcPr>
                </a:tc>
                <a:tc>
                  <a:txBody>
                    <a:bodyPr/>
                    <a:lstStyle/>
                    <a:p>
                      <a:pPr algn="ctr"/>
                      <a:r>
                        <a:rPr lang="cs-CZ" sz="1700" dirty="0">
                          <a:solidFill>
                            <a:srgbClr val="FAFAFA"/>
                          </a:solidFill>
                        </a:rPr>
                        <a:t>Stabilní postavení</a:t>
                      </a:r>
                    </a:p>
                  </a:txBody>
                  <a:tcPr marL="86468" marR="86468" marT="43234" marB="43234" anchor="ctr">
                    <a:lnL>
                      <a:noFill/>
                    </a:lnL>
                    <a:lnR>
                      <a:noFill/>
                    </a:lnR>
                    <a:lnT>
                      <a:noFill/>
                    </a:lnT>
                    <a:lnB w="9525" cap="flat" cmpd="sng" algn="ctr">
                      <a:solidFill>
                        <a:srgbClr val="DDDDDD"/>
                      </a:solidFill>
                      <a:prstDash val="solid"/>
                      <a:round/>
                      <a:headEnd type="none" w="med" len="med"/>
                      <a:tailEnd type="none" w="med" len="med"/>
                    </a:lnB>
                    <a:solidFill>
                      <a:srgbClr val="CB1000"/>
                    </a:solidFill>
                  </a:tcPr>
                </a:tc>
                <a:tc>
                  <a:txBody>
                    <a:bodyPr/>
                    <a:lstStyle/>
                    <a:p>
                      <a:pPr algn="ctr"/>
                      <a:r>
                        <a:rPr lang="cs-CZ" sz="1700" dirty="0">
                          <a:solidFill>
                            <a:srgbClr val="FAFAFA"/>
                          </a:solidFill>
                        </a:rPr>
                        <a:t>Nestabilní postavení</a:t>
                      </a:r>
                    </a:p>
                  </a:txBody>
                  <a:tcPr marL="86468" marR="86468" marT="43234" marB="43234" anchor="ctr">
                    <a:lnL>
                      <a:noFill/>
                    </a:lnL>
                    <a:lnR>
                      <a:noFill/>
                    </a:lnR>
                    <a:lnT>
                      <a:noFill/>
                    </a:lnT>
                    <a:lnB w="9525" cap="flat" cmpd="sng" algn="ctr">
                      <a:solidFill>
                        <a:srgbClr val="DDDDDD"/>
                      </a:solidFill>
                      <a:prstDash val="solid"/>
                      <a:round/>
                      <a:headEnd type="none" w="med" len="med"/>
                      <a:tailEnd type="none" w="med" len="med"/>
                    </a:lnB>
                    <a:solidFill>
                      <a:srgbClr val="009B00"/>
                    </a:solidFill>
                  </a:tcPr>
                </a:tc>
                <a:extLst>
                  <a:ext uri="{0D108BD9-81ED-4DB2-BD59-A6C34878D82A}">
                    <a16:rowId xmlns:a16="http://schemas.microsoft.com/office/drawing/2014/main" val="10000"/>
                  </a:ext>
                </a:extLst>
              </a:tr>
              <a:tr h="739997">
                <a:tc>
                  <a:txBody>
                    <a:bodyPr/>
                    <a:lstStyle/>
                    <a:p>
                      <a:r>
                        <a:rPr lang="cs-CZ" sz="1700" dirty="0"/>
                        <a:t>meziobratlové klouby</a:t>
                      </a:r>
                    </a:p>
                  </a:txBody>
                  <a:tcPr marL="86468" marR="86468" marT="43234" marB="43234" anchor="ctr">
                    <a:lnL>
                      <a:noFill/>
                    </a:lnL>
                    <a:lnR>
                      <a:noFill/>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dirty="0"/>
                        <a:t>extenze</a:t>
                      </a:r>
                    </a:p>
                  </a:txBody>
                  <a:tcPr marL="86468" marR="86468" marT="43234" marB="43234" anchor="ctr">
                    <a:lnL>
                      <a:noFill/>
                    </a:lnL>
                    <a:lnR>
                      <a:noFill/>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dirty="0"/>
                        <a:t>neutrální postavení</a:t>
                      </a:r>
                    </a:p>
                  </a:txBody>
                  <a:tcPr marL="86468" marR="86468" marT="43234" marB="43234" anchor="ctr">
                    <a:lnL>
                      <a:noFill/>
                    </a:lnL>
                    <a:lnR>
                      <a:noFill/>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extLst>
                  <a:ext uri="{0D108BD9-81ED-4DB2-BD59-A6C34878D82A}">
                    <a16:rowId xmlns:a16="http://schemas.microsoft.com/office/drawing/2014/main" val="10001"/>
                  </a:ext>
                </a:extLst>
              </a:tr>
              <a:tr h="739997">
                <a:tc>
                  <a:txBody>
                    <a:bodyPr/>
                    <a:lstStyle/>
                    <a:p>
                      <a:r>
                        <a:rPr lang="cs-CZ" sz="1700" dirty="0"/>
                        <a:t>ramenní kloub</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700" dirty="0"/>
                        <a:t>abdukce a zevní rotace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700" dirty="0"/>
                        <a:t>lehká abdukce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extLst>
                  <a:ext uri="{0D108BD9-81ED-4DB2-BD59-A6C34878D82A}">
                    <a16:rowId xmlns:a16="http://schemas.microsoft.com/office/drawing/2014/main" val="10002"/>
                  </a:ext>
                </a:extLst>
              </a:tr>
              <a:tr h="422855">
                <a:tc>
                  <a:txBody>
                    <a:bodyPr/>
                    <a:lstStyle/>
                    <a:p>
                      <a:r>
                        <a:rPr lang="cs-CZ" sz="1700" dirty="0"/>
                        <a:t>loketní kloub</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dirty="0"/>
                        <a:t>extenze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dirty="0"/>
                        <a:t>lehká flexe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r h="422855">
                <a:tc>
                  <a:txBody>
                    <a:bodyPr/>
                    <a:lstStyle/>
                    <a:p>
                      <a:r>
                        <a:rPr lang="cs-CZ" sz="1700" dirty="0"/>
                        <a:t>zápěstní kloub</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700" dirty="0"/>
                        <a:t>extenze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700" dirty="0" err="1"/>
                        <a:t>semiflexe</a:t>
                      </a:r>
                      <a:endParaRPr lang="cs-CZ" sz="1700" dirty="0"/>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extLst>
                  <a:ext uri="{0D108BD9-81ED-4DB2-BD59-A6C34878D82A}">
                    <a16:rowId xmlns:a16="http://schemas.microsoft.com/office/drawing/2014/main" val="10004"/>
                  </a:ext>
                </a:extLst>
              </a:tr>
              <a:tr h="739997">
                <a:tc>
                  <a:txBody>
                    <a:bodyPr/>
                    <a:lstStyle/>
                    <a:p>
                      <a:r>
                        <a:rPr lang="cs-CZ" sz="1700"/>
                        <a:t>kyčelní kloub</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a:t>extenze a vnitřní rotace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a:t>semiflexe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extLst>
                  <a:ext uri="{0D108BD9-81ED-4DB2-BD59-A6C34878D82A}">
                    <a16:rowId xmlns:a16="http://schemas.microsoft.com/office/drawing/2014/main" val="10005"/>
                  </a:ext>
                </a:extLst>
              </a:tr>
              <a:tr h="422855">
                <a:tc>
                  <a:txBody>
                    <a:bodyPr/>
                    <a:lstStyle/>
                    <a:p>
                      <a:r>
                        <a:rPr lang="cs-CZ" sz="1700"/>
                        <a:t>kolenní kloub</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700"/>
                        <a:t>extenze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700"/>
                        <a:t>semiflexe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extLst>
                  <a:ext uri="{0D108BD9-81ED-4DB2-BD59-A6C34878D82A}">
                    <a16:rowId xmlns:a16="http://schemas.microsoft.com/office/drawing/2014/main" val="10006"/>
                  </a:ext>
                </a:extLst>
              </a:tr>
              <a:tr h="739997">
                <a:tc>
                  <a:txBody>
                    <a:bodyPr/>
                    <a:lstStyle/>
                    <a:p>
                      <a:r>
                        <a:rPr lang="cs-CZ" sz="1700" dirty="0"/>
                        <a:t>hlezenní kloub</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a:t>extenze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dirty="0"/>
                        <a:t>neutrální postavení</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extLst>
                  <a:ext uri="{0D108BD9-81ED-4DB2-BD59-A6C34878D82A}">
                    <a16:rowId xmlns:a16="http://schemas.microsoft.com/office/drawing/2014/main" val="10007"/>
                  </a:ext>
                </a:extLst>
              </a:tr>
            </a:tbl>
          </a:graphicData>
        </a:graphic>
      </p:graphicFrame>
      <p:sp>
        <p:nvSpPr>
          <p:cNvPr id="133121" name="Rectangle 1"/>
          <p:cNvSpPr>
            <a:spLocks noChangeArrowheads="1"/>
          </p:cNvSpPr>
          <p:nvPr/>
        </p:nvSpPr>
        <p:spPr bwMode="auto">
          <a:xfrm>
            <a:off x="103469" y="4035"/>
            <a:ext cx="8937062" cy="1546492"/>
          </a:xfrm>
          <a:prstGeom prst="rect">
            <a:avLst/>
          </a:prstGeom>
          <a:solidFill>
            <a:srgbClr val="FFFFFF"/>
          </a:solidFill>
          <a:ln w="9525">
            <a:noFill/>
            <a:miter lim="800000"/>
            <a:headEnd/>
            <a:tailEnd/>
          </a:ln>
          <a:effectLst/>
        </p:spPr>
        <p:txBody>
          <a:bodyPr vert="horz" wrap="none" lIns="0" tIns="133308" rIns="0" bIns="133308" numCol="1" anchor="ctr" anchorCtr="0" compatLnSpc="1">
            <a:prstTxWarp prst="textNoShape">
              <a:avLst/>
            </a:prstTxWarp>
            <a:spAutoFit/>
          </a:bodyPr>
          <a:lstStyle/>
          <a:p>
            <a:pPr marL="0" marR="0" lvl="0" indent="201613" algn="just"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rgbClr val="000000"/>
                </a:solidFill>
                <a:effectLst/>
                <a:latin typeface="Verdana" pitchFamily="34" charset="0"/>
              </a:rPr>
              <a:t>Postavení kloubu </a:t>
            </a:r>
            <a:r>
              <a:rPr kumimoji="0" lang="cs-CZ" b="0" i="0" u="none" strike="noStrike" cap="none" normalizeH="0" baseline="0" dirty="0">
                <a:ln>
                  <a:noFill/>
                </a:ln>
                <a:solidFill>
                  <a:srgbClr val="333333"/>
                </a:solidFill>
                <a:effectLst/>
                <a:latin typeface="Verdana" pitchFamily="34" charset="0"/>
              </a:rPr>
              <a:t>(dle Balatky, 2002):</a:t>
            </a:r>
            <a:endParaRPr kumimoji="0" lang="cs-CZ"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cs-CZ" b="0" i="0" u="none" strike="noStrike" cap="none" normalizeH="0" baseline="0" dirty="0">
                <a:ln>
                  <a:noFill/>
                </a:ln>
                <a:solidFill>
                  <a:srgbClr val="333333"/>
                </a:solidFill>
                <a:effectLst/>
                <a:latin typeface="Verdana" pitchFamily="34" charset="0"/>
              </a:rPr>
              <a:t>stabilní</a:t>
            </a:r>
          </a:p>
          <a:p>
            <a:pPr marL="0" marR="0" lvl="0" indent="0" algn="just" defTabSz="914400" rtl="0" eaLnBrk="0" fontAlgn="base" latinLnBrk="0" hangingPunct="0">
              <a:lnSpc>
                <a:spcPct val="100000"/>
              </a:lnSpc>
              <a:spcBef>
                <a:spcPct val="0"/>
              </a:spcBef>
              <a:spcAft>
                <a:spcPct val="0"/>
              </a:spcAft>
              <a:buClrTx/>
              <a:buSzTx/>
              <a:buFontTx/>
              <a:buAutoNum type="arabicPeriod" startAt="2"/>
              <a:tabLst/>
            </a:pPr>
            <a:r>
              <a:rPr kumimoji="0" lang="cs-CZ" b="0" i="0" u="none" strike="noStrike" cap="none" normalizeH="0" baseline="0" dirty="0">
                <a:ln>
                  <a:noFill/>
                </a:ln>
                <a:solidFill>
                  <a:srgbClr val="333333"/>
                </a:solidFill>
                <a:effectLst/>
                <a:latin typeface="Verdana" pitchFamily="34" charset="0"/>
              </a:rPr>
              <a:t>nestabilní</a:t>
            </a:r>
          </a:p>
          <a:p>
            <a:pPr marL="0" marR="0" lvl="0" indent="0" algn="just" defTabSz="914400" rtl="0" eaLnBrk="0" fontAlgn="base" latinLnBrk="0" hangingPunct="0">
              <a:lnSpc>
                <a:spcPct val="100000"/>
              </a:lnSpc>
              <a:spcBef>
                <a:spcPct val="0"/>
              </a:spcBef>
              <a:spcAft>
                <a:spcPct val="0"/>
              </a:spcAft>
              <a:buClrTx/>
              <a:buSzTx/>
              <a:buFontTx/>
              <a:buAutoNum type="arabicPeriod" startAt="3"/>
              <a:tabLst/>
            </a:pPr>
            <a:r>
              <a:rPr kumimoji="0" lang="cs-CZ" b="0" i="0" u="none" strike="noStrike" cap="none" normalizeH="0" baseline="0" dirty="0">
                <a:ln>
                  <a:noFill/>
                </a:ln>
                <a:solidFill>
                  <a:srgbClr val="333333"/>
                </a:solidFill>
                <a:effectLst/>
                <a:latin typeface="Verdana" pitchFamily="34" charset="0"/>
              </a:rPr>
              <a:t>střední postavení – maximální uvolnění kloubního pouzdra</a:t>
            </a:r>
          </a:p>
          <a:p>
            <a:pPr marL="0" marR="0" lvl="0" indent="201613"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a:ln>
                  <a:noFill/>
                </a:ln>
                <a:solidFill>
                  <a:srgbClr val="333333"/>
                </a:solidFill>
                <a:effectLst/>
                <a:latin typeface="Verdana" pitchFamily="34" charset="0"/>
              </a:rPr>
              <a:t>Při stabilním postavení hrozí největší nebezpečí poškození kloubu, naopak při nestabilním postavením nejmenší nebezpečí.</a:t>
            </a:r>
            <a:endParaRPr kumimoji="0" lang="cs-CZ" sz="1100" b="0" i="0" u="none" strike="noStrike" cap="none" normalizeH="0" baseline="0" dirty="0">
              <a:ln>
                <a:noFill/>
              </a:ln>
              <a:solidFill>
                <a:schemeClr val="tx1"/>
              </a:solidFill>
              <a:effectLst/>
              <a:latin typeface="Arial" pitchFamily="34" charset="0"/>
            </a:endParaRPr>
          </a:p>
        </p:txBody>
      </p:sp>
      <p:sp>
        <p:nvSpPr>
          <p:cNvPr id="4" name="TextovéPole 3"/>
          <p:cNvSpPr txBox="1"/>
          <p:nvPr/>
        </p:nvSpPr>
        <p:spPr>
          <a:xfrm>
            <a:off x="4018560" y="6396335"/>
            <a:ext cx="5013360" cy="461665"/>
          </a:xfrm>
          <a:prstGeom prst="rect">
            <a:avLst/>
          </a:prstGeom>
          <a:noFill/>
        </p:spPr>
        <p:txBody>
          <a:bodyPr wrap="none" rtlCol="0">
            <a:spAutoFit/>
          </a:bodyPr>
          <a:lstStyle/>
          <a:p>
            <a:r>
              <a:rPr lang="cs-CZ" sz="2400" b="1" dirty="0">
                <a:solidFill>
                  <a:srgbClr val="FF0000"/>
                </a:solidFill>
              </a:rPr>
              <a:t>ÚKOL 3: SVALOVÁ KONTRAKCE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23850" y="1557338"/>
            <a:ext cx="2638425" cy="457200"/>
          </a:xfrm>
          <a:prstGeom prst="rect">
            <a:avLst/>
          </a:prstGeom>
          <a:noFill/>
          <a:ln w="9525">
            <a:noFill/>
            <a:miter lim="800000"/>
            <a:headEnd/>
            <a:tailEnd/>
          </a:ln>
          <a:effectLst/>
        </p:spPr>
        <p:txBody>
          <a:bodyPr wrap="none">
            <a:spAutoFit/>
          </a:bodyPr>
          <a:lstStyle/>
          <a:p>
            <a:pPr algn="l"/>
            <a:r>
              <a:rPr lang="cs-CZ" sz="2400" b="1"/>
              <a:t>TONUS</a:t>
            </a:r>
            <a:r>
              <a:rPr lang="cs-CZ" sz="2400"/>
              <a:t> (NAPĚTÍ)</a:t>
            </a:r>
          </a:p>
        </p:txBody>
      </p:sp>
      <p:sp>
        <p:nvSpPr>
          <p:cNvPr id="11267" name="Text Box 3"/>
          <p:cNvSpPr txBox="1">
            <a:spLocks noChangeArrowheads="1"/>
          </p:cNvSpPr>
          <p:nvPr/>
        </p:nvSpPr>
        <p:spPr bwMode="auto">
          <a:xfrm>
            <a:off x="4284663" y="333375"/>
            <a:ext cx="2622550" cy="457200"/>
          </a:xfrm>
          <a:prstGeom prst="rect">
            <a:avLst/>
          </a:prstGeom>
          <a:noFill/>
          <a:ln w="9525">
            <a:noFill/>
            <a:miter lim="800000"/>
            <a:headEnd/>
            <a:tailEnd/>
          </a:ln>
          <a:effectLst/>
        </p:spPr>
        <p:txBody>
          <a:bodyPr wrap="none">
            <a:spAutoFit/>
          </a:bodyPr>
          <a:lstStyle/>
          <a:p>
            <a:pPr algn="l"/>
            <a:r>
              <a:rPr lang="cs-CZ" sz="2400" b="1"/>
              <a:t>METRIE</a:t>
            </a:r>
            <a:r>
              <a:rPr lang="cs-CZ" sz="2400"/>
              <a:t> (DÉLKA)</a:t>
            </a:r>
          </a:p>
        </p:txBody>
      </p:sp>
      <p:sp>
        <p:nvSpPr>
          <p:cNvPr id="11268" name="Text Box 4"/>
          <p:cNvSpPr txBox="1">
            <a:spLocks noChangeArrowheads="1"/>
          </p:cNvSpPr>
          <p:nvPr/>
        </p:nvSpPr>
        <p:spPr bwMode="auto">
          <a:xfrm>
            <a:off x="468313" y="2635250"/>
            <a:ext cx="2146300" cy="457200"/>
          </a:xfrm>
          <a:prstGeom prst="rect">
            <a:avLst/>
          </a:prstGeom>
          <a:noFill/>
          <a:ln w="9525">
            <a:noFill/>
            <a:miter lim="800000"/>
            <a:headEnd/>
            <a:tailEnd/>
          </a:ln>
          <a:effectLst/>
        </p:spPr>
        <p:txBody>
          <a:bodyPr wrap="none">
            <a:spAutoFit/>
          </a:bodyPr>
          <a:lstStyle/>
          <a:p>
            <a:pPr algn="l"/>
            <a:r>
              <a:rPr lang="cs-CZ" sz="2400"/>
              <a:t>IZO (STEJNÉ)</a:t>
            </a:r>
          </a:p>
        </p:txBody>
      </p:sp>
      <p:sp>
        <p:nvSpPr>
          <p:cNvPr id="11269" name="Text Box 5"/>
          <p:cNvSpPr txBox="1">
            <a:spLocks noChangeArrowheads="1"/>
          </p:cNvSpPr>
          <p:nvPr/>
        </p:nvSpPr>
        <p:spPr bwMode="auto">
          <a:xfrm>
            <a:off x="468313" y="4435475"/>
            <a:ext cx="2994025" cy="457200"/>
          </a:xfrm>
          <a:prstGeom prst="rect">
            <a:avLst/>
          </a:prstGeom>
          <a:noFill/>
          <a:ln w="9525">
            <a:noFill/>
            <a:miter lim="800000"/>
            <a:headEnd/>
            <a:tailEnd/>
          </a:ln>
          <a:effectLst/>
        </p:spPr>
        <p:txBody>
          <a:bodyPr wrap="none">
            <a:spAutoFit/>
          </a:bodyPr>
          <a:lstStyle/>
          <a:p>
            <a:pPr algn="l"/>
            <a:r>
              <a:rPr lang="cs-CZ" sz="2400"/>
              <a:t>ANIZO (NESTEJNÉ)</a:t>
            </a:r>
          </a:p>
        </p:txBody>
      </p:sp>
      <p:sp>
        <p:nvSpPr>
          <p:cNvPr id="11270" name="Text Box 6"/>
          <p:cNvSpPr txBox="1">
            <a:spLocks noChangeArrowheads="1"/>
          </p:cNvSpPr>
          <p:nvPr/>
        </p:nvSpPr>
        <p:spPr bwMode="auto">
          <a:xfrm>
            <a:off x="5292725" y="908050"/>
            <a:ext cx="2994025" cy="731838"/>
          </a:xfrm>
          <a:prstGeom prst="rect">
            <a:avLst/>
          </a:prstGeom>
          <a:noFill/>
          <a:ln w="9525">
            <a:noFill/>
            <a:miter lim="800000"/>
            <a:headEnd/>
            <a:tailEnd/>
          </a:ln>
          <a:effectLst/>
        </p:spPr>
        <p:txBody>
          <a:bodyPr wrap="none">
            <a:spAutoFit/>
          </a:bodyPr>
          <a:lstStyle/>
          <a:p>
            <a:r>
              <a:rPr lang="cs-CZ" sz="2400"/>
              <a:t>ANIZO (NESTEJNÁ)</a:t>
            </a:r>
          </a:p>
          <a:p>
            <a:r>
              <a:rPr lang="cs-CZ" b="1"/>
              <a:t>DYNAMICKÁ</a:t>
            </a:r>
          </a:p>
        </p:txBody>
      </p:sp>
      <p:sp>
        <p:nvSpPr>
          <p:cNvPr id="11271" name="Text Box 7"/>
          <p:cNvSpPr txBox="1">
            <a:spLocks noChangeArrowheads="1"/>
          </p:cNvSpPr>
          <p:nvPr/>
        </p:nvSpPr>
        <p:spPr bwMode="auto">
          <a:xfrm>
            <a:off x="3175000" y="908050"/>
            <a:ext cx="2146300" cy="731838"/>
          </a:xfrm>
          <a:prstGeom prst="rect">
            <a:avLst/>
          </a:prstGeom>
          <a:noFill/>
          <a:ln w="9525">
            <a:noFill/>
            <a:miter lim="800000"/>
            <a:headEnd/>
            <a:tailEnd/>
          </a:ln>
          <a:effectLst/>
        </p:spPr>
        <p:txBody>
          <a:bodyPr wrap="none">
            <a:spAutoFit/>
          </a:bodyPr>
          <a:lstStyle/>
          <a:p>
            <a:r>
              <a:rPr lang="cs-CZ" sz="2400"/>
              <a:t>IZO (STEJNÁ)</a:t>
            </a:r>
          </a:p>
          <a:p>
            <a:r>
              <a:rPr lang="cs-CZ" b="1"/>
              <a:t>STATICKÁ</a:t>
            </a:r>
          </a:p>
        </p:txBody>
      </p:sp>
      <p:sp>
        <p:nvSpPr>
          <p:cNvPr id="11272" name="Text Box 8"/>
          <p:cNvSpPr txBox="1">
            <a:spLocks noChangeArrowheads="1"/>
          </p:cNvSpPr>
          <p:nvPr/>
        </p:nvSpPr>
        <p:spPr bwMode="auto">
          <a:xfrm>
            <a:off x="4932363" y="5876925"/>
            <a:ext cx="1793875" cy="336550"/>
          </a:xfrm>
          <a:prstGeom prst="rect">
            <a:avLst/>
          </a:prstGeom>
          <a:noFill/>
          <a:ln w="9525">
            <a:noFill/>
            <a:miter lim="800000"/>
            <a:headEnd/>
            <a:tailEnd/>
          </a:ln>
          <a:effectLst/>
        </p:spPr>
        <p:txBody>
          <a:bodyPr wrap="none">
            <a:spAutoFit/>
          </a:bodyPr>
          <a:lstStyle/>
          <a:p>
            <a:pPr algn="l"/>
            <a:r>
              <a:rPr lang="cs-CZ" sz="1600"/>
              <a:t>KONCENTRICKÁ</a:t>
            </a:r>
          </a:p>
        </p:txBody>
      </p:sp>
      <p:sp>
        <p:nvSpPr>
          <p:cNvPr id="11273" name="Text Box 9"/>
          <p:cNvSpPr txBox="1">
            <a:spLocks noChangeArrowheads="1"/>
          </p:cNvSpPr>
          <p:nvPr/>
        </p:nvSpPr>
        <p:spPr bwMode="auto">
          <a:xfrm>
            <a:off x="6659563" y="5876925"/>
            <a:ext cx="1624012" cy="336550"/>
          </a:xfrm>
          <a:prstGeom prst="rect">
            <a:avLst/>
          </a:prstGeom>
          <a:noFill/>
          <a:ln w="9525">
            <a:noFill/>
            <a:miter lim="800000"/>
            <a:headEnd/>
            <a:tailEnd/>
          </a:ln>
          <a:effectLst/>
        </p:spPr>
        <p:txBody>
          <a:bodyPr wrap="none">
            <a:spAutoFit/>
          </a:bodyPr>
          <a:lstStyle/>
          <a:p>
            <a:pPr algn="l"/>
            <a:r>
              <a:rPr lang="cs-CZ" sz="1600"/>
              <a:t>EXCENTRICKÁ</a:t>
            </a:r>
          </a:p>
        </p:txBody>
      </p:sp>
      <p:sp>
        <p:nvSpPr>
          <p:cNvPr id="11274" name="Rectangle 10"/>
          <p:cNvSpPr>
            <a:spLocks noChangeArrowheads="1"/>
          </p:cNvSpPr>
          <p:nvPr/>
        </p:nvSpPr>
        <p:spPr bwMode="auto">
          <a:xfrm>
            <a:off x="3492500" y="1916113"/>
            <a:ext cx="4103688" cy="1871662"/>
          </a:xfrm>
          <a:prstGeom prst="rect">
            <a:avLst/>
          </a:prstGeom>
          <a:solidFill>
            <a:schemeClr val="accent1"/>
          </a:solidFill>
          <a:ln w="9525">
            <a:solidFill>
              <a:schemeClr val="tx1"/>
            </a:solidFill>
            <a:miter lim="800000"/>
            <a:headEnd/>
            <a:tailEnd/>
          </a:ln>
          <a:effectLst/>
        </p:spPr>
        <p:txBody>
          <a:bodyPr wrap="none" anchor="ctr"/>
          <a:lstStyle/>
          <a:p>
            <a:endParaRPr lang="cs-CZ"/>
          </a:p>
        </p:txBody>
      </p:sp>
      <p:sp>
        <p:nvSpPr>
          <p:cNvPr id="11275" name="Rectangle 11"/>
          <p:cNvSpPr>
            <a:spLocks noChangeArrowheads="1"/>
          </p:cNvSpPr>
          <p:nvPr/>
        </p:nvSpPr>
        <p:spPr bwMode="auto">
          <a:xfrm>
            <a:off x="3492500" y="3789363"/>
            <a:ext cx="4103688" cy="1800225"/>
          </a:xfrm>
          <a:prstGeom prst="rect">
            <a:avLst/>
          </a:prstGeom>
          <a:solidFill>
            <a:srgbClr val="FF99CC"/>
          </a:solidFill>
          <a:ln w="9525">
            <a:solidFill>
              <a:schemeClr val="tx1"/>
            </a:solidFill>
            <a:miter lim="800000"/>
            <a:headEnd/>
            <a:tailEnd/>
          </a:ln>
          <a:effectLst/>
        </p:spPr>
        <p:txBody>
          <a:bodyPr wrap="none" anchor="ctr"/>
          <a:lstStyle/>
          <a:p>
            <a:endParaRPr lang="cs-CZ"/>
          </a:p>
        </p:txBody>
      </p:sp>
      <p:sp>
        <p:nvSpPr>
          <p:cNvPr id="11276" name="Rectangle 12"/>
          <p:cNvSpPr>
            <a:spLocks noChangeArrowheads="1"/>
          </p:cNvSpPr>
          <p:nvPr/>
        </p:nvSpPr>
        <p:spPr bwMode="auto">
          <a:xfrm>
            <a:off x="3492500" y="1916113"/>
            <a:ext cx="2087563" cy="3673475"/>
          </a:xfrm>
          <a:prstGeom prst="rect">
            <a:avLst/>
          </a:prstGeom>
          <a:solidFill>
            <a:srgbClr val="FFFF99"/>
          </a:solidFill>
          <a:ln w="9525">
            <a:solidFill>
              <a:schemeClr val="tx1"/>
            </a:solidFill>
            <a:miter lim="800000"/>
            <a:headEnd/>
            <a:tailEnd/>
          </a:ln>
          <a:effectLst/>
        </p:spPr>
        <p:txBody>
          <a:bodyPr wrap="none" anchor="ctr"/>
          <a:lstStyle/>
          <a:p>
            <a:endParaRPr lang="cs-CZ"/>
          </a:p>
        </p:txBody>
      </p:sp>
      <p:sp>
        <p:nvSpPr>
          <p:cNvPr id="11277" name="Rectangle 13"/>
          <p:cNvSpPr>
            <a:spLocks noChangeArrowheads="1"/>
          </p:cNvSpPr>
          <p:nvPr/>
        </p:nvSpPr>
        <p:spPr bwMode="auto">
          <a:xfrm>
            <a:off x="5580063" y="1916113"/>
            <a:ext cx="2016125" cy="3671887"/>
          </a:xfrm>
          <a:prstGeom prst="rect">
            <a:avLst/>
          </a:prstGeom>
          <a:solidFill>
            <a:srgbClr val="CCFFCC"/>
          </a:solidFill>
          <a:ln w="9525">
            <a:solidFill>
              <a:schemeClr val="tx1"/>
            </a:solidFill>
            <a:miter lim="800000"/>
            <a:headEnd/>
            <a:tailEnd/>
          </a:ln>
          <a:effectLst/>
        </p:spPr>
        <p:txBody>
          <a:bodyPr wrap="none" anchor="ctr"/>
          <a:lstStyle/>
          <a:p>
            <a:endParaRPr lang="cs-CZ"/>
          </a:p>
        </p:txBody>
      </p:sp>
      <p:sp>
        <p:nvSpPr>
          <p:cNvPr id="11278" name="Rectangle 14"/>
          <p:cNvSpPr>
            <a:spLocks noChangeArrowheads="1"/>
          </p:cNvSpPr>
          <p:nvPr/>
        </p:nvSpPr>
        <p:spPr bwMode="auto">
          <a:xfrm>
            <a:off x="5580063" y="1916113"/>
            <a:ext cx="1008062" cy="3673475"/>
          </a:xfrm>
          <a:prstGeom prst="rect">
            <a:avLst/>
          </a:prstGeom>
          <a:solidFill>
            <a:srgbClr val="00FFFF"/>
          </a:solidFill>
          <a:ln w="9525">
            <a:solidFill>
              <a:schemeClr val="tx1"/>
            </a:solidFill>
            <a:miter lim="800000"/>
            <a:headEnd/>
            <a:tailEnd/>
          </a:ln>
          <a:effectLst/>
        </p:spPr>
        <p:txBody>
          <a:bodyPr wrap="none" anchor="ctr"/>
          <a:lstStyle/>
          <a:p>
            <a:endParaRPr lang="cs-CZ"/>
          </a:p>
        </p:txBody>
      </p:sp>
      <p:sp>
        <p:nvSpPr>
          <p:cNvPr id="11279" name="Rectangle 15"/>
          <p:cNvSpPr>
            <a:spLocks noChangeArrowheads="1"/>
          </p:cNvSpPr>
          <p:nvPr/>
        </p:nvSpPr>
        <p:spPr bwMode="auto">
          <a:xfrm>
            <a:off x="6588125" y="1916113"/>
            <a:ext cx="1008063" cy="3673475"/>
          </a:xfrm>
          <a:prstGeom prst="rect">
            <a:avLst/>
          </a:prstGeom>
          <a:solidFill>
            <a:srgbClr val="FF6600"/>
          </a:solidFill>
          <a:ln w="9525">
            <a:solidFill>
              <a:schemeClr val="tx1"/>
            </a:solidFill>
            <a:miter lim="800000"/>
            <a:headEnd/>
            <a:tailEnd/>
          </a:ln>
          <a:effectLst/>
        </p:spPr>
        <p:txBody>
          <a:bodyPr wrap="none" anchor="ctr"/>
          <a:lstStyle/>
          <a:p>
            <a:endParaRPr lang="cs-CZ"/>
          </a:p>
        </p:txBody>
      </p:sp>
      <p:sp>
        <p:nvSpPr>
          <p:cNvPr id="11280" name="Rectangle 16"/>
          <p:cNvSpPr>
            <a:spLocks noChangeArrowheads="1"/>
          </p:cNvSpPr>
          <p:nvPr/>
        </p:nvSpPr>
        <p:spPr bwMode="auto">
          <a:xfrm>
            <a:off x="3492500" y="1916113"/>
            <a:ext cx="2016125" cy="1873250"/>
          </a:xfrm>
          <a:prstGeom prst="rect">
            <a:avLst/>
          </a:prstGeom>
          <a:solidFill>
            <a:schemeClr val="bg1"/>
          </a:solidFill>
          <a:ln w="9525">
            <a:solidFill>
              <a:schemeClr val="tx1"/>
            </a:solidFill>
            <a:miter lim="800000"/>
            <a:headEnd/>
            <a:tailEnd/>
          </a:ln>
          <a:effectLst/>
        </p:spPr>
        <p:txBody>
          <a:bodyPr wrap="none" anchor="ctr"/>
          <a:lstStyle/>
          <a:p>
            <a:endParaRPr lang="cs-CZ"/>
          </a:p>
        </p:txBody>
      </p:sp>
      <p:sp>
        <p:nvSpPr>
          <p:cNvPr id="11281" name="Rectangle 17"/>
          <p:cNvSpPr>
            <a:spLocks noChangeArrowheads="1"/>
          </p:cNvSpPr>
          <p:nvPr/>
        </p:nvSpPr>
        <p:spPr bwMode="auto">
          <a:xfrm>
            <a:off x="5508625" y="1916113"/>
            <a:ext cx="2087563" cy="1873250"/>
          </a:xfrm>
          <a:prstGeom prst="rect">
            <a:avLst/>
          </a:prstGeom>
          <a:solidFill>
            <a:schemeClr val="bg1"/>
          </a:solidFill>
          <a:ln w="9525">
            <a:solidFill>
              <a:schemeClr val="tx1"/>
            </a:solidFill>
            <a:miter lim="800000"/>
            <a:headEnd/>
            <a:tailEnd/>
          </a:ln>
          <a:effectLst/>
        </p:spPr>
        <p:txBody>
          <a:bodyPr wrap="none" anchor="ctr"/>
          <a:lstStyle/>
          <a:p>
            <a:endParaRPr lang="cs-CZ"/>
          </a:p>
        </p:txBody>
      </p:sp>
      <p:sp>
        <p:nvSpPr>
          <p:cNvPr id="11282" name="Rectangle 18"/>
          <p:cNvSpPr>
            <a:spLocks noChangeArrowheads="1"/>
          </p:cNvSpPr>
          <p:nvPr/>
        </p:nvSpPr>
        <p:spPr bwMode="auto">
          <a:xfrm>
            <a:off x="5508625" y="3789363"/>
            <a:ext cx="2087563" cy="1800225"/>
          </a:xfrm>
          <a:prstGeom prst="rect">
            <a:avLst/>
          </a:prstGeom>
          <a:solidFill>
            <a:schemeClr val="bg1"/>
          </a:solidFill>
          <a:ln w="9525">
            <a:solidFill>
              <a:schemeClr val="tx1"/>
            </a:solidFill>
            <a:miter lim="800000"/>
            <a:headEnd/>
            <a:tailEnd/>
          </a:ln>
          <a:effectLst/>
        </p:spPr>
        <p:txBody>
          <a:bodyPr wrap="none" anchor="ctr"/>
          <a:lstStyle/>
          <a:p>
            <a:endParaRPr lang="cs-CZ"/>
          </a:p>
        </p:txBody>
      </p:sp>
      <p:sp>
        <p:nvSpPr>
          <p:cNvPr id="11283" name="Rectangle 19"/>
          <p:cNvSpPr>
            <a:spLocks noChangeArrowheads="1"/>
          </p:cNvSpPr>
          <p:nvPr/>
        </p:nvSpPr>
        <p:spPr bwMode="auto">
          <a:xfrm>
            <a:off x="3492500" y="3789363"/>
            <a:ext cx="2016125" cy="1800225"/>
          </a:xfrm>
          <a:prstGeom prst="rect">
            <a:avLst/>
          </a:prstGeom>
          <a:solidFill>
            <a:schemeClr val="bg1"/>
          </a:solidFill>
          <a:ln w="9525">
            <a:solidFill>
              <a:schemeClr val="tx1"/>
            </a:solidFill>
            <a:miter lim="800000"/>
            <a:headEnd/>
            <a:tailEnd/>
          </a:ln>
          <a:effectLst/>
        </p:spPr>
        <p:txBody>
          <a:bodyPr wrap="none" anchor="ctr"/>
          <a:lstStyle/>
          <a:p>
            <a:endParaRPr lang="cs-CZ"/>
          </a:p>
        </p:txBody>
      </p:sp>
      <p:sp>
        <p:nvSpPr>
          <p:cNvPr id="11284" name="Text Box 20"/>
          <p:cNvSpPr txBox="1">
            <a:spLocks noChangeArrowheads="1"/>
          </p:cNvSpPr>
          <p:nvPr/>
        </p:nvSpPr>
        <p:spPr bwMode="auto">
          <a:xfrm>
            <a:off x="4500563" y="2636838"/>
            <a:ext cx="2089150" cy="457200"/>
          </a:xfrm>
          <a:prstGeom prst="rect">
            <a:avLst/>
          </a:prstGeom>
          <a:noFill/>
          <a:ln w="9525">
            <a:noFill/>
            <a:miter lim="800000"/>
            <a:headEnd/>
            <a:tailEnd/>
          </a:ln>
          <a:effectLst/>
        </p:spPr>
        <p:txBody>
          <a:bodyPr>
            <a:spAutoFit/>
          </a:bodyPr>
          <a:lstStyle/>
          <a:p>
            <a:pPr algn="l">
              <a:spcBef>
                <a:spcPct val="50000"/>
              </a:spcBef>
            </a:pPr>
            <a:r>
              <a:rPr lang="cs-CZ" sz="2400"/>
              <a:t>IZOTONICKÉ</a:t>
            </a:r>
          </a:p>
        </p:txBody>
      </p:sp>
      <p:sp>
        <p:nvSpPr>
          <p:cNvPr id="11285" name="Text Box 21"/>
          <p:cNvSpPr txBox="1">
            <a:spLocks noChangeArrowheads="1"/>
          </p:cNvSpPr>
          <p:nvPr/>
        </p:nvSpPr>
        <p:spPr bwMode="auto">
          <a:xfrm>
            <a:off x="4356100" y="4508500"/>
            <a:ext cx="2665413" cy="457200"/>
          </a:xfrm>
          <a:prstGeom prst="rect">
            <a:avLst/>
          </a:prstGeom>
          <a:noFill/>
          <a:ln w="9525">
            <a:noFill/>
            <a:miter lim="800000"/>
            <a:headEnd/>
            <a:tailEnd/>
          </a:ln>
          <a:effectLst/>
        </p:spPr>
        <p:txBody>
          <a:bodyPr>
            <a:spAutoFit/>
          </a:bodyPr>
          <a:lstStyle/>
          <a:p>
            <a:pPr algn="l">
              <a:spcBef>
                <a:spcPct val="50000"/>
              </a:spcBef>
            </a:pPr>
            <a:r>
              <a:rPr lang="cs-CZ" sz="2400"/>
              <a:t>ANIZOTONICKÉ</a:t>
            </a:r>
          </a:p>
        </p:txBody>
      </p:sp>
      <p:sp>
        <p:nvSpPr>
          <p:cNvPr id="11286" name="Text Box 22"/>
          <p:cNvSpPr txBox="1">
            <a:spLocks noChangeArrowheads="1"/>
          </p:cNvSpPr>
          <p:nvPr/>
        </p:nvSpPr>
        <p:spPr bwMode="auto">
          <a:xfrm>
            <a:off x="3419475" y="3573463"/>
            <a:ext cx="2376488" cy="457200"/>
          </a:xfrm>
          <a:prstGeom prst="rect">
            <a:avLst/>
          </a:prstGeom>
          <a:noFill/>
          <a:ln w="9525">
            <a:noFill/>
            <a:miter lim="800000"/>
            <a:headEnd/>
            <a:tailEnd/>
          </a:ln>
          <a:effectLst/>
        </p:spPr>
        <p:txBody>
          <a:bodyPr>
            <a:spAutoFit/>
          </a:bodyPr>
          <a:lstStyle/>
          <a:p>
            <a:pPr algn="l">
              <a:spcBef>
                <a:spcPct val="50000"/>
              </a:spcBef>
            </a:pPr>
            <a:r>
              <a:rPr lang="cs-CZ" sz="2400"/>
              <a:t>IZOMETRICKÁ</a:t>
            </a:r>
          </a:p>
        </p:txBody>
      </p:sp>
      <p:sp>
        <p:nvSpPr>
          <p:cNvPr id="11287" name="Text Box 23"/>
          <p:cNvSpPr txBox="1">
            <a:spLocks noChangeArrowheads="1"/>
          </p:cNvSpPr>
          <p:nvPr/>
        </p:nvSpPr>
        <p:spPr bwMode="auto">
          <a:xfrm>
            <a:off x="5219700" y="3573463"/>
            <a:ext cx="3241675" cy="457200"/>
          </a:xfrm>
          <a:prstGeom prst="rect">
            <a:avLst/>
          </a:prstGeom>
          <a:noFill/>
          <a:ln w="9525">
            <a:noFill/>
            <a:miter lim="800000"/>
            <a:headEnd/>
            <a:tailEnd/>
          </a:ln>
          <a:effectLst/>
        </p:spPr>
        <p:txBody>
          <a:bodyPr>
            <a:spAutoFit/>
          </a:bodyPr>
          <a:lstStyle/>
          <a:p>
            <a:pPr algn="l">
              <a:spcBef>
                <a:spcPct val="50000"/>
              </a:spcBef>
            </a:pPr>
            <a:r>
              <a:rPr lang="cs-CZ" sz="2400"/>
              <a:t>ANIZOMETRICKÁ</a:t>
            </a:r>
          </a:p>
        </p:txBody>
      </p:sp>
      <p:sp>
        <p:nvSpPr>
          <p:cNvPr id="11288" name="Text Box 24"/>
          <p:cNvSpPr txBox="1">
            <a:spLocks noChangeArrowheads="1"/>
          </p:cNvSpPr>
          <p:nvPr/>
        </p:nvSpPr>
        <p:spPr bwMode="auto">
          <a:xfrm>
            <a:off x="250825" y="404813"/>
            <a:ext cx="2592388" cy="549275"/>
          </a:xfrm>
          <a:prstGeom prst="rect">
            <a:avLst/>
          </a:prstGeom>
          <a:noFill/>
          <a:ln w="9525">
            <a:noFill/>
            <a:miter lim="800000"/>
            <a:headEnd/>
            <a:tailEnd/>
          </a:ln>
          <a:effectLst/>
        </p:spPr>
        <p:txBody>
          <a:bodyPr>
            <a:spAutoFit/>
          </a:bodyPr>
          <a:lstStyle/>
          <a:p>
            <a:pPr algn="l">
              <a:spcBef>
                <a:spcPct val="50000"/>
              </a:spcBef>
            </a:pPr>
            <a:r>
              <a:rPr lang="cs-CZ" sz="3000"/>
              <a:t>KONTRAKCE</a:t>
            </a:r>
          </a:p>
        </p:txBody>
      </p:sp>
      <p:sp>
        <p:nvSpPr>
          <p:cNvPr id="11289" name="Line 25"/>
          <p:cNvSpPr>
            <a:spLocks noChangeShapeType="1"/>
          </p:cNvSpPr>
          <p:nvPr/>
        </p:nvSpPr>
        <p:spPr bwMode="auto">
          <a:xfrm>
            <a:off x="6588125" y="1916113"/>
            <a:ext cx="0" cy="3673475"/>
          </a:xfrm>
          <a:prstGeom prst="line">
            <a:avLst/>
          </a:prstGeom>
          <a:noFill/>
          <a:ln w="9525">
            <a:solidFill>
              <a:schemeClr val="tx1"/>
            </a:solidFill>
            <a:round/>
            <a:headEnd/>
            <a:tailEnd/>
          </a:ln>
          <a:effec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288"/>
                                        </p:tgtEl>
                                        <p:attrNameLst>
                                          <p:attrName>style.visibility</p:attrName>
                                        </p:attrNameLst>
                                      </p:cBhvr>
                                      <p:to>
                                        <p:strVal val="visible"/>
                                      </p:to>
                                    </p:set>
                                    <p:anim by="(-#ppt_w*2)" calcmode="lin" valueType="num">
                                      <p:cBhvr rctx="PPT">
                                        <p:cTn id="7" dur="500" autoRev="1" fill="hold">
                                          <p:stCondLst>
                                            <p:cond delay="0"/>
                                          </p:stCondLst>
                                        </p:cTn>
                                        <p:tgtEl>
                                          <p:spTgt spid="11288"/>
                                        </p:tgtEl>
                                        <p:attrNameLst>
                                          <p:attrName>ppt_w</p:attrName>
                                        </p:attrNameLst>
                                      </p:cBhvr>
                                    </p:anim>
                                    <p:anim by="(#ppt_w*0.50)" calcmode="lin" valueType="num">
                                      <p:cBhvr>
                                        <p:cTn id="8" dur="500" decel="50000" autoRev="1" fill="hold">
                                          <p:stCondLst>
                                            <p:cond delay="0"/>
                                          </p:stCondLst>
                                        </p:cTn>
                                        <p:tgtEl>
                                          <p:spTgt spid="11288"/>
                                        </p:tgtEl>
                                        <p:attrNameLst>
                                          <p:attrName>ppt_x</p:attrName>
                                        </p:attrNameLst>
                                      </p:cBhvr>
                                    </p:anim>
                                    <p:anim from="(-#ppt_h/2)" to="(#ppt_y)" calcmode="lin" valueType="num">
                                      <p:cBhvr>
                                        <p:cTn id="9" dur="1000" fill="hold">
                                          <p:stCondLst>
                                            <p:cond delay="0"/>
                                          </p:stCondLst>
                                        </p:cTn>
                                        <p:tgtEl>
                                          <p:spTgt spid="11288"/>
                                        </p:tgtEl>
                                        <p:attrNameLst>
                                          <p:attrName>ppt_y</p:attrName>
                                        </p:attrNameLst>
                                      </p:cBhvr>
                                    </p:anim>
                                    <p:animRot by="21600000">
                                      <p:cBhvr>
                                        <p:cTn id="10" dur="1000" fill="hold">
                                          <p:stCondLst>
                                            <p:cond delay="0"/>
                                          </p:stCondLst>
                                        </p:cTn>
                                        <p:tgtEl>
                                          <p:spTgt spid="1128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dissolve">
                                      <p:cBhvr>
                                        <p:cTn id="15" dur="500"/>
                                        <p:tgtEl>
                                          <p:spTgt spid="1126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268"/>
                                        </p:tgtEl>
                                        <p:attrNameLst>
                                          <p:attrName>style.visibility</p:attrName>
                                        </p:attrNameLst>
                                      </p:cBhvr>
                                      <p:to>
                                        <p:strVal val="visible"/>
                                      </p:to>
                                    </p:set>
                                    <p:animEffect transition="in" filter="dissolve">
                                      <p:cBhvr>
                                        <p:cTn id="20" dur="500"/>
                                        <p:tgtEl>
                                          <p:spTgt spid="1126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74"/>
                                        </p:tgtEl>
                                        <p:attrNameLst>
                                          <p:attrName>style.visibility</p:attrName>
                                        </p:attrNameLst>
                                      </p:cBhvr>
                                      <p:to>
                                        <p:strVal val="visible"/>
                                      </p:to>
                                    </p:set>
                                    <p:anim calcmode="lin" valueType="num">
                                      <p:cBhvr additive="base">
                                        <p:cTn id="25" dur="500" fill="hold"/>
                                        <p:tgtEl>
                                          <p:spTgt spid="11274"/>
                                        </p:tgtEl>
                                        <p:attrNameLst>
                                          <p:attrName>ppt_x</p:attrName>
                                        </p:attrNameLst>
                                      </p:cBhvr>
                                      <p:tavLst>
                                        <p:tav tm="0">
                                          <p:val>
                                            <p:strVal val="0-#ppt_w/2"/>
                                          </p:val>
                                        </p:tav>
                                        <p:tav tm="100000">
                                          <p:val>
                                            <p:strVal val="#ppt_x"/>
                                          </p:val>
                                        </p:tav>
                                      </p:tavLst>
                                    </p:anim>
                                    <p:anim calcmode="lin" valueType="num">
                                      <p:cBhvr additive="base">
                                        <p:cTn id="26" dur="500" fill="hold"/>
                                        <p:tgtEl>
                                          <p:spTgt spid="1127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49" presetClass="entr" presetSubtype="0" decel="100000" fill="hold" grpId="0" nodeType="afterEffect">
                                  <p:stCondLst>
                                    <p:cond delay="0"/>
                                  </p:stCondLst>
                                  <p:childTnLst>
                                    <p:set>
                                      <p:cBhvr>
                                        <p:cTn id="29" dur="1" fill="hold">
                                          <p:stCondLst>
                                            <p:cond delay="0"/>
                                          </p:stCondLst>
                                        </p:cTn>
                                        <p:tgtEl>
                                          <p:spTgt spid="11284"/>
                                        </p:tgtEl>
                                        <p:attrNameLst>
                                          <p:attrName>style.visibility</p:attrName>
                                        </p:attrNameLst>
                                      </p:cBhvr>
                                      <p:to>
                                        <p:strVal val="visible"/>
                                      </p:to>
                                    </p:set>
                                    <p:anim calcmode="lin" valueType="num">
                                      <p:cBhvr>
                                        <p:cTn id="30" dur="500" fill="hold"/>
                                        <p:tgtEl>
                                          <p:spTgt spid="11284"/>
                                        </p:tgtEl>
                                        <p:attrNameLst>
                                          <p:attrName>ppt_w</p:attrName>
                                        </p:attrNameLst>
                                      </p:cBhvr>
                                      <p:tavLst>
                                        <p:tav tm="0">
                                          <p:val>
                                            <p:fltVal val="0"/>
                                          </p:val>
                                        </p:tav>
                                        <p:tav tm="100000">
                                          <p:val>
                                            <p:strVal val="#ppt_w"/>
                                          </p:val>
                                        </p:tav>
                                      </p:tavLst>
                                    </p:anim>
                                    <p:anim calcmode="lin" valueType="num">
                                      <p:cBhvr>
                                        <p:cTn id="31" dur="500" fill="hold"/>
                                        <p:tgtEl>
                                          <p:spTgt spid="11284"/>
                                        </p:tgtEl>
                                        <p:attrNameLst>
                                          <p:attrName>ppt_h</p:attrName>
                                        </p:attrNameLst>
                                      </p:cBhvr>
                                      <p:tavLst>
                                        <p:tav tm="0">
                                          <p:val>
                                            <p:fltVal val="0"/>
                                          </p:val>
                                        </p:tav>
                                        <p:tav tm="100000">
                                          <p:val>
                                            <p:strVal val="#ppt_h"/>
                                          </p:val>
                                        </p:tav>
                                      </p:tavLst>
                                    </p:anim>
                                    <p:anim calcmode="lin" valueType="num">
                                      <p:cBhvr>
                                        <p:cTn id="32" dur="500" fill="hold"/>
                                        <p:tgtEl>
                                          <p:spTgt spid="11284"/>
                                        </p:tgtEl>
                                        <p:attrNameLst>
                                          <p:attrName>style.rotation</p:attrName>
                                        </p:attrNameLst>
                                      </p:cBhvr>
                                      <p:tavLst>
                                        <p:tav tm="0">
                                          <p:val>
                                            <p:fltVal val="360"/>
                                          </p:val>
                                        </p:tav>
                                        <p:tav tm="100000">
                                          <p:val>
                                            <p:fltVal val="0"/>
                                          </p:val>
                                        </p:tav>
                                      </p:tavLst>
                                    </p:anim>
                                    <p:animEffect transition="in" filter="fade">
                                      <p:cBhvr>
                                        <p:cTn id="33" dur="500"/>
                                        <p:tgtEl>
                                          <p:spTgt spid="1128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11284"/>
                                        </p:tgtEl>
                                      </p:cBhvr>
                                    </p:animEffect>
                                    <p:set>
                                      <p:cBhvr>
                                        <p:cTn id="38" dur="1" fill="hold">
                                          <p:stCondLst>
                                            <p:cond delay="499"/>
                                          </p:stCondLst>
                                        </p:cTn>
                                        <p:tgtEl>
                                          <p:spTgt spid="1128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dissolve">
                                      <p:cBhvr>
                                        <p:cTn id="43" dur="500"/>
                                        <p:tgtEl>
                                          <p:spTgt spid="1126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1275"/>
                                        </p:tgtEl>
                                        <p:attrNameLst>
                                          <p:attrName>style.visibility</p:attrName>
                                        </p:attrNameLst>
                                      </p:cBhvr>
                                      <p:to>
                                        <p:strVal val="visible"/>
                                      </p:to>
                                    </p:set>
                                    <p:anim calcmode="lin" valueType="num">
                                      <p:cBhvr additive="base">
                                        <p:cTn id="48" dur="500" fill="hold"/>
                                        <p:tgtEl>
                                          <p:spTgt spid="11275"/>
                                        </p:tgtEl>
                                        <p:attrNameLst>
                                          <p:attrName>ppt_x</p:attrName>
                                        </p:attrNameLst>
                                      </p:cBhvr>
                                      <p:tavLst>
                                        <p:tav tm="0">
                                          <p:val>
                                            <p:strVal val="0-#ppt_w/2"/>
                                          </p:val>
                                        </p:tav>
                                        <p:tav tm="100000">
                                          <p:val>
                                            <p:strVal val="#ppt_x"/>
                                          </p:val>
                                        </p:tav>
                                      </p:tavLst>
                                    </p:anim>
                                    <p:anim calcmode="lin" valueType="num">
                                      <p:cBhvr additive="base">
                                        <p:cTn id="49" dur="500" fill="hold"/>
                                        <p:tgtEl>
                                          <p:spTgt spid="11275"/>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49" presetClass="entr" presetSubtype="0" decel="100000" fill="hold" grpId="0" nodeType="afterEffect">
                                  <p:stCondLst>
                                    <p:cond delay="0"/>
                                  </p:stCondLst>
                                  <p:childTnLst>
                                    <p:set>
                                      <p:cBhvr>
                                        <p:cTn id="52" dur="1" fill="hold">
                                          <p:stCondLst>
                                            <p:cond delay="0"/>
                                          </p:stCondLst>
                                        </p:cTn>
                                        <p:tgtEl>
                                          <p:spTgt spid="11285"/>
                                        </p:tgtEl>
                                        <p:attrNameLst>
                                          <p:attrName>style.visibility</p:attrName>
                                        </p:attrNameLst>
                                      </p:cBhvr>
                                      <p:to>
                                        <p:strVal val="visible"/>
                                      </p:to>
                                    </p:set>
                                    <p:anim calcmode="lin" valueType="num">
                                      <p:cBhvr>
                                        <p:cTn id="53" dur="500" fill="hold"/>
                                        <p:tgtEl>
                                          <p:spTgt spid="11285"/>
                                        </p:tgtEl>
                                        <p:attrNameLst>
                                          <p:attrName>ppt_w</p:attrName>
                                        </p:attrNameLst>
                                      </p:cBhvr>
                                      <p:tavLst>
                                        <p:tav tm="0">
                                          <p:val>
                                            <p:fltVal val="0"/>
                                          </p:val>
                                        </p:tav>
                                        <p:tav tm="100000">
                                          <p:val>
                                            <p:strVal val="#ppt_w"/>
                                          </p:val>
                                        </p:tav>
                                      </p:tavLst>
                                    </p:anim>
                                    <p:anim calcmode="lin" valueType="num">
                                      <p:cBhvr>
                                        <p:cTn id="54" dur="500" fill="hold"/>
                                        <p:tgtEl>
                                          <p:spTgt spid="11285"/>
                                        </p:tgtEl>
                                        <p:attrNameLst>
                                          <p:attrName>ppt_h</p:attrName>
                                        </p:attrNameLst>
                                      </p:cBhvr>
                                      <p:tavLst>
                                        <p:tav tm="0">
                                          <p:val>
                                            <p:fltVal val="0"/>
                                          </p:val>
                                        </p:tav>
                                        <p:tav tm="100000">
                                          <p:val>
                                            <p:strVal val="#ppt_h"/>
                                          </p:val>
                                        </p:tav>
                                      </p:tavLst>
                                    </p:anim>
                                    <p:anim calcmode="lin" valueType="num">
                                      <p:cBhvr>
                                        <p:cTn id="55" dur="500" fill="hold"/>
                                        <p:tgtEl>
                                          <p:spTgt spid="11285"/>
                                        </p:tgtEl>
                                        <p:attrNameLst>
                                          <p:attrName>style.rotation</p:attrName>
                                        </p:attrNameLst>
                                      </p:cBhvr>
                                      <p:tavLst>
                                        <p:tav tm="0">
                                          <p:val>
                                            <p:fltVal val="360"/>
                                          </p:val>
                                        </p:tav>
                                        <p:tav tm="100000">
                                          <p:val>
                                            <p:fltVal val="0"/>
                                          </p:val>
                                        </p:tav>
                                      </p:tavLst>
                                    </p:anim>
                                    <p:animEffect transition="in" filter="fade">
                                      <p:cBhvr>
                                        <p:cTn id="56" dur="500"/>
                                        <p:tgtEl>
                                          <p:spTgt spid="1128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500"/>
                                        <p:tgtEl>
                                          <p:spTgt spid="11285"/>
                                        </p:tgtEl>
                                      </p:cBhvr>
                                    </p:animEffect>
                                    <p:set>
                                      <p:cBhvr>
                                        <p:cTn id="61" dur="1" fill="hold">
                                          <p:stCondLst>
                                            <p:cond delay="499"/>
                                          </p:stCondLst>
                                        </p:cTn>
                                        <p:tgtEl>
                                          <p:spTgt spid="1128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1267"/>
                                        </p:tgtEl>
                                        <p:attrNameLst>
                                          <p:attrName>style.visibility</p:attrName>
                                        </p:attrNameLst>
                                      </p:cBhvr>
                                      <p:to>
                                        <p:strVal val="visible"/>
                                      </p:to>
                                    </p:set>
                                    <p:animEffect transition="in" filter="dissolve">
                                      <p:cBhvr>
                                        <p:cTn id="66" dur="500"/>
                                        <p:tgtEl>
                                          <p:spTgt spid="1126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271"/>
                                        </p:tgtEl>
                                        <p:attrNameLst>
                                          <p:attrName>style.visibility</p:attrName>
                                        </p:attrNameLst>
                                      </p:cBhvr>
                                      <p:to>
                                        <p:strVal val="visible"/>
                                      </p:to>
                                    </p:set>
                                    <p:animEffect transition="in" filter="dissolve">
                                      <p:cBhvr>
                                        <p:cTn id="71" dur="500"/>
                                        <p:tgtEl>
                                          <p:spTgt spid="11271"/>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11276"/>
                                        </p:tgtEl>
                                        <p:attrNameLst>
                                          <p:attrName>style.visibility</p:attrName>
                                        </p:attrNameLst>
                                      </p:cBhvr>
                                      <p:to>
                                        <p:strVal val="visible"/>
                                      </p:to>
                                    </p:set>
                                    <p:anim calcmode="lin" valueType="num">
                                      <p:cBhvr additive="base">
                                        <p:cTn id="76" dur="500" fill="hold"/>
                                        <p:tgtEl>
                                          <p:spTgt spid="11276"/>
                                        </p:tgtEl>
                                        <p:attrNameLst>
                                          <p:attrName>ppt_x</p:attrName>
                                        </p:attrNameLst>
                                      </p:cBhvr>
                                      <p:tavLst>
                                        <p:tav tm="0">
                                          <p:val>
                                            <p:strVal val="#ppt_x"/>
                                          </p:val>
                                        </p:tav>
                                        <p:tav tm="100000">
                                          <p:val>
                                            <p:strVal val="#ppt_x"/>
                                          </p:val>
                                        </p:tav>
                                      </p:tavLst>
                                    </p:anim>
                                    <p:anim calcmode="lin" valueType="num">
                                      <p:cBhvr additive="base">
                                        <p:cTn id="77" dur="500" fill="hold"/>
                                        <p:tgtEl>
                                          <p:spTgt spid="11276"/>
                                        </p:tgtEl>
                                        <p:attrNameLst>
                                          <p:attrName>ppt_y</p:attrName>
                                        </p:attrNameLst>
                                      </p:cBhvr>
                                      <p:tavLst>
                                        <p:tav tm="0">
                                          <p:val>
                                            <p:strVal val="0-#ppt_h/2"/>
                                          </p:val>
                                        </p:tav>
                                        <p:tav tm="100000">
                                          <p:val>
                                            <p:strVal val="#ppt_y"/>
                                          </p:val>
                                        </p:tav>
                                      </p:tavLst>
                                    </p:anim>
                                  </p:childTnLst>
                                </p:cTn>
                              </p:par>
                            </p:childTnLst>
                          </p:cTn>
                        </p:par>
                        <p:par>
                          <p:cTn id="78" fill="hold">
                            <p:stCondLst>
                              <p:cond delay="500"/>
                            </p:stCondLst>
                            <p:childTnLst>
                              <p:par>
                                <p:cTn id="79" presetID="49" presetClass="entr" presetSubtype="0" decel="100000" fill="hold" grpId="0" nodeType="afterEffect">
                                  <p:stCondLst>
                                    <p:cond delay="0"/>
                                  </p:stCondLst>
                                  <p:childTnLst>
                                    <p:set>
                                      <p:cBhvr>
                                        <p:cTn id="80" dur="1" fill="hold">
                                          <p:stCondLst>
                                            <p:cond delay="0"/>
                                          </p:stCondLst>
                                        </p:cTn>
                                        <p:tgtEl>
                                          <p:spTgt spid="11286"/>
                                        </p:tgtEl>
                                        <p:attrNameLst>
                                          <p:attrName>style.visibility</p:attrName>
                                        </p:attrNameLst>
                                      </p:cBhvr>
                                      <p:to>
                                        <p:strVal val="visible"/>
                                      </p:to>
                                    </p:set>
                                    <p:anim calcmode="lin" valueType="num">
                                      <p:cBhvr>
                                        <p:cTn id="81" dur="500" fill="hold"/>
                                        <p:tgtEl>
                                          <p:spTgt spid="11286"/>
                                        </p:tgtEl>
                                        <p:attrNameLst>
                                          <p:attrName>ppt_w</p:attrName>
                                        </p:attrNameLst>
                                      </p:cBhvr>
                                      <p:tavLst>
                                        <p:tav tm="0">
                                          <p:val>
                                            <p:fltVal val="0"/>
                                          </p:val>
                                        </p:tav>
                                        <p:tav tm="100000">
                                          <p:val>
                                            <p:strVal val="#ppt_w"/>
                                          </p:val>
                                        </p:tav>
                                      </p:tavLst>
                                    </p:anim>
                                    <p:anim calcmode="lin" valueType="num">
                                      <p:cBhvr>
                                        <p:cTn id="82" dur="500" fill="hold"/>
                                        <p:tgtEl>
                                          <p:spTgt spid="11286"/>
                                        </p:tgtEl>
                                        <p:attrNameLst>
                                          <p:attrName>ppt_h</p:attrName>
                                        </p:attrNameLst>
                                      </p:cBhvr>
                                      <p:tavLst>
                                        <p:tav tm="0">
                                          <p:val>
                                            <p:fltVal val="0"/>
                                          </p:val>
                                        </p:tav>
                                        <p:tav tm="100000">
                                          <p:val>
                                            <p:strVal val="#ppt_h"/>
                                          </p:val>
                                        </p:tav>
                                      </p:tavLst>
                                    </p:anim>
                                    <p:anim calcmode="lin" valueType="num">
                                      <p:cBhvr>
                                        <p:cTn id="83" dur="500" fill="hold"/>
                                        <p:tgtEl>
                                          <p:spTgt spid="11286"/>
                                        </p:tgtEl>
                                        <p:attrNameLst>
                                          <p:attrName>style.rotation</p:attrName>
                                        </p:attrNameLst>
                                      </p:cBhvr>
                                      <p:tavLst>
                                        <p:tav tm="0">
                                          <p:val>
                                            <p:fltVal val="360"/>
                                          </p:val>
                                        </p:tav>
                                        <p:tav tm="100000">
                                          <p:val>
                                            <p:fltVal val="0"/>
                                          </p:val>
                                        </p:tav>
                                      </p:tavLst>
                                    </p:anim>
                                    <p:animEffect transition="in" filter="fade">
                                      <p:cBhvr>
                                        <p:cTn id="84" dur="500"/>
                                        <p:tgtEl>
                                          <p:spTgt spid="11286"/>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grpId="1" nodeType="clickEffect">
                                  <p:stCondLst>
                                    <p:cond delay="0"/>
                                  </p:stCondLst>
                                  <p:childTnLst>
                                    <p:animEffect transition="out" filter="dissolve">
                                      <p:cBhvr>
                                        <p:cTn id="88" dur="500"/>
                                        <p:tgtEl>
                                          <p:spTgt spid="11286"/>
                                        </p:tgtEl>
                                      </p:cBhvr>
                                    </p:animEffect>
                                    <p:set>
                                      <p:cBhvr>
                                        <p:cTn id="89" dur="1" fill="hold">
                                          <p:stCondLst>
                                            <p:cond delay="499"/>
                                          </p:stCondLst>
                                        </p:cTn>
                                        <p:tgtEl>
                                          <p:spTgt spid="1128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11270"/>
                                        </p:tgtEl>
                                        <p:attrNameLst>
                                          <p:attrName>style.visibility</p:attrName>
                                        </p:attrNameLst>
                                      </p:cBhvr>
                                      <p:to>
                                        <p:strVal val="visible"/>
                                      </p:to>
                                    </p:set>
                                    <p:animEffect transition="in" filter="dissolve">
                                      <p:cBhvr>
                                        <p:cTn id="94" dur="500"/>
                                        <p:tgtEl>
                                          <p:spTgt spid="11270"/>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1" fill="hold" grpId="0" nodeType="clickEffect">
                                  <p:stCondLst>
                                    <p:cond delay="0"/>
                                  </p:stCondLst>
                                  <p:childTnLst>
                                    <p:set>
                                      <p:cBhvr>
                                        <p:cTn id="98" dur="1" fill="hold">
                                          <p:stCondLst>
                                            <p:cond delay="0"/>
                                          </p:stCondLst>
                                        </p:cTn>
                                        <p:tgtEl>
                                          <p:spTgt spid="11277"/>
                                        </p:tgtEl>
                                        <p:attrNameLst>
                                          <p:attrName>style.visibility</p:attrName>
                                        </p:attrNameLst>
                                      </p:cBhvr>
                                      <p:to>
                                        <p:strVal val="visible"/>
                                      </p:to>
                                    </p:set>
                                    <p:anim calcmode="lin" valueType="num">
                                      <p:cBhvr additive="base">
                                        <p:cTn id="99" dur="500" fill="hold"/>
                                        <p:tgtEl>
                                          <p:spTgt spid="11277"/>
                                        </p:tgtEl>
                                        <p:attrNameLst>
                                          <p:attrName>ppt_x</p:attrName>
                                        </p:attrNameLst>
                                      </p:cBhvr>
                                      <p:tavLst>
                                        <p:tav tm="0">
                                          <p:val>
                                            <p:strVal val="#ppt_x"/>
                                          </p:val>
                                        </p:tav>
                                        <p:tav tm="100000">
                                          <p:val>
                                            <p:strVal val="#ppt_x"/>
                                          </p:val>
                                        </p:tav>
                                      </p:tavLst>
                                    </p:anim>
                                    <p:anim calcmode="lin" valueType="num">
                                      <p:cBhvr additive="base">
                                        <p:cTn id="100" dur="500" fill="hold"/>
                                        <p:tgtEl>
                                          <p:spTgt spid="11277"/>
                                        </p:tgtEl>
                                        <p:attrNameLst>
                                          <p:attrName>ppt_y</p:attrName>
                                        </p:attrNameLst>
                                      </p:cBhvr>
                                      <p:tavLst>
                                        <p:tav tm="0">
                                          <p:val>
                                            <p:strVal val="0-#ppt_h/2"/>
                                          </p:val>
                                        </p:tav>
                                        <p:tav tm="100000">
                                          <p:val>
                                            <p:strVal val="#ppt_y"/>
                                          </p:val>
                                        </p:tav>
                                      </p:tavLst>
                                    </p:anim>
                                  </p:childTnLst>
                                </p:cTn>
                              </p:par>
                            </p:childTnLst>
                          </p:cTn>
                        </p:par>
                        <p:par>
                          <p:cTn id="101" fill="hold">
                            <p:stCondLst>
                              <p:cond delay="500"/>
                            </p:stCondLst>
                            <p:childTnLst>
                              <p:par>
                                <p:cTn id="102" presetID="49" presetClass="entr" presetSubtype="0" decel="100000" fill="hold" grpId="0" nodeType="afterEffect">
                                  <p:stCondLst>
                                    <p:cond delay="0"/>
                                  </p:stCondLst>
                                  <p:childTnLst>
                                    <p:set>
                                      <p:cBhvr>
                                        <p:cTn id="103" dur="1" fill="hold">
                                          <p:stCondLst>
                                            <p:cond delay="0"/>
                                          </p:stCondLst>
                                        </p:cTn>
                                        <p:tgtEl>
                                          <p:spTgt spid="11287"/>
                                        </p:tgtEl>
                                        <p:attrNameLst>
                                          <p:attrName>style.visibility</p:attrName>
                                        </p:attrNameLst>
                                      </p:cBhvr>
                                      <p:to>
                                        <p:strVal val="visible"/>
                                      </p:to>
                                    </p:set>
                                    <p:anim calcmode="lin" valueType="num">
                                      <p:cBhvr>
                                        <p:cTn id="104" dur="500" fill="hold"/>
                                        <p:tgtEl>
                                          <p:spTgt spid="11287"/>
                                        </p:tgtEl>
                                        <p:attrNameLst>
                                          <p:attrName>ppt_w</p:attrName>
                                        </p:attrNameLst>
                                      </p:cBhvr>
                                      <p:tavLst>
                                        <p:tav tm="0">
                                          <p:val>
                                            <p:fltVal val="0"/>
                                          </p:val>
                                        </p:tav>
                                        <p:tav tm="100000">
                                          <p:val>
                                            <p:strVal val="#ppt_w"/>
                                          </p:val>
                                        </p:tav>
                                      </p:tavLst>
                                    </p:anim>
                                    <p:anim calcmode="lin" valueType="num">
                                      <p:cBhvr>
                                        <p:cTn id="105" dur="500" fill="hold"/>
                                        <p:tgtEl>
                                          <p:spTgt spid="11287"/>
                                        </p:tgtEl>
                                        <p:attrNameLst>
                                          <p:attrName>ppt_h</p:attrName>
                                        </p:attrNameLst>
                                      </p:cBhvr>
                                      <p:tavLst>
                                        <p:tav tm="0">
                                          <p:val>
                                            <p:fltVal val="0"/>
                                          </p:val>
                                        </p:tav>
                                        <p:tav tm="100000">
                                          <p:val>
                                            <p:strVal val="#ppt_h"/>
                                          </p:val>
                                        </p:tav>
                                      </p:tavLst>
                                    </p:anim>
                                    <p:anim calcmode="lin" valueType="num">
                                      <p:cBhvr>
                                        <p:cTn id="106" dur="500" fill="hold"/>
                                        <p:tgtEl>
                                          <p:spTgt spid="11287"/>
                                        </p:tgtEl>
                                        <p:attrNameLst>
                                          <p:attrName>style.rotation</p:attrName>
                                        </p:attrNameLst>
                                      </p:cBhvr>
                                      <p:tavLst>
                                        <p:tav tm="0">
                                          <p:val>
                                            <p:fltVal val="360"/>
                                          </p:val>
                                        </p:tav>
                                        <p:tav tm="100000">
                                          <p:val>
                                            <p:fltVal val="0"/>
                                          </p:val>
                                        </p:tav>
                                      </p:tavLst>
                                    </p:anim>
                                    <p:animEffect transition="in" filter="fade">
                                      <p:cBhvr>
                                        <p:cTn id="107" dur="500"/>
                                        <p:tgtEl>
                                          <p:spTgt spid="11287"/>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11287"/>
                                        </p:tgtEl>
                                      </p:cBhvr>
                                    </p:animEffect>
                                    <p:set>
                                      <p:cBhvr>
                                        <p:cTn id="112" dur="1" fill="hold">
                                          <p:stCondLst>
                                            <p:cond delay="499"/>
                                          </p:stCondLst>
                                        </p:cTn>
                                        <p:tgtEl>
                                          <p:spTgt spid="11287"/>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11272"/>
                                        </p:tgtEl>
                                        <p:attrNameLst>
                                          <p:attrName>style.visibility</p:attrName>
                                        </p:attrNameLst>
                                      </p:cBhvr>
                                      <p:to>
                                        <p:strVal val="visible"/>
                                      </p:to>
                                    </p:set>
                                    <p:animEffect transition="in" filter="dissolve">
                                      <p:cBhvr>
                                        <p:cTn id="117" dur="500"/>
                                        <p:tgtEl>
                                          <p:spTgt spid="11272"/>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1278"/>
                                        </p:tgtEl>
                                        <p:attrNameLst>
                                          <p:attrName>style.visibility</p:attrName>
                                        </p:attrNameLst>
                                      </p:cBhvr>
                                      <p:to>
                                        <p:strVal val="visible"/>
                                      </p:to>
                                    </p:set>
                                    <p:anim calcmode="lin" valueType="num">
                                      <p:cBhvr additive="base">
                                        <p:cTn id="122" dur="500" fill="hold"/>
                                        <p:tgtEl>
                                          <p:spTgt spid="11278"/>
                                        </p:tgtEl>
                                        <p:attrNameLst>
                                          <p:attrName>ppt_x</p:attrName>
                                        </p:attrNameLst>
                                      </p:cBhvr>
                                      <p:tavLst>
                                        <p:tav tm="0">
                                          <p:val>
                                            <p:strVal val="#ppt_x"/>
                                          </p:val>
                                        </p:tav>
                                        <p:tav tm="100000">
                                          <p:val>
                                            <p:strVal val="#ppt_x"/>
                                          </p:val>
                                        </p:tav>
                                      </p:tavLst>
                                    </p:anim>
                                    <p:anim calcmode="lin" valueType="num">
                                      <p:cBhvr additive="base">
                                        <p:cTn id="123"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11273"/>
                                        </p:tgtEl>
                                        <p:attrNameLst>
                                          <p:attrName>style.visibility</p:attrName>
                                        </p:attrNameLst>
                                      </p:cBhvr>
                                      <p:to>
                                        <p:strVal val="visible"/>
                                      </p:to>
                                    </p:set>
                                    <p:animEffect transition="in" filter="dissolve">
                                      <p:cBhvr>
                                        <p:cTn id="128" dur="500"/>
                                        <p:tgtEl>
                                          <p:spTgt spid="11273"/>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1279"/>
                                        </p:tgtEl>
                                        <p:attrNameLst>
                                          <p:attrName>style.visibility</p:attrName>
                                        </p:attrNameLst>
                                      </p:cBhvr>
                                      <p:to>
                                        <p:strVal val="visible"/>
                                      </p:to>
                                    </p:set>
                                    <p:anim calcmode="lin" valueType="num">
                                      <p:cBhvr additive="base">
                                        <p:cTn id="133" dur="500" fill="hold"/>
                                        <p:tgtEl>
                                          <p:spTgt spid="11279"/>
                                        </p:tgtEl>
                                        <p:attrNameLst>
                                          <p:attrName>ppt_x</p:attrName>
                                        </p:attrNameLst>
                                      </p:cBhvr>
                                      <p:tavLst>
                                        <p:tav tm="0">
                                          <p:val>
                                            <p:strVal val="#ppt_x"/>
                                          </p:val>
                                        </p:tav>
                                        <p:tav tm="100000">
                                          <p:val>
                                            <p:strVal val="#ppt_x"/>
                                          </p:val>
                                        </p:tav>
                                      </p:tavLst>
                                    </p:anim>
                                    <p:anim calcmode="lin" valueType="num">
                                      <p:cBhvr additive="base">
                                        <p:cTn id="134"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55" presetClass="entr" presetSubtype="0" fill="hold" grpId="0" nodeType="clickEffect">
                                  <p:stCondLst>
                                    <p:cond delay="0"/>
                                  </p:stCondLst>
                                  <p:childTnLst>
                                    <p:set>
                                      <p:cBhvr>
                                        <p:cTn id="138" dur="1" fill="hold">
                                          <p:stCondLst>
                                            <p:cond delay="0"/>
                                          </p:stCondLst>
                                        </p:cTn>
                                        <p:tgtEl>
                                          <p:spTgt spid="11280"/>
                                        </p:tgtEl>
                                        <p:attrNameLst>
                                          <p:attrName>style.visibility</p:attrName>
                                        </p:attrNameLst>
                                      </p:cBhvr>
                                      <p:to>
                                        <p:strVal val="visible"/>
                                      </p:to>
                                    </p:set>
                                    <p:anim calcmode="lin" valueType="num">
                                      <p:cBhvr>
                                        <p:cTn id="139" dur="1000" fill="hold"/>
                                        <p:tgtEl>
                                          <p:spTgt spid="11280"/>
                                        </p:tgtEl>
                                        <p:attrNameLst>
                                          <p:attrName>ppt_w</p:attrName>
                                        </p:attrNameLst>
                                      </p:cBhvr>
                                      <p:tavLst>
                                        <p:tav tm="0">
                                          <p:val>
                                            <p:strVal val="#ppt_w*0.70"/>
                                          </p:val>
                                        </p:tav>
                                        <p:tav tm="100000">
                                          <p:val>
                                            <p:strVal val="#ppt_w"/>
                                          </p:val>
                                        </p:tav>
                                      </p:tavLst>
                                    </p:anim>
                                    <p:anim calcmode="lin" valueType="num">
                                      <p:cBhvr>
                                        <p:cTn id="140" dur="1000" fill="hold"/>
                                        <p:tgtEl>
                                          <p:spTgt spid="11280"/>
                                        </p:tgtEl>
                                        <p:attrNameLst>
                                          <p:attrName>ppt_h</p:attrName>
                                        </p:attrNameLst>
                                      </p:cBhvr>
                                      <p:tavLst>
                                        <p:tav tm="0">
                                          <p:val>
                                            <p:strVal val="#ppt_h"/>
                                          </p:val>
                                        </p:tav>
                                        <p:tav tm="100000">
                                          <p:val>
                                            <p:strVal val="#ppt_h"/>
                                          </p:val>
                                        </p:tav>
                                      </p:tavLst>
                                    </p:anim>
                                    <p:animEffect transition="in" filter="fade">
                                      <p:cBhvr>
                                        <p:cTn id="141" dur="1000"/>
                                        <p:tgtEl>
                                          <p:spTgt spid="11280"/>
                                        </p:tgtEl>
                                      </p:cBhvr>
                                    </p:animEffect>
                                  </p:childTnLst>
                                </p:cTn>
                              </p:par>
                              <p:par>
                                <p:cTn id="142" presetID="55" presetClass="entr" presetSubtype="0" fill="hold" grpId="0" nodeType="withEffect">
                                  <p:stCondLst>
                                    <p:cond delay="0"/>
                                  </p:stCondLst>
                                  <p:childTnLst>
                                    <p:set>
                                      <p:cBhvr>
                                        <p:cTn id="143" dur="1" fill="hold">
                                          <p:stCondLst>
                                            <p:cond delay="0"/>
                                          </p:stCondLst>
                                        </p:cTn>
                                        <p:tgtEl>
                                          <p:spTgt spid="11281"/>
                                        </p:tgtEl>
                                        <p:attrNameLst>
                                          <p:attrName>style.visibility</p:attrName>
                                        </p:attrNameLst>
                                      </p:cBhvr>
                                      <p:to>
                                        <p:strVal val="visible"/>
                                      </p:to>
                                    </p:set>
                                    <p:anim calcmode="lin" valueType="num">
                                      <p:cBhvr>
                                        <p:cTn id="144" dur="1000" fill="hold"/>
                                        <p:tgtEl>
                                          <p:spTgt spid="11281"/>
                                        </p:tgtEl>
                                        <p:attrNameLst>
                                          <p:attrName>ppt_w</p:attrName>
                                        </p:attrNameLst>
                                      </p:cBhvr>
                                      <p:tavLst>
                                        <p:tav tm="0">
                                          <p:val>
                                            <p:strVal val="#ppt_w*0.70"/>
                                          </p:val>
                                        </p:tav>
                                        <p:tav tm="100000">
                                          <p:val>
                                            <p:strVal val="#ppt_w"/>
                                          </p:val>
                                        </p:tav>
                                      </p:tavLst>
                                    </p:anim>
                                    <p:anim calcmode="lin" valueType="num">
                                      <p:cBhvr>
                                        <p:cTn id="145" dur="1000" fill="hold"/>
                                        <p:tgtEl>
                                          <p:spTgt spid="11281"/>
                                        </p:tgtEl>
                                        <p:attrNameLst>
                                          <p:attrName>ppt_h</p:attrName>
                                        </p:attrNameLst>
                                      </p:cBhvr>
                                      <p:tavLst>
                                        <p:tav tm="0">
                                          <p:val>
                                            <p:strVal val="#ppt_h"/>
                                          </p:val>
                                        </p:tav>
                                        <p:tav tm="100000">
                                          <p:val>
                                            <p:strVal val="#ppt_h"/>
                                          </p:val>
                                        </p:tav>
                                      </p:tavLst>
                                    </p:anim>
                                    <p:animEffect transition="in" filter="fade">
                                      <p:cBhvr>
                                        <p:cTn id="146" dur="1000"/>
                                        <p:tgtEl>
                                          <p:spTgt spid="11281"/>
                                        </p:tgtEl>
                                      </p:cBhvr>
                                    </p:animEffect>
                                  </p:childTnLst>
                                </p:cTn>
                              </p:par>
                              <p:par>
                                <p:cTn id="147" presetID="55" presetClass="entr" presetSubtype="0" fill="hold" grpId="0" nodeType="withEffect">
                                  <p:stCondLst>
                                    <p:cond delay="0"/>
                                  </p:stCondLst>
                                  <p:childTnLst>
                                    <p:set>
                                      <p:cBhvr>
                                        <p:cTn id="148" dur="1" fill="hold">
                                          <p:stCondLst>
                                            <p:cond delay="0"/>
                                          </p:stCondLst>
                                        </p:cTn>
                                        <p:tgtEl>
                                          <p:spTgt spid="11283"/>
                                        </p:tgtEl>
                                        <p:attrNameLst>
                                          <p:attrName>style.visibility</p:attrName>
                                        </p:attrNameLst>
                                      </p:cBhvr>
                                      <p:to>
                                        <p:strVal val="visible"/>
                                      </p:to>
                                    </p:set>
                                    <p:anim calcmode="lin" valueType="num">
                                      <p:cBhvr>
                                        <p:cTn id="149" dur="1000" fill="hold"/>
                                        <p:tgtEl>
                                          <p:spTgt spid="11283"/>
                                        </p:tgtEl>
                                        <p:attrNameLst>
                                          <p:attrName>ppt_w</p:attrName>
                                        </p:attrNameLst>
                                      </p:cBhvr>
                                      <p:tavLst>
                                        <p:tav tm="0">
                                          <p:val>
                                            <p:strVal val="#ppt_w*0.70"/>
                                          </p:val>
                                        </p:tav>
                                        <p:tav tm="100000">
                                          <p:val>
                                            <p:strVal val="#ppt_w"/>
                                          </p:val>
                                        </p:tav>
                                      </p:tavLst>
                                    </p:anim>
                                    <p:anim calcmode="lin" valueType="num">
                                      <p:cBhvr>
                                        <p:cTn id="150" dur="1000" fill="hold"/>
                                        <p:tgtEl>
                                          <p:spTgt spid="11283"/>
                                        </p:tgtEl>
                                        <p:attrNameLst>
                                          <p:attrName>ppt_h</p:attrName>
                                        </p:attrNameLst>
                                      </p:cBhvr>
                                      <p:tavLst>
                                        <p:tav tm="0">
                                          <p:val>
                                            <p:strVal val="#ppt_h"/>
                                          </p:val>
                                        </p:tav>
                                        <p:tav tm="100000">
                                          <p:val>
                                            <p:strVal val="#ppt_h"/>
                                          </p:val>
                                        </p:tav>
                                      </p:tavLst>
                                    </p:anim>
                                    <p:animEffect transition="in" filter="fade">
                                      <p:cBhvr>
                                        <p:cTn id="151" dur="1000"/>
                                        <p:tgtEl>
                                          <p:spTgt spid="11283"/>
                                        </p:tgtEl>
                                      </p:cBhvr>
                                    </p:animEffect>
                                  </p:childTnLst>
                                </p:cTn>
                              </p:par>
                              <p:par>
                                <p:cTn id="152" presetID="55" presetClass="entr" presetSubtype="0" fill="hold" grpId="0" nodeType="withEffect">
                                  <p:stCondLst>
                                    <p:cond delay="0"/>
                                  </p:stCondLst>
                                  <p:childTnLst>
                                    <p:set>
                                      <p:cBhvr>
                                        <p:cTn id="153" dur="1" fill="hold">
                                          <p:stCondLst>
                                            <p:cond delay="0"/>
                                          </p:stCondLst>
                                        </p:cTn>
                                        <p:tgtEl>
                                          <p:spTgt spid="11282"/>
                                        </p:tgtEl>
                                        <p:attrNameLst>
                                          <p:attrName>style.visibility</p:attrName>
                                        </p:attrNameLst>
                                      </p:cBhvr>
                                      <p:to>
                                        <p:strVal val="visible"/>
                                      </p:to>
                                    </p:set>
                                    <p:anim calcmode="lin" valueType="num">
                                      <p:cBhvr>
                                        <p:cTn id="154" dur="1000" fill="hold"/>
                                        <p:tgtEl>
                                          <p:spTgt spid="11282"/>
                                        </p:tgtEl>
                                        <p:attrNameLst>
                                          <p:attrName>ppt_w</p:attrName>
                                        </p:attrNameLst>
                                      </p:cBhvr>
                                      <p:tavLst>
                                        <p:tav tm="0">
                                          <p:val>
                                            <p:strVal val="#ppt_w*0.70"/>
                                          </p:val>
                                        </p:tav>
                                        <p:tav tm="100000">
                                          <p:val>
                                            <p:strVal val="#ppt_w"/>
                                          </p:val>
                                        </p:tav>
                                      </p:tavLst>
                                    </p:anim>
                                    <p:anim calcmode="lin" valueType="num">
                                      <p:cBhvr>
                                        <p:cTn id="155" dur="1000" fill="hold"/>
                                        <p:tgtEl>
                                          <p:spTgt spid="11282"/>
                                        </p:tgtEl>
                                        <p:attrNameLst>
                                          <p:attrName>ppt_h</p:attrName>
                                        </p:attrNameLst>
                                      </p:cBhvr>
                                      <p:tavLst>
                                        <p:tav tm="0">
                                          <p:val>
                                            <p:strVal val="#ppt_h"/>
                                          </p:val>
                                        </p:tav>
                                        <p:tav tm="100000">
                                          <p:val>
                                            <p:strVal val="#ppt_h"/>
                                          </p:val>
                                        </p:tav>
                                      </p:tavLst>
                                    </p:anim>
                                    <p:animEffect transition="in" filter="fade">
                                      <p:cBhvr>
                                        <p:cTn id="156" dur="1000"/>
                                        <p:tgtEl>
                                          <p:spTgt spid="11282"/>
                                        </p:tgtEl>
                                      </p:cBhvr>
                                    </p:animEffect>
                                  </p:childTnLst>
                                </p:cTn>
                              </p:par>
                              <p:par>
                                <p:cTn id="157" presetID="55" presetClass="entr" presetSubtype="0" fill="hold" grpId="0" nodeType="withEffect">
                                  <p:stCondLst>
                                    <p:cond delay="0"/>
                                  </p:stCondLst>
                                  <p:childTnLst>
                                    <p:set>
                                      <p:cBhvr>
                                        <p:cTn id="158" dur="1" fill="hold">
                                          <p:stCondLst>
                                            <p:cond delay="0"/>
                                          </p:stCondLst>
                                        </p:cTn>
                                        <p:tgtEl>
                                          <p:spTgt spid="11289"/>
                                        </p:tgtEl>
                                        <p:attrNameLst>
                                          <p:attrName>style.visibility</p:attrName>
                                        </p:attrNameLst>
                                      </p:cBhvr>
                                      <p:to>
                                        <p:strVal val="visible"/>
                                      </p:to>
                                    </p:set>
                                    <p:anim calcmode="lin" valueType="num">
                                      <p:cBhvr>
                                        <p:cTn id="159" dur="1000" fill="hold"/>
                                        <p:tgtEl>
                                          <p:spTgt spid="11289"/>
                                        </p:tgtEl>
                                        <p:attrNameLst>
                                          <p:attrName>ppt_w</p:attrName>
                                        </p:attrNameLst>
                                      </p:cBhvr>
                                      <p:tavLst>
                                        <p:tav tm="0">
                                          <p:val>
                                            <p:strVal val="#ppt_w*0.70"/>
                                          </p:val>
                                        </p:tav>
                                        <p:tav tm="100000">
                                          <p:val>
                                            <p:strVal val="#ppt_w"/>
                                          </p:val>
                                        </p:tav>
                                      </p:tavLst>
                                    </p:anim>
                                    <p:anim calcmode="lin" valueType="num">
                                      <p:cBhvr>
                                        <p:cTn id="160" dur="1000" fill="hold"/>
                                        <p:tgtEl>
                                          <p:spTgt spid="11289"/>
                                        </p:tgtEl>
                                        <p:attrNameLst>
                                          <p:attrName>ppt_h</p:attrName>
                                        </p:attrNameLst>
                                      </p:cBhvr>
                                      <p:tavLst>
                                        <p:tav tm="0">
                                          <p:val>
                                            <p:strVal val="#ppt_h"/>
                                          </p:val>
                                        </p:tav>
                                        <p:tav tm="100000">
                                          <p:val>
                                            <p:strVal val="#ppt_h"/>
                                          </p:val>
                                        </p:tav>
                                      </p:tavLst>
                                    </p:anim>
                                    <p:animEffect transition="in" filter="fade">
                                      <p:cBhvr>
                                        <p:cTn id="161" dur="10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9" grpId="0"/>
      <p:bldP spid="11270" grpId="0"/>
      <p:bldP spid="11271" grpId="0"/>
      <p:bldP spid="11272" grpId="0"/>
      <p:bldP spid="11273" grpId="0"/>
      <p:bldP spid="11274" grpId="0" animBg="1"/>
      <p:bldP spid="11275" grpId="0" animBg="1"/>
      <p:bldP spid="11276" grpId="0" animBg="1"/>
      <p:bldP spid="11277" grpId="0" animBg="1"/>
      <p:bldP spid="11278" grpId="0" animBg="1"/>
      <p:bldP spid="11279" grpId="0" animBg="1"/>
      <p:bldP spid="11280" grpId="0" animBg="1"/>
      <p:bldP spid="11281" grpId="0" animBg="1"/>
      <p:bldP spid="11282" grpId="0" animBg="1"/>
      <p:bldP spid="11283" grpId="0" animBg="1"/>
      <p:bldP spid="11284" grpId="0"/>
      <p:bldP spid="11284" grpId="1"/>
      <p:bldP spid="11285" grpId="0"/>
      <p:bldP spid="11285" grpId="1"/>
      <p:bldP spid="11286" grpId="0"/>
      <p:bldP spid="11286" grpId="1"/>
      <p:bldP spid="11287" grpId="0"/>
      <p:bldP spid="11287" grpId="1"/>
      <p:bldP spid="11288" grpId="0"/>
      <p:bldP spid="112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flipH="1">
            <a:off x="576262" y="1092367"/>
            <a:ext cx="8567737" cy="4524315"/>
          </a:xfrm>
          <a:prstGeom prst="rect">
            <a:avLst/>
          </a:prstGeom>
          <a:noFill/>
          <a:ln w="9525">
            <a:noFill/>
            <a:miter lim="800000"/>
            <a:headEnd/>
            <a:tailEnd/>
          </a:ln>
          <a:effectLst/>
        </p:spPr>
        <p:txBody>
          <a:bodyPr wrap="square" anchor="ctr">
            <a:spAutoFit/>
          </a:bodyPr>
          <a:lstStyle/>
          <a:p>
            <a:r>
              <a:rPr lang="cs-CZ" sz="2400" b="1" dirty="0">
                <a:solidFill>
                  <a:srgbClr val="000099"/>
                </a:solidFill>
                <a:latin typeface="Verdana" pitchFamily="34" charset="0"/>
              </a:rPr>
              <a:t>Koncentrická kontrakce</a:t>
            </a:r>
          </a:p>
          <a:p>
            <a:endParaRPr lang="cs-CZ" sz="2400" b="1" dirty="0">
              <a:solidFill>
                <a:srgbClr val="000099"/>
              </a:solidFill>
              <a:latin typeface="Verdana" pitchFamily="34" charset="0"/>
            </a:endParaRPr>
          </a:p>
          <a:p>
            <a:pPr>
              <a:buFont typeface="Arial" pitchFamily="34" charset="0"/>
              <a:buChar char="•"/>
            </a:pPr>
            <a:r>
              <a:rPr lang="cs-CZ" sz="2400" dirty="0"/>
              <a:t> Při koncentrické kontrakci se svaly zkracují. Kosterní svaly se mohou zkrátit o 30 až 50% jejich klidové délky, některé však až o 70%. Průměrná hodnota pro všechny kosterní svaly je 57% (</a:t>
            </a:r>
            <a:r>
              <a:rPr lang="cs-CZ" sz="2400" dirty="0" err="1"/>
              <a:t>Hamill</a:t>
            </a:r>
            <a:r>
              <a:rPr lang="cs-CZ" sz="2400" dirty="0"/>
              <a:t>, </a:t>
            </a:r>
            <a:r>
              <a:rPr lang="cs-CZ" sz="2400" dirty="0" err="1"/>
              <a:t>Knutzen</a:t>
            </a:r>
            <a:r>
              <a:rPr lang="cs-CZ" sz="2400" dirty="0"/>
              <a:t>, 2007)</a:t>
            </a:r>
          </a:p>
          <a:p>
            <a:endParaRPr lang="cs-CZ" sz="2400" dirty="0"/>
          </a:p>
          <a:p>
            <a:pPr>
              <a:buFont typeface="Arial" pitchFamily="34" charset="0"/>
              <a:buChar char="•"/>
            </a:pPr>
            <a:r>
              <a:rPr lang="cs-CZ" sz="2400" dirty="0"/>
              <a:t> Síla vyvinutá při koncentrické svalové činnosti je vždy menší než maximální izometrická síla </a:t>
            </a:r>
            <a:r>
              <a:rPr lang="cs-CZ" sz="2400" dirty="0" err="1"/>
              <a:t>F</a:t>
            </a:r>
            <a:r>
              <a:rPr lang="cs-CZ" sz="2400" baseline="-25000" dirty="0" err="1"/>
              <a:t>max</a:t>
            </a:r>
            <a:r>
              <a:rPr lang="cs-CZ" sz="2400" dirty="0"/>
              <a:t>. vyvinutá při optimální délce svalu.</a:t>
            </a:r>
          </a:p>
          <a:p>
            <a:pPr>
              <a:buFont typeface="Arial" pitchFamily="34" charset="0"/>
              <a:buChar char="•"/>
            </a:pPr>
            <a:r>
              <a:rPr lang="cs-CZ" sz="2400" dirty="0"/>
              <a:t> Rychlost zkrácení se zvyšuje, když svaly pracují proti malému odporu. </a:t>
            </a:r>
          </a:p>
        </p:txBody>
      </p:sp>
      <p:sp>
        <p:nvSpPr>
          <p:cNvPr id="23557"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23558"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flipH="1">
            <a:off x="576262" y="1277032"/>
            <a:ext cx="8567737" cy="4154984"/>
          </a:xfrm>
          <a:prstGeom prst="rect">
            <a:avLst/>
          </a:prstGeom>
          <a:noFill/>
          <a:ln w="9525">
            <a:noFill/>
            <a:miter lim="800000"/>
            <a:headEnd/>
            <a:tailEnd/>
          </a:ln>
          <a:effectLst/>
        </p:spPr>
        <p:txBody>
          <a:bodyPr wrap="square" anchor="ctr">
            <a:spAutoFit/>
          </a:bodyPr>
          <a:lstStyle/>
          <a:p>
            <a:r>
              <a:rPr lang="cs-CZ" sz="2400" b="1" dirty="0">
                <a:solidFill>
                  <a:srgbClr val="000099"/>
                </a:solidFill>
                <a:latin typeface="Verdana" pitchFamily="34" charset="0"/>
              </a:rPr>
              <a:t>Excentrická kontrakce</a:t>
            </a:r>
          </a:p>
          <a:p>
            <a:endParaRPr lang="cs-CZ" sz="2400" b="1" dirty="0">
              <a:solidFill>
                <a:srgbClr val="000099"/>
              </a:solidFill>
              <a:latin typeface="Verdana" pitchFamily="34" charset="0"/>
            </a:endParaRPr>
          </a:p>
          <a:p>
            <a:pPr>
              <a:buFont typeface="Arial" pitchFamily="34" charset="0"/>
              <a:buChar char="•"/>
            </a:pPr>
            <a:r>
              <a:rPr lang="cs-CZ" sz="2400" dirty="0"/>
              <a:t> Kosterní sval není schopen se sám od sebe protáhnout. Příčinou protažení svalu při excentrické kontrakci je vždy jiný sval (antagonista) nebo nějaká vnější síla. </a:t>
            </a:r>
          </a:p>
          <a:p>
            <a:pPr>
              <a:buFont typeface="Arial" pitchFamily="34" charset="0"/>
              <a:buChar char="•"/>
            </a:pPr>
            <a:r>
              <a:rPr lang="cs-CZ" sz="2400" dirty="0"/>
              <a:t> Práce a výkon jsou při excentrické kontrakci negativní. To znamená, že svaly energii absorbují. Vnější energie, která způsobí protažení elastických elementů, se ukládá ve svalech ve formě deformační energie. Ta může být využita při následném zkrácení svalu. Možnost využití elastické energie je ovlivněna velikostí a rychlostí prodloužení svalu.</a:t>
            </a:r>
          </a:p>
        </p:txBody>
      </p:sp>
      <p:sp>
        <p:nvSpPr>
          <p:cNvPr id="23557"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23558"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82" name="Picture 18"/>
          <p:cNvPicPr>
            <a:picLocks noChangeAspect="1" noChangeArrowheads="1"/>
          </p:cNvPicPr>
          <p:nvPr/>
        </p:nvPicPr>
        <p:blipFill>
          <a:blip r:embed="rId2" cstate="print"/>
          <a:srcRect r="4608" b="2750"/>
          <a:stretch>
            <a:fillRect/>
          </a:stretch>
        </p:blipFill>
        <p:spPr bwMode="auto">
          <a:xfrm>
            <a:off x="827088" y="987425"/>
            <a:ext cx="7634287" cy="5870575"/>
          </a:xfrm>
          <a:prstGeom prst="rect">
            <a:avLst/>
          </a:prstGeom>
          <a:noFill/>
        </p:spPr>
      </p:pic>
      <p:sp>
        <p:nvSpPr>
          <p:cNvPr id="88066" name="Text Box 2"/>
          <p:cNvSpPr txBox="1">
            <a:spLocks noChangeArrowheads="1"/>
          </p:cNvSpPr>
          <p:nvPr/>
        </p:nvSpPr>
        <p:spPr bwMode="auto">
          <a:xfrm>
            <a:off x="250825" y="260350"/>
            <a:ext cx="8893175" cy="692150"/>
          </a:xfrm>
          <a:prstGeom prst="rect">
            <a:avLst/>
          </a:prstGeom>
          <a:solidFill>
            <a:srgbClr val="3366FF"/>
          </a:solidFill>
          <a:ln w="50800">
            <a:solidFill>
              <a:srgbClr val="3366FF"/>
            </a:solidFill>
            <a:miter lim="800000"/>
            <a:headEnd/>
            <a:tailEnd/>
          </a:ln>
          <a:effectLst/>
        </p:spPr>
        <p:txBody>
          <a:bodyPr>
            <a:spAutoFit/>
          </a:bodyPr>
          <a:lstStyle/>
          <a:p>
            <a:pPr algn="ctr"/>
            <a:r>
              <a:rPr lang="cs-CZ" sz="3600" b="1" i="1">
                <a:solidFill>
                  <a:srgbClr val="CCFFFF"/>
                </a:solidFill>
                <a:latin typeface="Verdana" pitchFamily="34" charset="0"/>
              </a:rPr>
              <a:t>Motorická ploténka</a:t>
            </a:r>
          </a:p>
        </p:txBody>
      </p:sp>
      <p:sp>
        <p:nvSpPr>
          <p:cNvPr id="88068" name="Line 4"/>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88069" name="Line 5"/>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8082"/>
                                        </p:tgtEl>
                                        <p:attrNameLst>
                                          <p:attrName>style.visibility</p:attrName>
                                        </p:attrNameLst>
                                      </p:cBhvr>
                                      <p:to>
                                        <p:strVal val="visible"/>
                                      </p:to>
                                    </p:set>
                                    <p:anim calcmode="lin" valueType="num">
                                      <p:cBhvr>
                                        <p:cTn id="7" dur="500" fill="hold"/>
                                        <p:tgtEl>
                                          <p:spTgt spid="88082"/>
                                        </p:tgtEl>
                                        <p:attrNameLst>
                                          <p:attrName>ppt_w</p:attrName>
                                        </p:attrNameLst>
                                      </p:cBhvr>
                                      <p:tavLst>
                                        <p:tav tm="0">
                                          <p:val>
                                            <p:fltVal val="0"/>
                                          </p:val>
                                        </p:tav>
                                        <p:tav tm="100000">
                                          <p:val>
                                            <p:strVal val="#ppt_w"/>
                                          </p:val>
                                        </p:tav>
                                      </p:tavLst>
                                    </p:anim>
                                    <p:anim calcmode="lin" valueType="num">
                                      <p:cBhvr>
                                        <p:cTn id="8" dur="500" fill="hold"/>
                                        <p:tgtEl>
                                          <p:spTgt spid="88082"/>
                                        </p:tgtEl>
                                        <p:attrNameLst>
                                          <p:attrName>ppt_h</p:attrName>
                                        </p:attrNameLst>
                                      </p:cBhvr>
                                      <p:tavLst>
                                        <p:tav tm="0">
                                          <p:val>
                                            <p:fltVal val="0"/>
                                          </p:val>
                                        </p:tav>
                                        <p:tav tm="100000">
                                          <p:val>
                                            <p:strVal val="#ppt_h"/>
                                          </p:val>
                                        </p:tav>
                                      </p:tavLst>
                                    </p:anim>
                                    <p:anim calcmode="lin" valueType="num">
                                      <p:cBhvr>
                                        <p:cTn id="9" dur="500" fill="hold"/>
                                        <p:tgtEl>
                                          <p:spTgt spid="88082"/>
                                        </p:tgtEl>
                                        <p:attrNameLst>
                                          <p:attrName>ppt_x</p:attrName>
                                        </p:attrNameLst>
                                      </p:cBhvr>
                                      <p:tavLst>
                                        <p:tav tm="0">
                                          <p:val>
                                            <p:fltVal val="0.5"/>
                                          </p:val>
                                        </p:tav>
                                        <p:tav tm="100000">
                                          <p:val>
                                            <p:strVal val="#ppt_x"/>
                                          </p:val>
                                        </p:tav>
                                      </p:tavLst>
                                    </p:anim>
                                    <p:anim calcmode="lin" valueType="num">
                                      <p:cBhvr>
                                        <p:cTn id="10" dur="500" fill="hold"/>
                                        <p:tgtEl>
                                          <p:spTgt spid="8808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9" name="Text Box 23"/>
          <p:cNvSpPr txBox="1">
            <a:spLocks noChangeArrowheads="1"/>
          </p:cNvSpPr>
          <p:nvPr/>
        </p:nvSpPr>
        <p:spPr bwMode="auto">
          <a:xfrm>
            <a:off x="250825" y="260350"/>
            <a:ext cx="8893175" cy="692150"/>
          </a:xfrm>
          <a:prstGeom prst="rect">
            <a:avLst/>
          </a:prstGeom>
          <a:solidFill>
            <a:srgbClr val="3366FF"/>
          </a:solidFill>
          <a:ln w="50800">
            <a:solidFill>
              <a:srgbClr val="3366FF"/>
            </a:solidFill>
            <a:miter lim="800000"/>
            <a:headEnd/>
            <a:tailEnd/>
          </a:ln>
          <a:effectLst/>
        </p:spPr>
        <p:txBody>
          <a:bodyPr>
            <a:spAutoFit/>
          </a:bodyPr>
          <a:lstStyle/>
          <a:p>
            <a:pPr algn="ctr"/>
            <a:r>
              <a:rPr lang="cs-CZ" sz="3600" b="1" i="1">
                <a:solidFill>
                  <a:srgbClr val="CCFFFF"/>
                </a:solidFill>
                <a:latin typeface="Verdana" pitchFamily="34" charset="0"/>
              </a:rPr>
              <a:t>Schéma nervového systému</a:t>
            </a:r>
          </a:p>
        </p:txBody>
      </p:sp>
      <p:sp>
        <p:nvSpPr>
          <p:cNvPr id="34820" name="Text Box 4"/>
          <p:cNvSpPr txBox="1">
            <a:spLocks noChangeArrowheads="1"/>
          </p:cNvSpPr>
          <p:nvPr/>
        </p:nvSpPr>
        <p:spPr bwMode="auto">
          <a:xfrm>
            <a:off x="3059113" y="1125538"/>
            <a:ext cx="2447925" cy="701675"/>
          </a:xfrm>
          <a:prstGeom prst="rect">
            <a:avLst/>
          </a:prstGeom>
          <a:solidFill>
            <a:srgbClr val="FC4614"/>
          </a:solidFill>
          <a:ln w="9525">
            <a:noFill/>
            <a:miter lim="800000"/>
            <a:headEnd/>
            <a:tailEnd/>
          </a:ln>
          <a:effectLst/>
        </p:spPr>
        <p:txBody>
          <a:bodyPr>
            <a:spAutoFit/>
          </a:bodyPr>
          <a:lstStyle/>
          <a:p>
            <a:pPr algn="ctr"/>
            <a:r>
              <a:rPr lang="cs-CZ" sz="2000" b="1">
                <a:solidFill>
                  <a:schemeClr val="bg1"/>
                </a:solidFill>
                <a:latin typeface="Verdana" pitchFamily="34" charset="0"/>
              </a:rPr>
              <a:t>CNS</a:t>
            </a:r>
          </a:p>
          <a:p>
            <a:pPr algn="ctr"/>
            <a:r>
              <a:rPr lang="cs-CZ" sz="2000" b="1">
                <a:solidFill>
                  <a:schemeClr val="bg1"/>
                </a:solidFill>
                <a:latin typeface="Verdana" pitchFamily="34" charset="0"/>
              </a:rPr>
              <a:t>mozek a mícha</a:t>
            </a:r>
          </a:p>
        </p:txBody>
      </p:sp>
      <p:sp>
        <p:nvSpPr>
          <p:cNvPr id="34821" name="Text Box 5"/>
          <p:cNvSpPr txBox="1">
            <a:spLocks noChangeArrowheads="1"/>
          </p:cNvSpPr>
          <p:nvPr/>
        </p:nvSpPr>
        <p:spPr bwMode="auto">
          <a:xfrm>
            <a:off x="3059113" y="2422525"/>
            <a:ext cx="2447925" cy="701675"/>
          </a:xfrm>
          <a:prstGeom prst="rect">
            <a:avLst/>
          </a:prstGeom>
          <a:solidFill>
            <a:srgbClr val="FC4614"/>
          </a:solidFill>
          <a:ln w="9525">
            <a:noFill/>
            <a:miter lim="800000"/>
            <a:headEnd/>
            <a:tailEnd/>
          </a:ln>
          <a:effectLst/>
        </p:spPr>
        <p:txBody>
          <a:bodyPr>
            <a:spAutoFit/>
          </a:bodyPr>
          <a:lstStyle/>
          <a:p>
            <a:pPr algn="ctr"/>
            <a:r>
              <a:rPr lang="cs-CZ" sz="2000" b="1">
                <a:solidFill>
                  <a:schemeClr val="bg1"/>
                </a:solidFill>
                <a:latin typeface="Verdana" pitchFamily="34" charset="0"/>
              </a:rPr>
              <a:t>Periferní nervový systém</a:t>
            </a:r>
          </a:p>
        </p:txBody>
      </p:sp>
      <p:sp>
        <p:nvSpPr>
          <p:cNvPr id="34822" name="Text Box 6"/>
          <p:cNvSpPr txBox="1">
            <a:spLocks noChangeArrowheads="1"/>
          </p:cNvSpPr>
          <p:nvPr/>
        </p:nvSpPr>
        <p:spPr bwMode="auto">
          <a:xfrm>
            <a:off x="1692275" y="3716338"/>
            <a:ext cx="2447925" cy="396875"/>
          </a:xfrm>
          <a:prstGeom prst="rect">
            <a:avLst/>
          </a:prstGeom>
          <a:solidFill>
            <a:srgbClr val="339966"/>
          </a:solidFill>
          <a:ln w="9525">
            <a:noFill/>
            <a:miter lim="800000"/>
            <a:headEnd/>
            <a:tailEnd/>
          </a:ln>
          <a:effectLst/>
        </p:spPr>
        <p:txBody>
          <a:bodyPr>
            <a:spAutoFit/>
          </a:bodyPr>
          <a:lstStyle/>
          <a:p>
            <a:pPr algn="ctr"/>
            <a:r>
              <a:rPr lang="cs-CZ" sz="2000" b="1">
                <a:solidFill>
                  <a:schemeClr val="bg1"/>
                </a:solidFill>
                <a:latin typeface="Verdana" pitchFamily="34" charset="0"/>
              </a:rPr>
              <a:t>Senzorická část</a:t>
            </a:r>
          </a:p>
        </p:txBody>
      </p:sp>
      <p:sp>
        <p:nvSpPr>
          <p:cNvPr id="34823" name="Text Box 7"/>
          <p:cNvSpPr txBox="1">
            <a:spLocks noChangeArrowheads="1"/>
          </p:cNvSpPr>
          <p:nvPr/>
        </p:nvSpPr>
        <p:spPr bwMode="auto">
          <a:xfrm>
            <a:off x="4572000" y="3717925"/>
            <a:ext cx="2447925" cy="396875"/>
          </a:xfrm>
          <a:prstGeom prst="rect">
            <a:avLst/>
          </a:prstGeom>
          <a:solidFill>
            <a:srgbClr val="339966"/>
          </a:solidFill>
          <a:ln w="9525">
            <a:noFill/>
            <a:miter lim="800000"/>
            <a:headEnd/>
            <a:tailEnd/>
          </a:ln>
          <a:effectLst/>
        </p:spPr>
        <p:txBody>
          <a:bodyPr>
            <a:spAutoFit/>
          </a:bodyPr>
          <a:lstStyle/>
          <a:p>
            <a:pPr algn="ctr"/>
            <a:r>
              <a:rPr lang="cs-CZ" sz="2000" b="1">
                <a:solidFill>
                  <a:schemeClr val="bg1"/>
                </a:solidFill>
                <a:latin typeface="Verdana" pitchFamily="34" charset="0"/>
              </a:rPr>
              <a:t>Motorická část</a:t>
            </a:r>
          </a:p>
        </p:txBody>
      </p:sp>
      <p:sp>
        <p:nvSpPr>
          <p:cNvPr id="34824" name="Text Box 8"/>
          <p:cNvSpPr txBox="1">
            <a:spLocks noChangeArrowheads="1"/>
          </p:cNvSpPr>
          <p:nvPr/>
        </p:nvSpPr>
        <p:spPr bwMode="auto">
          <a:xfrm>
            <a:off x="3132138" y="4725988"/>
            <a:ext cx="2447925" cy="701675"/>
          </a:xfrm>
          <a:prstGeom prst="rect">
            <a:avLst/>
          </a:prstGeom>
          <a:solidFill>
            <a:srgbClr val="FF9900"/>
          </a:solidFill>
          <a:ln w="9525">
            <a:noFill/>
            <a:miter lim="800000"/>
            <a:headEnd/>
            <a:tailEnd/>
          </a:ln>
          <a:effectLst/>
        </p:spPr>
        <p:txBody>
          <a:bodyPr>
            <a:spAutoFit/>
          </a:bodyPr>
          <a:lstStyle/>
          <a:p>
            <a:pPr algn="ctr"/>
            <a:r>
              <a:rPr lang="cs-CZ" sz="2000" b="1">
                <a:solidFill>
                  <a:schemeClr val="bg1"/>
                </a:solidFill>
                <a:latin typeface="Verdana" pitchFamily="34" charset="0"/>
              </a:rPr>
              <a:t>Autonomní nervový systém</a:t>
            </a:r>
          </a:p>
        </p:txBody>
      </p:sp>
      <p:sp>
        <p:nvSpPr>
          <p:cNvPr id="34825" name="Text Box 9"/>
          <p:cNvSpPr txBox="1">
            <a:spLocks noChangeArrowheads="1"/>
          </p:cNvSpPr>
          <p:nvPr/>
        </p:nvSpPr>
        <p:spPr bwMode="auto">
          <a:xfrm>
            <a:off x="6084888" y="4724400"/>
            <a:ext cx="2447925" cy="701675"/>
          </a:xfrm>
          <a:prstGeom prst="rect">
            <a:avLst/>
          </a:prstGeom>
          <a:solidFill>
            <a:srgbClr val="FF9900"/>
          </a:solidFill>
          <a:ln w="9525">
            <a:noFill/>
            <a:miter lim="800000"/>
            <a:headEnd/>
            <a:tailEnd/>
          </a:ln>
          <a:effectLst/>
        </p:spPr>
        <p:txBody>
          <a:bodyPr>
            <a:spAutoFit/>
          </a:bodyPr>
          <a:lstStyle/>
          <a:p>
            <a:pPr algn="ctr"/>
            <a:r>
              <a:rPr lang="cs-CZ" sz="2000" b="1">
                <a:solidFill>
                  <a:schemeClr val="bg1"/>
                </a:solidFill>
                <a:latin typeface="Verdana" pitchFamily="34" charset="0"/>
              </a:rPr>
              <a:t>Somatický nervový systém</a:t>
            </a:r>
          </a:p>
        </p:txBody>
      </p:sp>
      <p:sp>
        <p:nvSpPr>
          <p:cNvPr id="34826" name="Text Box 10"/>
          <p:cNvSpPr txBox="1">
            <a:spLocks noChangeArrowheads="1"/>
          </p:cNvSpPr>
          <p:nvPr/>
        </p:nvSpPr>
        <p:spPr bwMode="auto">
          <a:xfrm>
            <a:off x="1619250" y="6022975"/>
            <a:ext cx="2447925" cy="396875"/>
          </a:xfrm>
          <a:prstGeom prst="rect">
            <a:avLst/>
          </a:prstGeom>
          <a:solidFill>
            <a:srgbClr val="33CCCC"/>
          </a:solidFill>
          <a:ln w="9525">
            <a:noFill/>
            <a:miter lim="800000"/>
            <a:headEnd/>
            <a:tailEnd/>
          </a:ln>
          <a:effectLst/>
        </p:spPr>
        <p:txBody>
          <a:bodyPr>
            <a:spAutoFit/>
          </a:bodyPr>
          <a:lstStyle/>
          <a:p>
            <a:pPr algn="ctr"/>
            <a:r>
              <a:rPr lang="cs-CZ" sz="2000" b="1">
                <a:solidFill>
                  <a:schemeClr val="bg1"/>
                </a:solidFill>
                <a:latin typeface="Verdana" pitchFamily="34" charset="0"/>
              </a:rPr>
              <a:t>Sympatikus</a:t>
            </a:r>
          </a:p>
        </p:txBody>
      </p:sp>
      <p:sp>
        <p:nvSpPr>
          <p:cNvPr id="34827" name="Text Box 11"/>
          <p:cNvSpPr txBox="1">
            <a:spLocks noChangeArrowheads="1"/>
          </p:cNvSpPr>
          <p:nvPr/>
        </p:nvSpPr>
        <p:spPr bwMode="auto">
          <a:xfrm>
            <a:off x="4572000" y="6022975"/>
            <a:ext cx="2592388" cy="396875"/>
          </a:xfrm>
          <a:prstGeom prst="rect">
            <a:avLst/>
          </a:prstGeom>
          <a:solidFill>
            <a:srgbClr val="33CCCC"/>
          </a:solidFill>
          <a:ln w="9525">
            <a:noFill/>
            <a:miter lim="800000"/>
            <a:headEnd/>
            <a:tailEnd/>
          </a:ln>
          <a:effectLst/>
        </p:spPr>
        <p:txBody>
          <a:bodyPr>
            <a:spAutoFit/>
          </a:bodyPr>
          <a:lstStyle/>
          <a:p>
            <a:pPr algn="ctr"/>
            <a:r>
              <a:rPr lang="cs-CZ" sz="2000" b="1">
                <a:solidFill>
                  <a:schemeClr val="bg1"/>
                </a:solidFill>
                <a:latin typeface="Verdana" pitchFamily="34" charset="0"/>
              </a:rPr>
              <a:t>Parasympatikus</a:t>
            </a:r>
          </a:p>
        </p:txBody>
      </p:sp>
      <p:sp>
        <p:nvSpPr>
          <p:cNvPr id="34828" name="Line 12"/>
          <p:cNvSpPr>
            <a:spLocks noChangeShapeType="1"/>
          </p:cNvSpPr>
          <p:nvPr/>
        </p:nvSpPr>
        <p:spPr bwMode="auto">
          <a:xfrm>
            <a:off x="4932363" y="1846263"/>
            <a:ext cx="0" cy="576262"/>
          </a:xfrm>
          <a:prstGeom prst="line">
            <a:avLst/>
          </a:prstGeom>
          <a:noFill/>
          <a:ln w="76200">
            <a:solidFill>
              <a:schemeClr val="tx1"/>
            </a:solidFill>
            <a:round/>
            <a:headEnd/>
            <a:tailEnd type="triangle" w="med" len="med"/>
          </a:ln>
          <a:effectLst/>
        </p:spPr>
        <p:txBody>
          <a:bodyPr/>
          <a:lstStyle/>
          <a:p>
            <a:endParaRPr lang="cs-CZ"/>
          </a:p>
        </p:txBody>
      </p:sp>
      <p:sp>
        <p:nvSpPr>
          <p:cNvPr id="34829" name="Line 13"/>
          <p:cNvSpPr>
            <a:spLocks noChangeShapeType="1"/>
          </p:cNvSpPr>
          <p:nvPr/>
        </p:nvSpPr>
        <p:spPr bwMode="auto">
          <a:xfrm flipV="1">
            <a:off x="3779838" y="1844675"/>
            <a:ext cx="0" cy="576263"/>
          </a:xfrm>
          <a:prstGeom prst="line">
            <a:avLst/>
          </a:prstGeom>
          <a:noFill/>
          <a:ln w="76200">
            <a:solidFill>
              <a:schemeClr val="tx1"/>
            </a:solidFill>
            <a:round/>
            <a:headEnd/>
            <a:tailEnd type="triangle" w="med" len="med"/>
          </a:ln>
          <a:effectLst/>
        </p:spPr>
        <p:txBody>
          <a:bodyPr/>
          <a:lstStyle/>
          <a:p>
            <a:endParaRPr lang="cs-CZ"/>
          </a:p>
        </p:txBody>
      </p:sp>
      <p:sp>
        <p:nvSpPr>
          <p:cNvPr id="34830" name="Line 14"/>
          <p:cNvSpPr>
            <a:spLocks noChangeShapeType="1"/>
          </p:cNvSpPr>
          <p:nvPr/>
        </p:nvSpPr>
        <p:spPr bwMode="auto">
          <a:xfrm>
            <a:off x="4932363" y="3141663"/>
            <a:ext cx="0" cy="576262"/>
          </a:xfrm>
          <a:prstGeom prst="line">
            <a:avLst/>
          </a:prstGeom>
          <a:noFill/>
          <a:ln w="76200">
            <a:solidFill>
              <a:schemeClr val="tx1"/>
            </a:solidFill>
            <a:round/>
            <a:headEnd/>
            <a:tailEnd type="triangle" w="med" len="med"/>
          </a:ln>
          <a:effectLst/>
        </p:spPr>
        <p:txBody>
          <a:bodyPr/>
          <a:lstStyle/>
          <a:p>
            <a:endParaRPr lang="cs-CZ"/>
          </a:p>
        </p:txBody>
      </p:sp>
      <p:sp>
        <p:nvSpPr>
          <p:cNvPr id="34831" name="Line 15"/>
          <p:cNvSpPr>
            <a:spLocks noChangeShapeType="1"/>
          </p:cNvSpPr>
          <p:nvPr/>
        </p:nvSpPr>
        <p:spPr bwMode="auto">
          <a:xfrm flipV="1">
            <a:off x="3779838" y="3141663"/>
            <a:ext cx="0" cy="576262"/>
          </a:xfrm>
          <a:prstGeom prst="line">
            <a:avLst/>
          </a:prstGeom>
          <a:noFill/>
          <a:ln w="76200">
            <a:solidFill>
              <a:schemeClr val="tx1"/>
            </a:solidFill>
            <a:round/>
            <a:headEnd/>
            <a:tailEnd type="triangle" w="med" len="med"/>
          </a:ln>
          <a:effectLst/>
        </p:spPr>
        <p:txBody>
          <a:bodyPr/>
          <a:lstStyle/>
          <a:p>
            <a:endParaRPr lang="cs-CZ"/>
          </a:p>
        </p:txBody>
      </p:sp>
      <p:sp>
        <p:nvSpPr>
          <p:cNvPr id="34832" name="Line 16"/>
          <p:cNvSpPr>
            <a:spLocks noChangeShapeType="1"/>
          </p:cNvSpPr>
          <p:nvPr/>
        </p:nvSpPr>
        <p:spPr bwMode="auto">
          <a:xfrm>
            <a:off x="4932363" y="4149725"/>
            <a:ext cx="0" cy="576263"/>
          </a:xfrm>
          <a:prstGeom prst="line">
            <a:avLst/>
          </a:prstGeom>
          <a:noFill/>
          <a:ln w="76200">
            <a:solidFill>
              <a:schemeClr val="tx1"/>
            </a:solidFill>
            <a:round/>
            <a:headEnd/>
            <a:tailEnd type="triangle" w="med" len="med"/>
          </a:ln>
          <a:effectLst/>
        </p:spPr>
        <p:txBody>
          <a:bodyPr/>
          <a:lstStyle/>
          <a:p>
            <a:endParaRPr lang="cs-CZ"/>
          </a:p>
        </p:txBody>
      </p:sp>
      <p:sp>
        <p:nvSpPr>
          <p:cNvPr id="34833" name="Line 17"/>
          <p:cNvSpPr>
            <a:spLocks noChangeShapeType="1"/>
          </p:cNvSpPr>
          <p:nvPr/>
        </p:nvSpPr>
        <p:spPr bwMode="auto">
          <a:xfrm>
            <a:off x="6659563" y="4149725"/>
            <a:ext cx="0" cy="576263"/>
          </a:xfrm>
          <a:prstGeom prst="line">
            <a:avLst/>
          </a:prstGeom>
          <a:noFill/>
          <a:ln w="76200">
            <a:solidFill>
              <a:schemeClr val="tx1"/>
            </a:solidFill>
            <a:round/>
            <a:headEnd/>
            <a:tailEnd type="triangle" w="med" len="med"/>
          </a:ln>
          <a:effectLst/>
        </p:spPr>
        <p:txBody>
          <a:bodyPr/>
          <a:lstStyle/>
          <a:p>
            <a:endParaRPr lang="cs-CZ"/>
          </a:p>
        </p:txBody>
      </p:sp>
      <p:sp>
        <p:nvSpPr>
          <p:cNvPr id="34834" name="Line 18"/>
          <p:cNvSpPr>
            <a:spLocks noChangeShapeType="1"/>
          </p:cNvSpPr>
          <p:nvPr/>
        </p:nvSpPr>
        <p:spPr bwMode="auto">
          <a:xfrm>
            <a:off x="3779838" y="5446713"/>
            <a:ext cx="0" cy="576262"/>
          </a:xfrm>
          <a:prstGeom prst="line">
            <a:avLst/>
          </a:prstGeom>
          <a:noFill/>
          <a:ln w="76200">
            <a:solidFill>
              <a:schemeClr val="tx1"/>
            </a:solidFill>
            <a:round/>
            <a:headEnd/>
            <a:tailEnd type="triangle" w="med" len="med"/>
          </a:ln>
          <a:effectLst/>
        </p:spPr>
        <p:txBody>
          <a:bodyPr/>
          <a:lstStyle/>
          <a:p>
            <a:endParaRPr lang="cs-CZ"/>
          </a:p>
        </p:txBody>
      </p:sp>
      <p:sp>
        <p:nvSpPr>
          <p:cNvPr id="34835" name="Line 19"/>
          <p:cNvSpPr>
            <a:spLocks noChangeShapeType="1"/>
          </p:cNvSpPr>
          <p:nvPr/>
        </p:nvSpPr>
        <p:spPr bwMode="auto">
          <a:xfrm>
            <a:off x="4932363" y="5446713"/>
            <a:ext cx="0" cy="576262"/>
          </a:xfrm>
          <a:prstGeom prst="line">
            <a:avLst/>
          </a:prstGeom>
          <a:noFill/>
          <a:ln w="76200">
            <a:solidFill>
              <a:schemeClr val="tx1"/>
            </a:solidFill>
            <a:round/>
            <a:headEnd/>
            <a:tailEnd type="triangle" w="med" len="med"/>
          </a:ln>
          <a:effectLst/>
        </p:spPr>
        <p:txBody>
          <a:bodyPr/>
          <a:lstStyle/>
          <a:p>
            <a:endParaRPr lang="cs-CZ"/>
          </a:p>
        </p:txBody>
      </p:sp>
      <p:sp>
        <p:nvSpPr>
          <p:cNvPr id="34837" name="Line 21"/>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34838" name="Line 22"/>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bodylink_nerves"/>
          <p:cNvPicPr>
            <a:picLocks noChangeAspect="1" noChangeArrowheads="1"/>
          </p:cNvPicPr>
          <p:nvPr/>
        </p:nvPicPr>
        <p:blipFill>
          <a:blip r:embed="rId2" cstate="print"/>
          <a:srcRect/>
          <a:stretch>
            <a:fillRect/>
          </a:stretch>
        </p:blipFill>
        <p:spPr bwMode="auto">
          <a:xfrm>
            <a:off x="1692275" y="0"/>
            <a:ext cx="3776663" cy="6858000"/>
          </a:xfrm>
          <a:prstGeom prst="rect">
            <a:avLst/>
          </a:prstGeom>
          <a:noFill/>
        </p:spPr>
      </p:pic>
      <p:sp>
        <p:nvSpPr>
          <p:cNvPr id="111621"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111622"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111624" name="Text Box 8"/>
          <p:cNvSpPr txBox="1">
            <a:spLocks noChangeArrowheads="1"/>
          </p:cNvSpPr>
          <p:nvPr/>
        </p:nvSpPr>
        <p:spPr bwMode="auto">
          <a:xfrm>
            <a:off x="5580063" y="3789363"/>
            <a:ext cx="2447925" cy="701675"/>
          </a:xfrm>
          <a:prstGeom prst="rect">
            <a:avLst/>
          </a:prstGeom>
          <a:solidFill>
            <a:srgbClr val="339966"/>
          </a:solidFill>
          <a:ln w="9525">
            <a:noFill/>
            <a:miter lim="800000"/>
            <a:headEnd/>
            <a:tailEnd/>
          </a:ln>
          <a:effectLst/>
        </p:spPr>
        <p:txBody>
          <a:bodyPr>
            <a:spAutoFit/>
          </a:bodyPr>
          <a:lstStyle/>
          <a:p>
            <a:pPr algn="ctr"/>
            <a:r>
              <a:rPr lang="cs-CZ" sz="2000" b="1">
                <a:solidFill>
                  <a:schemeClr val="bg1"/>
                </a:solidFill>
                <a:latin typeface="Verdana" pitchFamily="34" charset="0"/>
              </a:rPr>
              <a:t>Periferní nervový systém</a:t>
            </a:r>
          </a:p>
        </p:txBody>
      </p:sp>
      <p:sp>
        <p:nvSpPr>
          <p:cNvPr id="111625" name="Line 9"/>
          <p:cNvSpPr>
            <a:spLocks noChangeShapeType="1"/>
          </p:cNvSpPr>
          <p:nvPr/>
        </p:nvSpPr>
        <p:spPr bwMode="auto">
          <a:xfrm flipH="1" flipV="1">
            <a:off x="3276600" y="404813"/>
            <a:ext cx="2303463" cy="1439862"/>
          </a:xfrm>
          <a:prstGeom prst="line">
            <a:avLst/>
          </a:prstGeom>
          <a:noFill/>
          <a:ln w="38100">
            <a:solidFill>
              <a:srgbClr val="FF0000"/>
            </a:solidFill>
            <a:round/>
            <a:headEnd/>
            <a:tailEnd type="arrow" w="med" len="med"/>
          </a:ln>
          <a:effectLst/>
        </p:spPr>
        <p:txBody>
          <a:bodyPr/>
          <a:lstStyle/>
          <a:p>
            <a:endParaRPr lang="cs-CZ"/>
          </a:p>
        </p:txBody>
      </p:sp>
      <p:sp>
        <p:nvSpPr>
          <p:cNvPr id="111626" name="Line 10"/>
          <p:cNvSpPr>
            <a:spLocks noChangeShapeType="1"/>
          </p:cNvSpPr>
          <p:nvPr/>
        </p:nvSpPr>
        <p:spPr bwMode="auto">
          <a:xfrm flipH="1" flipV="1">
            <a:off x="3492500" y="1844675"/>
            <a:ext cx="2159000" cy="71438"/>
          </a:xfrm>
          <a:prstGeom prst="line">
            <a:avLst/>
          </a:prstGeom>
          <a:noFill/>
          <a:ln w="38100">
            <a:solidFill>
              <a:srgbClr val="FF0000"/>
            </a:solidFill>
            <a:round/>
            <a:headEnd/>
            <a:tailEnd type="arrow" w="med" len="med"/>
          </a:ln>
          <a:effectLst/>
        </p:spPr>
        <p:txBody>
          <a:bodyPr/>
          <a:lstStyle/>
          <a:p>
            <a:endParaRPr lang="cs-CZ"/>
          </a:p>
        </p:txBody>
      </p:sp>
      <p:sp>
        <p:nvSpPr>
          <p:cNvPr id="111623" name="Text Box 7"/>
          <p:cNvSpPr txBox="1">
            <a:spLocks noChangeArrowheads="1"/>
          </p:cNvSpPr>
          <p:nvPr/>
        </p:nvSpPr>
        <p:spPr bwMode="auto">
          <a:xfrm>
            <a:off x="5580063" y="1557338"/>
            <a:ext cx="2447925" cy="701675"/>
          </a:xfrm>
          <a:prstGeom prst="rect">
            <a:avLst/>
          </a:prstGeom>
          <a:solidFill>
            <a:srgbClr val="FC4614"/>
          </a:solidFill>
          <a:ln w="9525">
            <a:noFill/>
            <a:miter lim="800000"/>
            <a:headEnd/>
            <a:tailEnd/>
          </a:ln>
          <a:effectLst/>
        </p:spPr>
        <p:txBody>
          <a:bodyPr>
            <a:spAutoFit/>
          </a:bodyPr>
          <a:lstStyle/>
          <a:p>
            <a:pPr algn="ctr"/>
            <a:r>
              <a:rPr lang="cs-CZ" sz="2000" b="1">
                <a:solidFill>
                  <a:schemeClr val="bg1"/>
                </a:solidFill>
                <a:latin typeface="Verdana" pitchFamily="34" charset="0"/>
              </a:rPr>
              <a:t>CNS</a:t>
            </a:r>
          </a:p>
          <a:p>
            <a:pPr algn="ctr"/>
            <a:r>
              <a:rPr lang="cs-CZ" sz="2000" b="1">
                <a:solidFill>
                  <a:schemeClr val="bg1"/>
                </a:solidFill>
                <a:latin typeface="Verdana" pitchFamily="34" charset="0"/>
              </a:rPr>
              <a:t>mozek a mícha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7"/>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Centrální mechanismy řízení hybnosti</a:t>
            </a:r>
          </a:p>
        </p:txBody>
      </p:sp>
      <p:sp>
        <p:nvSpPr>
          <p:cNvPr id="35845"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35846"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35848" name="Text Box 8"/>
          <p:cNvSpPr txBox="1">
            <a:spLocks noChangeArrowheads="1"/>
          </p:cNvSpPr>
          <p:nvPr/>
        </p:nvSpPr>
        <p:spPr bwMode="auto">
          <a:xfrm>
            <a:off x="900113" y="1125538"/>
            <a:ext cx="79565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Pohybový projev člověka je velmi organizovaná činnost, která zajišťuje vzpřímenou polohu těla a umožňuje pohyb.</a:t>
            </a:r>
          </a:p>
        </p:txBody>
      </p:sp>
      <p:sp>
        <p:nvSpPr>
          <p:cNvPr id="35850" name="Oval 10"/>
          <p:cNvSpPr>
            <a:spLocks noChangeArrowheads="1"/>
          </p:cNvSpPr>
          <p:nvPr/>
        </p:nvSpPr>
        <p:spPr bwMode="auto">
          <a:xfrm>
            <a:off x="539750" y="1268413"/>
            <a:ext cx="144463" cy="144462"/>
          </a:xfrm>
          <a:prstGeom prst="ellipse">
            <a:avLst/>
          </a:prstGeom>
          <a:noFill/>
          <a:ln w="38100">
            <a:solidFill>
              <a:srgbClr val="00CCFF"/>
            </a:solidFill>
            <a:round/>
            <a:headEnd/>
            <a:tailEnd/>
          </a:ln>
          <a:effectLst/>
        </p:spPr>
        <p:txBody>
          <a:bodyPr wrap="none" anchor="ctr"/>
          <a:lstStyle/>
          <a:p>
            <a:endParaRPr lang="cs-CZ"/>
          </a:p>
        </p:txBody>
      </p:sp>
      <p:sp>
        <p:nvSpPr>
          <p:cNvPr id="35852" name="Text Box 12"/>
          <p:cNvSpPr txBox="1">
            <a:spLocks noChangeArrowheads="1"/>
          </p:cNvSpPr>
          <p:nvPr/>
        </p:nvSpPr>
        <p:spPr bwMode="auto">
          <a:xfrm>
            <a:off x="827088" y="2636838"/>
            <a:ext cx="79565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Kosterní svalstvo je ovládáno somatickou složkou nervové soustavy (mozek, mícha a z nich vycházející mozkové a míšní nervy.</a:t>
            </a:r>
          </a:p>
        </p:txBody>
      </p:sp>
      <p:sp>
        <p:nvSpPr>
          <p:cNvPr id="35853" name="Oval 13"/>
          <p:cNvSpPr>
            <a:spLocks noChangeArrowheads="1"/>
          </p:cNvSpPr>
          <p:nvPr/>
        </p:nvSpPr>
        <p:spPr bwMode="auto">
          <a:xfrm>
            <a:off x="466725" y="2779713"/>
            <a:ext cx="144463" cy="144462"/>
          </a:xfrm>
          <a:prstGeom prst="ellipse">
            <a:avLst/>
          </a:prstGeom>
          <a:noFill/>
          <a:ln w="38100">
            <a:solidFill>
              <a:srgbClr val="00CCFF"/>
            </a:solidFill>
            <a:round/>
            <a:headEnd/>
            <a:tailEnd/>
          </a:ln>
          <a:effectLst/>
        </p:spPr>
        <p:txBody>
          <a:bodyPr wrap="none" anchor="ctr"/>
          <a:lstStyle/>
          <a:p>
            <a:endParaRPr lang="cs-CZ"/>
          </a:p>
        </p:txBody>
      </p:sp>
      <p:sp>
        <p:nvSpPr>
          <p:cNvPr id="35854" name="Text Box 14"/>
          <p:cNvSpPr txBox="1">
            <a:spLocks noChangeArrowheads="1"/>
          </p:cNvSpPr>
          <p:nvPr/>
        </p:nvSpPr>
        <p:spPr bwMode="auto">
          <a:xfrm>
            <a:off x="827088" y="4221163"/>
            <a:ext cx="79565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Na řízení motoriky se podílejí prakticky všechny oddíly CNS.</a:t>
            </a:r>
          </a:p>
        </p:txBody>
      </p:sp>
      <p:sp>
        <p:nvSpPr>
          <p:cNvPr id="35855" name="Oval 15"/>
          <p:cNvSpPr>
            <a:spLocks noChangeArrowheads="1"/>
          </p:cNvSpPr>
          <p:nvPr/>
        </p:nvSpPr>
        <p:spPr bwMode="auto">
          <a:xfrm>
            <a:off x="466725" y="4364038"/>
            <a:ext cx="144463" cy="144462"/>
          </a:xfrm>
          <a:prstGeom prst="ellipse">
            <a:avLst/>
          </a:prstGeom>
          <a:noFill/>
          <a:ln w="38100">
            <a:solidFill>
              <a:srgbClr val="00CCFF"/>
            </a:solidFill>
            <a:round/>
            <a:headEnd/>
            <a:tailEnd/>
          </a:ln>
          <a:effectLst/>
        </p:spPr>
        <p:txBody>
          <a:bodyPr wrap="none" anchor="ctr"/>
          <a:lstStyle/>
          <a:p>
            <a:endParaRPr lang="cs-CZ"/>
          </a:p>
        </p:txBody>
      </p:sp>
      <p:sp>
        <p:nvSpPr>
          <p:cNvPr id="35856" name="Text Box 16"/>
          <p:cNvSpPr txBox="1">
            <a:spLocks noChangeArrowheads="1"/>
          </p:cNvSpPr>
          <p:nvPr/>
        </p:nvSpPr>
        <p:spPr bwMode="auto">
          <a:xfrm>
            <a:off x="827088" y="5445125"/>
            <a:ext cx="8137525"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Předpokladem veškeré hybnosti je reflexní svalový tonus.</a:t>
            </a:r>
          </a:p>
        </p:txBody>
      </p:sp>
      <p:sp>
        <p:nvSpPr>
          <p:cNvPr id="35857" name="Oval 17"/>
          <p:cNvSpPr>
            <a:spLocks noChangeArrowheads="1"/>
          </p:cNvSpPr>
          <p:nvPr/>
        </p:nvSpPr>
        <p:spPr bwMode="auto">
          <a:xfrm>
            <a:off x="466725" y="5588000"/>
            <a:ext cx="147638"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50825" y="333375"/>
            <a:ext cx="8893175" cy="873125"/>
          </a:xfrm>
          <a:prstGeom prst="rect">
            <a:avLst/>
          </a:prstGeom>
          <a:solidFill>
            <a:srgbClr val="3366FF"/>
          </a:solidFill>
          <a:ln w="50800">
            <a:solidFill>
              <a:srgbClr val="3366FF"/>
            </a:solidFill>
            <a:miter lim="800000"/>
            <a:headEnd/>
            <a:tailEnd/>
          </a:ln>
          <a:effectLst/>
        </p:spPr>
        <p:txBody>
          <a:bodyPr>
            <a:spAutoFit/>
          </a:bodyPr>
          <a:lstStyle/>
          <a:p>
            <a:pPr algn="ctr"/>
            <a:r>
              <a:rPr lang="cs-CZ" sz="2400" b="1" i="1">
                <a:solidFill>
                  <a:srgbClr val="CCFFFF"/>
                </a:solidFill>
                <a:latin typeface="Verdana" pitchFamily="34" charset="0"/>
              </a:rPr>
              <a:t>Rozdělení centrálních mechanismů řízení hybnosti</a:t>
            </a:r>
          </a:p>
          <a:p>
            <a:pPr algn="ctr"/>
            <a:r>
              <a:rPr lang="cs-CZ" sz="2400" b="1" i="1">
                <a:solidFill>
                  <a:srgbClr val="CCFFFF"/>
                </a:solidFill>
                <a:latin typeface="Verdana" pitchFamily="34" charset="0"/>
              </a:rPr>
              <a:t>(dle Trojana a kol. 2001)</a:t>
            </a:r>
          </a:p>
        </p:txBody>
      </p:sp>
      <p:sp>
        <p:nvSpPr>
          <p:cNvPr id="37891"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37892"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37893" name="Text Box 5"/>
          <p:cNvSpPr txBox="1">
            <a:spLocks noChangeArrowheads="1"/>
          </p:cNvSpPr>
          <p:nvPr/>
        </p:nvSpPr>
        <p:spPr bwMode="auto">
          <a:xfrm>
            <a:off x="1331913" y="1557338"/>
            <a:ext cx="5965825"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SENZOMOTORIKA</a:t>
            </a:r>
          </a:p>
        </p:txBody>
      </p:sp>
      <p:sp>
        <p:nvSpPr>
          <p:cNvPr id="37894" name="Oval 6"/>
          <p:cNvSpPr>
            <a:spLocks noChangeArrowheads="1"/>
          </p:cNvSpPr>
          <p:nvPr/>
        </p:nvSpPr>
        <p:spPr bwMode="auto">
          <a:xfrm>
            <a:off x="900113" y="17002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37895" name="Text Box 7"/>
          <p:cNvSpPr txBox="1">
            <a:spLocks noChangeArrowheads="1"/>
          </p:cNvSpPr>
          <p:nvPr/>
        </p:nvSpPr>
        <p:spPr bwMode="auto">
          <a:xfrm>
            <a:off x="1260475" y="2276475"/>
            <a:ext cx="6710363"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MOTORICKÝ SYSTÉM POLOHY</a:t>
            </a:r>
          </a:p>
        </p:txBody>
      </p:sp>
      <p:sp>
        <p:nvSpPr>
          <p:cNvPr id="37896" name="Oval 8"/>
          <p:cNvSpPr>
            <a:spLocks noChangeArrowheads="1"/>
          </p:cNvSpPr>
          <p:nvPr/>
        </p:nvSpPr>
        <p:spPr bwMode="auto">
          <a:xfrm>
            <a:off x="900113" y="2419350"/>
            <a:ext cx="142875" cy="146050"/>
          </a:xfrm>
          <a:prstGeom prst="ellipse">
            <a:avLst/>
          </a:prstGeom>
          <a:noFill/>
          <a:ln w="38100">
            <a:solidFill>
              <a:srgbClr val="00CCFF"/>
            </a:solidFill>
            <a:round/>
            <a:headEnd/>
            <a:tailEnd/>
          </a:ln>
          <a:effectLst/>
        </p:spPr>
        <p:txBody>
          <a:bodyPr wrap="none" anchor="ctr"/>
          <a:lstStyle/>
          <a:p>
            <a:endParaRPr lang="cs-CZ"/>
          </a:p>
        </p:txBody>
      </p:sp>
      <p:sp>
        <p:nvSpPr>
          <p:cNvPr id="37897" name="Text Box 9"/>
          <p:cNvSpPr txBox="1">
            <a:spLocks noChangeArrowheads="1"/>
          </p:cNvSpPr>
          <p:nvPr/>
        </p:nvSpPr>
        <p:spPr bwMode="auto">
          <a:xfrm>
            <a:off x="1260475" y="2997200"/>
            <a:ext cx="7704138"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MOTORICKÝ SYSTÉM ÚMYSLNÉHO POHYBU</a:t>
            </a:r>
          </a:p>
        </p:txBody>
      </p:sp>
      <p:sp>
        <p:nvSpPr>
          <p:cNvPr id="37898" name="Oval 10"/>
          <p:cNvSpPr>
            <a:spLocks noChangeArrowheads="1"/>
          </p:cNvSpPr>
          <p:nvPr/>
        </p:nvSpPr>
        <p:spPr bwMode="auto">
          <a:xfrm>
            <a:off x="900113" y="3140075"/>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flipH="1">
            <a:off x="576263" y="66690"/>
            <a:ext cx="8567737" cy="6001643"/>
          </a:xfrm>
          <a:prstGeom prst="rect">
            <a:avLst/>
          </a:prstGeom>
          <a:noFill/>
          <a:ln w="9525">
            <a:noFill/>
            <a:miter lim="800000"/>
            <a:headEnd/>
            <a:tailEnd/>
          </a:ln>
          <a:effectLst/>
        </p:spPr>
        <p:txBody>
          <a:bodyPr wrap="square" anchor="ctr">
            <a:spAutoFit/>
          </a:bodyPr>
          <a:lstStyle/>
          <a:p>
            <a:r>
              <a:rPr lang="cs-CZ" sz="2400" b="1" dirty="0">
                <a:solidFill>
                  <a:srgbClr val="000099"/>
                </a:solidFill>
                <a:latin typeface="Verdana" pitchFamily="34" charset="0"/>
              </a:rPr>
              <a:t>Základní složky pohybového systému</a:t>
            </a:r>
          </a:p>
          <a:p>
            <a:endParaRPr lang="cs-CZ" sz="2400" b="1" dirty="0">
              <a:solidFill>
                <a:srgbClr val="000099"/>
              </a:solidFill>
              <a:latin typeface="Verdana" pitchFamily="34" charset="0"/>
            </a:endParaRPr>
          </a:p>
          <a:p>
            <a:r>
              <a:rPr lang="cs-CZ" sz="2400" dirty="0"/>
              <a:t>Funkční složky pohybového systému (</a:t>
            </a:r>
            <a:r>
              <a:rPr lang="cs-CZ" sz="2400" dirty="0" err="1"/>
              <a:t>Binovský</a:t>
            </a:r>
            <a:r>
              <a:rPr lang="cs-CZ" sz="2400" dirty="0"/>
              <a:t>, 2003):</a:t>
            </a:r>
          </a:p>
          <a:p>
            <a:endParaRPr lang="cs-CZ" sz="2400" dirty="0"/>
          </a:p>
          <a:p>
            <a:r>
              <a:rPr lang="cs-CZ" sz="2400" dirty="0"/>
              <a:t>Z pohledu funkční anatomie pohybového systému můžeme schematicky rozčlenit pohybový systém na čtyři funkčně nedělitelné složky pohybového systému:</a:t>
            </a:r>
          </a:p>
          <a:p>
            <a:endParaRPr lang="cs-CZ" sz="2400" dirty="0"/>
          </a:p>
          <a:p>
            <a:pPr>
              <a:buFont typeface="Arial" pitchFamily="34" charset="0"/>
              <a:buChar char="•"/>
            </a:pPr>
            <a:r>
              <a:rPr lang="cs-CZ" sz="2400" i="1" dirty="0"/>
              <a:t> opěrnou (pasivní)</a:t>
            </a:r>
            <a:r>
              <a:rPr lang="cs-CZ" sz="2400" dirty="0"/>
              <a:t> – tvoří ji kosti a klouby</a:t>
            </a:r>
          </a:p>
          <a:p>
            <a:endParaRPr lang="cs-CZ" sz="2400" dirty="0"/>
          </a:p>
          <a:p>
            <a:pPr>
              <a:buFont typeface="Arial" pitchFamily="34" charset="0"/>
              <a:buChar char="•"/>
            </a:pPr>
            <a:r>
              <a:rPr lang="cs-CZ" sz="2400" i="1" dirty="0"/>
              <a:t> výkonnou (aktivní</a:t>
            </a:r>
            <a:r>
              <a:rPr lang="cs-CZ" sz="2400" dirty="0"/>
              <a:t>) – tvoří ji svaly a šlachy</a:t>
            </a:r>
          </a:p>
          <a:p>
            <a:endParaRPr lang="cs-CZ" sz="2400" dirty="0"/>
          </a:p>
          <a:p>
            <a:pPr>
              <a:buFont typeface="Arial" pitchFamily="34" charset="0"/>
              <a:buChar char="•"/>
            </a:pPr>
            <a:r>
              <a:rPr lang="cs-CZ" sz="2400" i="1" dirty="0"/>
              <a:t> řídící (regulační)</a:t>
            </a:r>
            <a:r>
              <a:rPr lang="cs-CZ" sz="2400" dirty="0"/>
              <a:t> – tvoří CNS a periferní nervový systém</a:t>
            </a:r>
          </a:p>
          <a:p>
            <a:endParaRPr lang="cs-CZ" sz="2400" dirty="0"/>
          </a:p>
          <a:p>
            <a:pPr>
              <a:buFont typeface="Arial" pitchFamily="34" charset="0"/>
              <a:buChar char="•"/>
            </a:pPr>
            <a:r>
              <a:rPr lang="cs-CZ" sz="2400" i="1" dirty="0"/>
              <a:t> zásobovací (infrastrukturální)</a:t>
            </a:r>
            <a:r>
              <a:rPr lang="cs-CZ" sz="2400" dirty="0"/>
              <a:t> – tvoří ji cévy, zabezpečující přísun potřebných látek na činnost pohybového systému</a:t>
            </a:r>
          </a:p>
        </p:txBody>
      </p:sp>
      <p:sp>
        <p:nvSpPr>
          <p:cNvPr id="23557"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23558"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50825" y="333375"/>
            <a:ext cx="8893175" cy="630238"/>
          </a:xfrm>
          <a:prstGeom prst="rect">
            <a:avLst/>
          </a:prstGeom>
          <a:solidFill>
            <a:srgbClr val="3366FF"/>
          </a:solidFill>
          <a:ln w="50800">
            <a:solidFill>
              <a:srgbClr val="3366FF"/>
            </a:solidFill>
            <a:miter lim="800000"/>
            <a:headEnd/>
            <a:tailEnd/>
          </a:ln>
          <a:effectLst/>
        </p:spPr>
        <p:txBody>
          <a:bodyPr>
            <a:spAutoFit/>
          </a:bodyPr>
          <a:lstStyle/>
          <a:p>
            <a:pPr algn="ctr"/>
            <a:r>
              <a:rPr lang="cs-CZ" sz="3200" b="1" i="1">
                <a:solidFill>
                  <a:srgbClr val="CCFFFF"/>
                </a:solidFill>
                <a:latin typeface="Verdana" pitchFamily="34" charset="0"/>
              </a:rPr>
              <a:t>SENZOMOTORIKA</a:t>
            </a:r>
          </a:p>
        </p:txBody>
      </p:sp>
      <p:sp>
        <p:nvSpPr>
          <p:cNvPr id="39939"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39940"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39941" name="Text Box 5"/>
          <p:cNvSpPr txBox="1">
            <a:spLocks noChangeArrowheads="1"/>
          </p:cNvSpPr>
          <p:nvPr/>
        </p:nvSpPr>
        <p:spPr bwMode="auto">
          <a:xfrm>
            <a:off x="1042988" y="1916113"/>
            <a:ext cx="7850187"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příjem informací významných pro hybnost, jejich zpracování a integraci v CNS až po jejich výstup, který se projevuje svalovou činností</a:t>
            </a:r>
          </a:p>
        </p:txBody>
      </p:sp>
      <p:sp>
        <p:nvSpPr>
          <p:cNvPr id="39942" name="Oval 6"/>
          <p:cNvSpPr>
            <a:spLocks noChangeArrowheads="1"/>
          </p:cNvSpPr>
          <p:nvPr/>
        </p:nvSpPr>
        <p:spPr bwMode="auto">
          <a:xfrm>
            <a:off x="611188" y="20589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39945" name="Text Box 9"/>
          <p:cNvSpPr txBox="1">
            <a:spLocks noChangeArrowheads="1"/>
          </p:cNvSpPr>
          <p:nvPr/>
        </p:nvSpPr>
        <p:spPr bwMode="auto">
          <a:xfrm>
            <a:off x="1042988" y="3644900"/>
            <a:ext cx="8101012"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informace, které jsou pro tuto činnost důležité přicházejí z proprioreceptorů uložených ve svalech a šlachách a exteroreceptorů uložených v kůži </a:t>
            </a:r>
          </a:p>
        </p:txBody>
      </p:sp>
      <p:sp>
        <p:nvSpPr>
          <p:cNvPr id="39946" name="Oval 10"/>
          <p:cNvSpPr>
            <a:spLocks noChangeArrowheads="1"/>
          </p:cNvSpPr>
          <p:nvPr/>
        </p:nvSpPr>
        <p:spPr bwMode="auto">
          <a:xfrm>
            <a:off x="611188" y="3789363"/>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Proprioreceptivní reflexy</a:t>
            </a:r>
          </a:p>
        </p:txBody>
      </p:sp>
      <p:sp>
        <p:nvSpPr>
          <p:cNvPr id="44035"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44036"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44037" name="Text Box 5"/>
          <p:cNvSpPr txBox="1">
            <a:spLocks noChangeArrowheads="1"/>
          </p:cNvSpPr>
          <p:nvPr/>
        </p:nvSpPr>
        <p:spPr bwMode="auto">
          <a:xfrm>
            <a:off x="971550" y="1125538"/>
            <a:ext cx="7850188"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nejvýznamnějšími proprioreceptory jsou svalová vřeténka a šlachová tělíska</a:t>
            </a:r>
          </a:p>
        </p:txBody>
      </p:sp>
      <p:sp>
        <p:nvSpPr>
          <p:cNvPr id="44038" name="Oval 6"/>
          <p:cNvSpPr>
            <a:spLocks noChangeArrowheads="1"/>
          </p:cNvSpPr>
          <p:nvPr/>
        </p:nvSpPr>
        <p:spPr bwMode="auto">
          <a:xfrm>
            <a:off x="539750" y="1268413"/>
            <a:ext cx="142875" cy="144462"/>
          </a:xfrm>
          <a:prstGeom prst="ellipse">
            <a:avLst/>
          </a:prstGeom>
          <a:noFill/>
          <a:ln w="38100">
            <a:solidFill>
              <a:srgbClr val="00CCFF"/>
            </a:solidFill>
            <a:round/>
            <a:headEnd/>
            <a:tailEnd/>
          </a:ln>
          <a:effectLst/>
        </p:spPr>
        <p:txBody>
          <a:bodyPr wrap="none" anchor="ctr"/>
          <a:lstStyle/>
          <a:p>
            <a:endParaRPr lang="cs-CZ"/>
          </a:p>
        </p:txBody>
      </p:sp>
      <p:pic>
        <p:nvPicPr>
          <p:cNvPr id="44041" name="Picture 9"/>
          <p:cNvPicPr>
            <a:picLocks noChangeAspect="1" noChangeArrowheads="1"/>
          </p:cNvPicPr>
          <p:nvPr/>
        </p:nvPicPr>
        <p:blipFill>
          <a:blip r:embed="rId2" cstate="print"/>
          <a:srcRect b="1430"/>
          <a:stretch>
            <a:fillRect/>
          </a:stretch>
        </p:blipFill>
        <p:spPr bwMode="auto">
          <a:xfrm>
            <a:off x="2051050" y="1989138"/>
            <a:ext cx="5257800" cy="4846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p:cTn id="7" dur="500" fill="hold"/>
                                        <p:tgtEl>
                                          <p:spTgt spid="44041"/>
                                        </p:tgtEl>
                                        <p:attrNameLst>
                                          <p:attrName>ppt_w</p:attrName>
                                        </p:attrNameLst>
                                      </p:cBhvr>
                                      <p:tavLst>
                                        <p:tav tm="0">
                                          <p:val>
                                            <p:fltVal val="0"/>
                                          </p:val>
                                        </p:tav>
                                        <p:tav tm="100000">
                                          <p:val>
                                            <p:strVal val="#ppt_w"/>
                                          </p:val>
                                        </p:tav>
                                      </p:tavLst>
                                    </p:anim>
                                    <p:anim calcmode="lin" valueType="num">
                                      <p:cBhvr>
                                        <p:cTn id="8" dur="500" fill="hold"/>
                                        <p:tgtEl>
                                          <p:spTgt spid="44041"/>
                                        </p:tgtEl>
                                        <p:attrNameLst>
                                          <p:attrName>ppt_h</p:attrName>
                                        </p:attrNameLst>
                                      </p:cBhvr>
                                      <p:tavLst>
                                        <p:tav tm="0">
                                          <p:val>
                                            <p:fltVal val="0"/>
                                          </p:val>
                                        </p:tav>
                                        <p:tav tm="100000">
                                          <p:val>
                                            <p:strVal val="#ppt_h"/>
                                          </p:val>
                                        </p:tav>
                                      </p:tavLst>
                                    </p:anim>
                                    <p:anim calcmode="lin" valueType="num">
                                      <p:cBhvr>
                                        <p:cTn id="9" dur="500" fill="hold"/>
                                        <p:tgtEl>
                                          <p:spTgt spid="44041"/>
                                        </p:tgtEl>
                                        <p:attrNameLst>
                                          <p:attrName>ppt_x</p:attrName>
                                        </p:attrNameLst>
                                      </p:cBhvr>
                                      <p:tavLst>
                                        <p:tav tm="0">
                                          <p:val>
                                            <p:fltVal val="0.5"/>
                                          </p:val>
                                        </p:tav>
                                        <p:tav tm="100000">
                                          <p:val>
                                            <p:strVal val="#ppt_x"/>
                                          </p:val>
                                        </p:tav>
                                      </p:tavLst>
                                    </p:anim>
                                    <p:anim calcmode="lin" valueType="num">
                                      <p:cBhvr>
                                        <p:cTn id="10" dur="500" fill="hold"/>
                                        <p:tgtEl>
                                          <p:spTgt spid="440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Svalová vřeténka</a:t>
            </a:r>
          </a:p>
        </p:txBody>
      </p:sp>
      <p:sp>
        <p:nvSpPr>
          <p:cNvPr id="45059"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45060"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45061" name="Text Box 5"/>
          <p:cNvSpPr txBox="1">
            <a:spLocks noChangeArrowheads="1"/>
          </p:cNvSpPr>
          <p:nvPr/>
        </p:nvSpPr>
        <p:spPr bwMode="auto">
          <a:xfrm>
            <a:off x="971550" y="1268413"/>
            <a:ext cx="7850188"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jsou uloženy v podélné ose svalu a reagují na protažení svalu</a:t>
            </a:r>
          </a:p>
        </p:txBody>
      </p:sp>
      <p:sp>
        <p:nvSpPr>
          <p:cNvPr id="45062"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5063" name="Text Box 7"/>
          <p:cNvSpPr txBox="1">
            <a:spLocks noChangeArrowheads="1"/>
          </p:cNvSpPr>
          <p:nvPr/>
        </p:nvSpPr>
        <p:spPr bwMode="auto">
          <a:xfrm>
            <a:off x="971550" y="2205038"/>
            <a:ext cx="7850188"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čím více je sval protažen, tím více svalových vřetének je drážděno</a:t>
            </a:r>
          </a:p>
        </p:txBody>
      </p:sp>
      <p:sp>
        <p:nvSpPr>
          <p:cNvPr id="45064" name="Oval 8"/>
          <p:cNvSpPr>
            <a:spLocks noChangeArrowheads="1"/>
          </p:cNvSpPr>
          <p:nvPr/>
        </p:nvSpPr>
        <p:spPr bwMode="auto">
          <a:xfrm>
            <a:off x="539750" y="23479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5065" name="Text Box 9"/>
          <p:cNvSpPr txBox="1">
            <a:spLocks noChangeArrowheads="1"/>
          </p:cNvSpPr>
          <p:nvPr/>
        </p:nvSpPr>
        <p:spPr bwMode="auto">
          <a:xfrm>
            <a:off x="971550" y="3141663"/>
            <a:ext cx="8172450"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svalová vřeténka informují CNS o rychlých (fázických) změnách délky svalu při pohybu a při udržování polohy o změnách dlouhodobých (tonických)</a:t>
            </a:r>
          </a:p>
        </p:txBody>
      </p:sp>
      <p:sp>
        <p:nvSpPr>
          <p:cNvPr id="45066" name="Oval 10"/>
          <p:cNvSpPr>
            <a:spLocks noChangeArrowheads="1"/>
          </p:cNvSpPr>
          <p:nvPr/>
        </p:nvSpPr>
        <p:spPr bwMode="auto">
          <a:xfrm>
            <a:off x="539750" y="3284538"/>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5" descr="spindle_organ"/>
          <p:cNvPicPr>
            <a:picLocks noChangeAspect="1" noChangeArrowheads="1"/>
          </p:cNvPicPr>
          <p:nvPr/>
        </p:nvPicPr>
        <p:blipFill>
          <a:blip r:embed="rId2" cstate="print"/>
          <a:srcRect/>
          <a:stretch>
            <a:fillRect/>
          </a:stretch>
        </p:blipFill>
        <p:spPr bwMode="auto">
          <a:xfrm>
            <a:off x="250825" y="0"/>
            <a:ext cx="8893175" cy="6915150"/>
          </a:xfrm>
          <a:prstGeom prst="rect">
            <a:avLst/>
          </a:prstGeom>
          <a:noFill/>
        </p:spPr>
      </p:pic>
      <p:sp>
        <p:nvSpPr>
          <p:cNvPr id="92166" name="Line 6"/>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92167" name="Line 7"/>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2" name="Picture 12" descr="Golgi_tendn_orgn"/>
          <p:cNvPicPr>
            <a:picLocks noChangeAspect="1" noChangeArrowheads="1"/>
          </p:cNvPicPr>
          <p:nvPr/>
        </p:nvPicPr>
        <p:blipFill>
          <a:blip r:embed="rId2" cstate="print"/>
          <a:srcRect/>
          <a:stretch>
            <a:fillRect/>
          </a:stretch>
        </p:blipFill>
        <p:spPr bwMode="auto">
          <a:xfrm>
            <a:off x="4284663" y="3098800"/>
            <a:ext cx="5975350" cy="4308475"/>
          </a:xfrm>
          <a:prstGeom prst="rect">
            <a:avLst/>
          </a:prstGeom>
          <a:noFill/>
        </p:spPr>
      </p:pic>
      <p:sp>
        <p:nvSpPr>
          <p:cNvPr id="46082"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Šlachová tělíska</a:t>
            </a:r>
          </a:p>
        </p:txBody>
      </p:sp>
      <p:sp>
        <p:nvSpPr>
          <p:cNvPr id="46083"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46084"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46085" name="Text Box 5"/>
          <p:cNvSpPr txBox="1">
            <a:spLocks noChangeArrowheads="1"/>
          </p:cNvSpPr>
          <p:nvPr/>
        </p:nvSpPr>
        <p:spPr bwMode="auto">
          <a:xfrm>
            <a:off x="971550" y="1125538"/>
            <a:ext cx="7850188"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jsou zapojena se svalovými vlákny v sérii</a:t>
            </a:r>
          </a:p>
        </p:txBody>
      </p:sp>
      <p:sp>
        <p:nvSpPr>
          <p:cNvPr id="46086" name="Oval 6"/>
          <p:cNvSpPr>
            <a:spLocks noChangeArrowheads="1"/>
          </p:cNvSpPr>
          <p:nvPr/>
        </p:nvSpPr>
        <p:spPr bwMode="auto">
          <a:xfrm>
            <a:off x="539750" y="12684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6087" name="Text Box 7"/>
          <p:cNvSpPr txBox="1">
            <a:spLocks noChangeArrowheads="1"/>
          </p:cNvSpPr>
          <p:nvPr/>
        </p:nvSpPr>
        <p:spPr bwMode="auto">
          <a:xfrm>
            <a:off x="971550" y="1700213"/>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k jejich aktivaci dochází při napnutí šlachy při svalové kontrakci nebo při zvýšení svalového napětí</a:t>
            </a:r>
          </a:p>
        </p:txBody>
      </p:sp>
      <p:sp>
        <p:nvSpPr>
          <p:cNvPr id="46088" name="Oval 8"/>
          <p:cNvSpPr>
            <a:spLocks noChangeArrowheads="1"/>
          </p:cNvSpPr>
          <p:nvPr/>
        </p:nvSpPr>
        <p:spPr bwMode="auto">
          <a:xfrm>
            <a:off x="539750" y="18430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6089" name="Text Box 9"/>
          <p:cNvSpPr txBox="1">
            <a:spLocks noChangeArrowheads="1"/>
          </p:cNvSpPr>
          <p:nvPr/>
        </p:nvSpPr>
        <p:spPr bwMode="auto">
          <a:xfrm>
            <a:off x="971550" y="2636838"/>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informace ze šlachových tělísek působí útlum alfa-motoneuronů příslušného svalu, tím chrání sval i šlachu před přetížením</a:t>
            </a:r>
          </a:p>
        </p:txBody>
      </p:sp>
      <p:sp>
        <p:nvSpPr>
          <p:cNvPr id="46090" name="Oval 10"/>
          <p:cNvSpPr>
            <a:spLocks noChangeArrowheads="1"/>
          </p:cNvSpPr>
          <p:nvPr/>
        </p:nvSpPr>
        <p:spPr bwMode="auto">
          <a:xfrm>
            <a:off x="539750" y="2779713"/>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Exteroreceptivní reflexy</a:t>
            </a:r>
          </a:p>
        </p:txBody>
      </p:sp>
      <p:sp>
        <p:nvSpPr>
          <p:cNvPr id="47107"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47108"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47109" name="Text Box 5"/>
          <p:cNvSpPr txBox="1">
            <a:spLocks noChangeArrowheads="1"/>
          </p:cNvSpPr>
          <p:nvPr/>
        </p:nvSpPr>
        <p:spPr bwMode="auto">
          <a:xfrm>
            <a:off x="971550" y="1268413"/>
            <a:ext cx="8172450"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exteroreceptory jsou uloženy v kůži a k jejich vybavení dochází při podráždění mechanoreceptorů (dotyk a tlak), termoreceptorů (teplo achlad) nebo algoreceptorů (bolest) v kůži</a:t>
            </a:r>
          </a:p>
        </p:txBody>
      </p:sp>
      <p:sp>
        <p:nvSpPr>
          <p:cNvPr id="47110"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7111" name="Text Box 7"/>
          <p:cNvSpPr txBox="1">
            <a:spLocks noChangeArrowheads="1"/>
          </p:cNvSpPr>
          <p:nvPr/>
        </p:nvSpPr>
        <p:spPr bwMode="auto">
          <a:xfrm>
            <a:off x="900113" y="4868863"/>
            <a:ext cx="8243887"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podněty bolestivé se naopak uplatňují při reflexní aktivizaci flexorů (ohybačů), způsobují odtažení a proto jsou flexorové reflexy označovány jako obranné</a:t>
            </a:r>
          </a:p>
        </p:txBody>
      </p:sp>
      <p:sp>
        <p:nvSpPr>
          <p:cNvPr id="47112" name="Oval 8"/>
          <p:cNvSpPr>
            <a:spLocks noChangeArrowheads="1"/>
          </p:cNvSpPr>
          <p:nvPr/>
        </p:nvSpPr>
        <p:spPr bwMode="auto">
          <a:xfrm>
            <a:off x="539750" y="50117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7113" name="Text Box 9"/>
          <p:cNvSpPr txBox="1">
            <a:spLocks noChangeArrowheads="1"/>
          </p:cNvSpPr>
          <p:nvPr/>
        </p:nvSpPr>
        <p:spPr bwMode="auto">
          <a:xfrm>
            <a:off x="971550" y="3141663"/>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taktilní podněty zvyšují reflexní napětí extenzorů (natahovačů), což je důležité pro udržení vzpřímené polohy těla</a:t>
            </a:r>
          </a:p>
        </p:txBody>
      </p:sp>
      <p:sp>
        <p:nvSpPr>
          <p:cNvPr id="47114" name="Oval 10"/>
          <p:cNvSpPr>
            <a:spLocks noChangeArrowheads="1"/>
          </p:cNvSpPr>
          <p:nvPr/>
        </p:nvSpPr>
        <p:spPr bwMode="auto">
          <a:xfrm>
            <a:off x="539750" y="3284538"/>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50825" y="333375"/>
            <a:ext cx="8893175" cy="630238"/>
          </a:xfrm>
          <a:prstGeom prst="rect">
            <a:avLst/>
          </a:prstGeom>
          <a:solidFill>
            <a:srgbClr val="3366FF"/>
          </a:solidFill>
          <a:ln w="50800">
            <a:solidFill>
              <a:srgbClr val="3366FF"/>
            </a:solidFill>
            <a:miter lim="800000"/>
            <a:headEnd/>
            <a:tailEnd/>
          </a:ln>
          <a:effectLst/>
        </p:spPr>
        <p:txBody>
          <a:bodyPr>
            <a:spAutoFit/>
          </a:bodyPr>
          <a:lstStyle/>
          <a:p>
            <a:pPr algn="ctr"/>
            <a:r>
              <a:rPr lang="cs-CZ" sz="3200" b="1" i="1">
                <a:solidFill>
                  <a:srgbClr val="CCFFFF"/>
                </a:solidFill>
                <a:latin typeface="Verdana" pitchFamily="34" charset="0"/>
              </a:rPr>
              <a:t>MOTORICKÝ SYSTÉM POLOHY</a:t>
            </a:r>
          </a:p>
        </p:txBody>
      </p:sp>
      <p:sp>
        <p:nvSpPr>
          <p:cNvPr id="48131"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48132"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48133" name="Text Box 5"/>
          <p:cNvSpPr txBox="1">
            <a:spLocks noChangeArrowheads="1"/>
          </p:cNvSpPr>
          <p:nvPr/>
        </p:nvSpPr>
        <p:spPr bwMode="auto">
          <a:xfrm>
            <a:off x="1042988" y="1916113"/>
            <a:ext cx="7850187"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má reflexní charakter (opěrná, reflexní motorika)</a:t>
            </a:r>
          </a:p>
        </p:txBody>
      </p:sp>
      <p:sp>
        <p:nvSpPr>
          <p:cNvPr id="48134" name="Oval 6"/>
          <p:cNvSpPr>
            <a:spLocks noChangeArrowheads="1"/>
          </p:cNvSpPr>
          <p:nvPr/>
        </p:nvSpPr>
        <p:spPr bwMode="auto">
          <a:xfrm>
            <a:off x="611188" y="20589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8135" name="Text Box 7"/>
          <p:cNvSpPr txBox="1">
            <a:spLocks noChangeArrowheads="1"/>
          </p:cNvSpPr>
          <p:nvPr/>
        </p:nvSpPr>
        <p:spPr bwMode="auto">
          <a:xfrm>
            <a:off x="1042988" y="3284538"/>
            <a:ext cx="8101012"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prvotně je řízen hybnými centry mozkového kmene, zvláště retikulární formací a vestibulárními jádry prostřednictvím koordinace polohových, postojových a vzpřimovacích reflexů</a:t>
            </a:r>
          </a:p>
        </p:txBody>
      </p:sp>
      <p:sp>
        <p:nvSpPr>
          <p:cNvPr id="48136" name="Oval 8"/>
          <p:cNvSpPr>
            <a:spLocks noChangeArrowheads="1"/>
          </p:cNvSpPr>
          <p:nvPr/>
        </p:nvSpPr>
        <p:spPr bwMode="auto">
          <a:xfrm>
            <a:off x="611188" y="342900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48137" name="Text Box 9"/>
          <p:cNvSpPr txBox="1">
            <a:spLocks noChangeArrowheads="1"/>
          </p:cNvSpPr>
          <p:nvPr/>
        </p:nvSpPr>
        <p:spPr bwMode="auto">
          <a:xfrm>
            <a:off x="1042988" y="5445125"/>
            <a:ext cx="7850187"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podněty přicházejí hlavně z proprioreceptorů a statokinetického čidla</a:t>
            </a:r>
          </a:p>
        </p:txBody>
      </p:sp>
      <p:sp>
        <p:nvSpPr>
          <p:cNvPr id="48138" name="Oval 10"/>
          <p:cNvSpPr>
            <a:spLocks noChangeArrowheads="1"/>
          </p:cNvSpPr>
          <p:nvPr/>
        </p:nvSpPr>
        <p:spPr bwMode="auto">
          <a:xfrm>
            <a:off x="611188" y="5588000"/>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Postojové (posturální) reflexy</a:t>
            </a:r>
          </a:p>
        </p:txBody>
      </p:sp>
      <p:sp>
        <p:nvSpPr>
          <p:cNvPr id="51203"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1204"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1205" name="Text Box 5"/>
          <p:cNvSpPr txBox="1">
            <a:spLocks noChangeArrowheads="1"/>
          </p:cNvSpPr>
          <p:nvPr/>
        </p:nvSpPr>
        <p:spPr bwMode="auto">
          <a:xfrm>
            <a:off x="971550" y="1268413"/>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základem posturálních reflexů je svalový tonus</a:t>
            </a:r>
          </a:p>
        </p:txBody>
      </p:sp>
      <p:sp>
        <p:nvSpPr>
          <p:cNvPr id="51206"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1209" name="Text Box 9"/>
          <p:cNvSpPr txBox="1">
            <a:spLocks noChangeArrowheads="1"/>
          </p:cNvSpPr>
          <p:nvPr/>
        </p:nvSpPr>
        <p:spPr bwMode="auto">
          <a:xfrm>
            <a:off x="971550" y="206057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svalový tonus je zajišťován proprioreceptivními míšními reflexy</a:t>
            </a:r>
          </a:p>
        </p:txBody>
      </p:sp>
      <p:sp>
        <p:nvSpPr>
          <p:cNvPr id="51210" name="Oval 10"/>
          <p:cNvSpPr>
            <a:spLocks noChangeArrowheads="1"/>
          </p:cNvSpPr>
          <p:nvPr/>
        </p:nvSpPr>
        <p:spPr bwMode="auto">
          <a:xfrm>
            <a:off x="539750" y="220345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1211" name="Text Box 11"/>
          <p:cNvSpPr txBox="1">
            <a:spLocks noChangeArrowheads="1"/>
          </p:cNvSpPr>
          <p:nvPr/>
        </p:nvSpPr>
        <p:spPr bwMode="auto">
          <a:xfrm>
            <a:off x="971550" y="3068638"/>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postojové reflexy se týkají buď omezené části těla např. jedné končetiny, více končetin nebo svalstva více končetin, šíje a trupu</a:t>
            </a:r>
          </a:p>
        </p:txBody>
      </p:sp>
      <p:sp>
        <p:nvSpPr>
          <p:cNvPr id="51212" name="Oval 12"/>
          <p:cNvSpPr>
            <a:spLocks noChangeArrowheads="1"/>
          </p:cNvSpPr>
          <p:nvPr/>
        </p:nvSpPr>
        <p:spPr bwMode="auto">
          <a:xfrm>
            <a:off x="539750" y="3211513"/>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Vzpřimovací reflexy</a:t>
            </a:r>
          </a:p>
        </p:txBody>
      </p:sp>
      <p:sp>
        <p:nvSpPr>
          <p:cNvPr id="52227"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2228"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2229" name="Text Box 5"/>
          <p:cNvSpPr txBox="1">
            <a:spLocks noChangeArrowheads="1"/>
          </p:cNvSpPr>
          <p:nvPr/>
        </p:nvSpPr>
        <p:spPr bwMode="auto">
          <a:xfrm>
            <a:off x="971550" y="1268413"/>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jsou úzce spjaty s postojovými reflexy</a:t>
            </a:r>
          </a:p>
        </p:txBody>
      </p:sp>
      <p:sp>
        <p:nvSpPr>
          <p:cNvPr id="52230"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2231" name="Text Box 7"/>
          <p:cNvSpPr txBox="1">
            <a:spLocks noChangeArrowheads="1"/>
          </p:cNvSpPr>
          <p:nvPr/>
        </p:nvSpPr>
        <p:spPr bwMode="auto">
          <a:xfrm>
            <a:off x="971550" y="2060575"/>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představují vyšší koordinaci statických reakcí</a:t>
            </a:r>
          </a:p>
        </p:txBody>
      </p:sp>
      <p:sp>
        <p:nvSpPr>
          <p:cNvPr id="52232" name="Oval 8"/>
          <p:cNvSpPr>
            <a:spLocks noChangeArrowheads="1"/>
          </p:cNvSpPr>
          <p:nvPr/>
        </p:nvSpPr>
        <p:spPr bwMode="auto">
          <a:xfrm>
            <a:off x="539750" y="220345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2233" name="Text Box 9"/>
          <p:cNvSpPr txBox="1">
            <a:spLocks noChangeArrowheads="1"/>
          </p:cNvSpPr>
          <p:nvPr/>
        </p:nvSpPr>
        <p:spPr bwMode="auto">
          <a:xfrm>
            <a:off x="971550" y="3068638"/>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svalový tonus je řízen tak, aby byla zachována vzpřímená poloha těla ve všech pro člověka potřebných činnostech</a:t>
            </a:r>
          </a:p>
        </p:txBody>
      </p:sp>
      <p:sp>
        <p:nvSpPr>
          <p:cNvPr id="52234" name="Oval 10"/>
          <p:cNvSpPr>
            <a:spLocks noChangeArrowheads="1"/>
          </p:cNvSpPr>
          <p:nvPr/>
        </p:nvSpPr>
        <p:spPr bwMode="auto">
          <a:xfrm>
            <a:off x="539750" y="32115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2235" name="Text Box 11"/>
          <p:cNvSpPr txBox="1">
            <a:spLocks noChangeArrowheads="1"/>
          </p:cNvSpPr>
          <p:nvPr/>
        </p:nvSpPr>
        <p:spPr bwMode="auto">
          <a:xfrm>
            <a:off x="971550" y="4652963"/>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regulujícím podnětem vzpřimovacích reflexů je směr gravitace</a:t>
            </a:r>
          </a:p>
        </p:txBody>
      </p:sp>
      <p:sp>
        <p:nvSpPr>
          <p:cNvPr id="52236" name="Oval 12"/>
          <p:cNvSpPr>
            <a:spLocks noChangeArrowheads="1"/>
          </p:cNvSpPr>
          <p:nvPr/>
        </p:nvSpPr>
        <p:spPr bwMode="auto">
          <a:xfrm>
            <a:off x="539750" y="47958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2237" name="Text Box 13"/>
          <p:cNvSpPr txBox="1">
            <a:spLocks noChangeArrowheads="1"/>
          </p:cNvSpPr>
          <p:nvPr/>
        </p:nvSpPr>
        <p:spPr bwMode="auto">
          <a:xfrm>
            <a:off x="971550" y="5805488"/>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smyslem vzpřimovacích reflexů je znovunavrácení těla do vzpřímené polohy</a:t>
            </a:r>
          </a:p>
        </p:txBody>
      </p:sp>
      <p:sp>
        <p:nvSpPr>
          <p:cNvPr id="52238" name="Oval 14"/>
          <p:cNvSpPr>
            <a:spLocks noChangeArrowheads="1"/>
          </p:cNvSpPr>
          <p:nvPr/>
        </p:nvSpPr>
        <p:spPr bwMode="auto">
          <a:xfrm>
            <a:off x="539750" y="5948363"/>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Funkce mozečku v řízení opěrné motoriky</a:t>
            </a:r>
          </a:p>
        </p:txBody>
      </p:sp>
      <p:sp>
        <p:nvSpPr>
          <p:cNvPr id="53251"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3252"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3253" name="Text Box 5"/>
          <p:cNvSpPr txBox="1">
            <a:spLocks noChangeArrowheads="1"/>
          </p:cNvSpPr>
          <p:nvPr/>
        </p:nvSpPr>
        <p:spPr bwMode="auto">
          <a:xfrm>
            <a:off x="971550" y="1268413"/>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mozeček zajišťuje optimalizaci hybných reflexů</a:t>
            </a:r>
          </a:p>
        </p:txBody>
      </p:sp>
      <p:sp>
        <p:nvSpPr>
          <p:cNvPr id="53254"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3255" name="Text Box 7"/>
          <p:cNvSpPr txBox="1">
            <a:spLocks noChangeArrowheads="1"/>
          </p:cNvSpPr>
          <p:nvPr/>
        </p:nvSpPr>
        <p:spPr bwMode="auto">
          <a:xfrm>
            <a:off x="971550" y="2060575"/>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jeho vestibulární část, jenž získává informace z vestibulárního aparátu (statokinetického čidla) se podílí na udržení vzpřímené polohy těla</a:t>
            </a:r>
          </a:p>
        </p:txBody>
      </p:sp>
      <p:sp>
        <p:nvSpPr>
          <p:cNvPr id="53256" name="Oval 8"/>
          <p:cNvSpPr>
            <a:spLocks noChangeArrowheads="1"/>
          </p:cNvSpPr>
          <p:nvPr/>
        </p:nvSpPr>
        <p:spPr bwMode="auto">
          <a:xfrm>
            <a:off x="539750" y="220345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3259" name="Text Box 11"/>
          <p:cNvSpPr txBox="1">
            <a:spLocks noChangeArrowheads="1"/>
          </p:cNvSpPr>
          <p:nvPr/>
        </p:nvSpPr>
        <p:spPr bwMode="auto">
          <a:xfrm>
            <a:off x="971550" y="3644900"/>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spinální část mozečku získává informace převážně z proprioreceptorů a exteroreceptorů a má vztah k řízení svalového napětí</a:t>
            </a:r>
          </a:p>
        </p:txBody>
      </p:sp>
      <p:sp>
        <p:nvSpPr>
          <p:cNvPr id="53260" name="Oval 12"/>
          <p:cNvSpPr>
            <a:spLocks noChangeArrowheads="1"/>
          </p:cNvSpPr>
          <p:nvPr/>
        </p:nvSpPr>
        <p:spPr bwMode="auto">
          <a:xfrm>
            <a:off x="539750" y="3787775"/>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funkční složky pohybového systému"/>
          <p:cNvPicPr>
            <a:picLocks noChangeAspect="1" noChangeArrowheads="1"/>
          </p:cNvPicPr>
          <p:nvPr/>
        </p:nvPicPr>
        <p:blipFill>
          <a:blip r:embed="rId2" cstate="print"/>
          <a:srcRect/>
          <a:stretch>
            <a:fillRect/>
          </a:stretch>
        </p:blipFill>
        <p:spPr bwMode="auto">
          <a:xfrm>
            <a:off x="0" y="332655"/>
            <a:ext cx="9144000" cy="620077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50825" y="333375"/>
            <a:ext cx="8893175" cy="1117600"/>
          </a:xfrm>
          <a:prstGeom prst="rect">
            <a:avLst/>
          </a:prstGeom>
          <a:solidFill>
            <a:srgbClr val="3366FF"/>
          </a:solidFill>
          <a:ln w="50800">
            <a:solidFill>
              <a:srgbClr val="3366FF"/>
            </a:solidFill>
            <a:miter lim="800000"/>
            <a:headEnd/>
            <a:tailEnd/>
          </a:ln>
          <a:effectLst/>
        </p:spPr>
        <p:txBody>
          <a:bodyPr>
            <a:spAutoFit/>
          </a:bodyPr>
          <a:lstStyle/>
          <a:p>
            <a:pPr algn="ctr"/>
            <a:r>
              <a:rPr lang="cs-CZ" sz="3200" b="1" i="1">
                <a:solidFill>
                  <a:srgbClr val="CCFFFF"/>
                </a:solidFill>
                <a:latin typeface="Verdana" pitchFamily="34" charset="0"/>
              </a:rPr>
              <a:t>MOTORICKÝ SYSTÉM ÚMYSLNÉHO POHYBU</a:t>
            </a:r>
          </a:p>
        </p:txBody>
      </p:sp>
      <p:sp>
        <p:nvSpPr>
          <p:cNvPr id="54275"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4276"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4277" name="Text Box 5"/>
          <p:cNvSpPr txBox="1">
            <a:spLocks noChangeArrowheads="1"/>
          </p:cNvSpPr>
          <p:nvPr/>
        </p:nvSpPr>
        <p:spPr bwMode="auto">
          <a:xfrm>
            <a:off x="1042988" y="1916113"/>
            <a:ext cx="7850187"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u člověka jsou nejdůležitější složkou somatických funkcí cílené úmyslné pohyby</a:t>
            </a:r>
          </a:p>
        </p:txBody>
      </p:sp>
      <p:sp>
        <p:nvSpPr>
          <p:cNvPr id="54278" name="Oval 6"/>
          <p:cNvSpPr>
            <a:spLocks noChangeArrowheads="1"/>
          </p:cNvSpPr>
          <p:nvPr/>
        </p:nvSpPr>
        <p:spPr bwMode="auto">
          <a:xfrm>
            <a:off x="611188" y="20589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4279" name="Text Box 7"/>
          <p:cNvSpPr txBox="1">
            <a:spLocks noChangeArrowheads="1"/>
          </p:cNvSpPr>
          <p:nvPr/>
        </p:nvSpPr>
        <p:spPr bwMode="auto">
          <a:xfrm>
            <a:off x="1042988" y="3284538"/>
            <a:ext cx="8101012"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cílené úmyslné pohyby jsou předpokladem vzájemného dorozumívání, aktivního zasahování do vnějšího prostředí a představují motorickou činnost</a:t>
            </a:r>
          </a:p>
        </p:txBody>
      </p:sp>
      <p:sp>
        <p:nvSpPr>
          <p:cNvPr id="54280" name="Oval 8"/>
          <p:cNvSpPr>
            <a:spLocks noChangeArrowheads="1"/>
          </p:cNvSpPr>
          <p:nvPr/>
        </p:nvSpPr>
        <p:spPr bwMode="auto">
          <a:xfrm>
            <a:off x="611188" y="342900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4281" name="Text Box 9"/>
          <p:cNvSpPr txBox="1">
            <a:spLocks noChangeArrowheads="1"/>
          </p:cNvSpPr>
          <p:nvPr/>
        </p:nvSpPr>
        <p:spPr bwMode="auto">
          <a:xfrm>
            <a:off x="1042988" y="5445125"/>
            <a:ext cx="7850187"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cílené úmyslné pohyby tvoří motorický systém pohybu, který je řízen činností mozkové kůry, bazálních ganglií a mozečku</a:t>
            </a:r>
          </a:p>
        </p:txBody>
      </p:sp>
      <p:sp>
        <p:nvSpPr>
          <p:cNvPr id="54282" name="Oval 10"/>
          <p:cNvSpPr>
            <a:spLocks noChangeArrowheads="1"/>
          </p:cNvSpPr>
          <p:nvPr/>
        </p:nvSpPr>
        <p:spPr bwMode="auto">
          <a:xfrm>
            <a:off x="611188" y="5588000"/>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Mozková kůra</a:t>
            </a:r>
          </a:p>
        </p:txBody>
      </p:sp>
      <p:sp>
        <p:nvSpPr>
          <p:cNvPr id="55299"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5300"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5301" name="Text Box 5"/>
          <p:cNvSpPr txBox="1">
            <a:spLocks noChangeArrowheads="1"/>
          </p:cNvSpPr>
          <p:nvPr/>
        </p:nvSpPr>
        <p:spPr bwMode="auto">
          <a:xfrm>
            <a:off x="971550" y="1268413"/>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zaujímá dominantní postavení při řízení cílené hybnosti</a:t>
            </a:r>
          </a:p>
        </p:txBody>
      </p:sp>
      <p:sp>
        <p:nvSpPr>
          <p:cNvPr id="55302"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5303" name="Text Box 7"/>
          <p:cNvSpPr txBox="1">
            <a:spLocks noChangeArrowheads="1"/>
          </p:cNvSpPr>
          <p:nvPr/>
        </p:nvSpPr>
        <p:spPr bwMode="auto">
          <a:xfrm>
            <a:off x="971550" y="2420938"/>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Mozkovou kůru můžeme rozdělit do tří funkčních motorických oblastí:</a:t>
            </a:r>
          </a:p>
        </p:txBody>
      </p:sp>
      <p:sp>
        <p:nvSpPr>
          <p:cNvPr id="55304" name="Oval 8"/>
          <p:cNvSpPr>
            <a:spLocks noChangeArrowheads="1"/>
          </p:cNvSpPr>
          <p:nvPr/>
        </p:nvSpPr>
        <p:spPr bwMode="auto">
          <a:xfrm>
            <a:off x="539750" y="25638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5305" name="Text Box 9"/>
          <p:cNvSpPr txBox="1">
            <a:spLocks noChangeArrowheads="1"/>
          </p:cNvSpPr>
          <p:nvPr/>
        </p:nvSpPr>
        <p:spPr bwMode="auto">
          <a:xfrm>
            <a:off x="2339975" y="3357563"/>
            <a:ext cx="23050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premotorická</a:t>
            </a:r>
          </a:p>
        </p:txBody>
      </p:sp>
      <p:sp>
        <p:nvSpPr>
          <p:cNvPr id="55306" name="Oval 10"/>
          <p:cNvSpPr>
            <a:spLocks noChangeArrowheads="1"/>
          </p:cNvSpPr>
          <p:nvPr/>
        </p:nvSpPr>
        <p:spPr bwMode="auto">
          <a:xfrm>
            <a:off x="1908175" y="35004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5307" name="Text Box 11"/>
          <p:cNvSpPr txBox="1">
            <a:spLocks noChangeArrowheads="1"/>
          </p:cNvSpPr>
          <p:nvPr/>
        </p:nvSpPr>
        <p:spPr bwMode="auto">
          <a:xfrm>
            <a:off x="2339975" y="3933825"/>
            <a:ext cx="23050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motorická</a:t>
            </a:r>
          </a:p>
        </p:txBody>
      </p:sp>
      <p:sp>
        <p:nvSpPr>
          <p:cNvPr id="55308" name="Oval 12"/>
          <p:cNvSpPr>
            <a:spLocks noChangeArrowheads="1"/>
          </p:cNvSpPr>
          <p:nvPr/>
        </p:nvSpPr>
        <p:spPr bwMode="auto">
          <a:xfrm>
            <a:off x="1908175" y="407670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5309" name="Text Box 13"/>
          <p:cNvSpPr txBox="1">
            <a:spLocks noChangeArrowheads="1"/>
          </p:cNvSpPr>
          <p:nvPr/>
        </p:nvSpPr>
        <p:spPr bwMode="auto">
          <a:xfrm>
            <a:off x="2339975" y="4581525"/>
            <a:ext cx="3311525"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somatosenzorická</a:t>
            </a:r>
          </a:p>
        </p:txBody>
      </p:sp>
      <p:sp>
        <p:nvSpPr>
          <p:cNvPr id="55310" name="Oval 14"/>
          <p:cNvSpPr>
            <a:spLocks noChangeArrowheads="1"/>
          </p:cNvSpPr>
          <p:nvPr/>
        </p:nvSpPr>
        <p:spPr bwMode="auto">
          <a:xfrm>
            <a:off x="1908175" y="4724400"/>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152400" y="271463"/>
            <a:ext cx="8686800" cy="6508750"/>
          </a:xfrm>
          <a:prstGeom prst="rect">
            <a:avLst/>
          </a:prstGeom>
          <a:noFill/>
          <a:ln w="9525">
            <a:noFill/>
            <a:miter lim="800000"/>
            <a:headEnd/>
            <a:tailEnd/>
          </a:ln>
        </p:spPr>
      </p:pic>
      <p:sp>
        <p:nvSpPr>
          <p:cNvPr id="109571" name="Rectangle 3"/>
          <p:cNvSpPr>
            <a:spLocks noChangeArrowheads="1"/>
          </p:cNvSpPr>
          <p:nvPr/>
        </p:nvSpPr>
        <p:spPr bwMode="auto">
          <a:xfrm>
            <a:off x="8001000" y="3886200"/>
            <a:ext cx="1295400" cy="3810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latin typeface="Times New Roman" pitchFamily="18" charset="0"/>
              </a:rPr>
              <a:t>Centrum </a:t>
            </a:r>
          </a:p>
          <a:p>
            <a:pPr algn="ctr" eaLnBrk="0" hangingPunct="0"/>
            <a:r>
              <a:rPr lang="cs-CZ">
                <a:latin typeface="Times New Roman" pitchFamily="18" charset="0"/>
              </a:rPr>
              <a:t>vidění</a:t>
            </a:r>
            <a:endParaRPr lang="cs-CZ" sz="1600">
              <a:latin typeface="Times New Roman" pitchFamily="18" charset="0"/>
            </a:endParaRPr>
          </a:p>
        </p:txBody>
      </p:sp>
      <p:sp>
        <p:nvSpPr>
          <p:cNvPr id="109572" name="Rectangle 4"/>
          <p:cNvSpPr>
            <a:spLocks noChangeArrowheads="1"/>
          </p:cNvSpPr>
          <p:nvPr/>
        </p:nvSpPr>
        <p:spPr bwMode="auto">
          <a:xfrm>
            <a:off x="3657600" y="228600"/>
            <a:ext cx="3200400" cy="5334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latin typeface="Times New Roman" pitchFamily="18" charset="0"/>
              </a:rPr>
              <a:t>Senzomotorické centrum</a:t>
            </a:r>
            <a:endParaRPr lang="cs-CZ" sz="2400">
              <a:latin typeface="Times New Roman" pitchFamily="18" charset="0"/>
            </a:endParaRPr>
          </a:p>
        </p:txBody>
      </p:sp>
      <p:sp>
        <p:nvSpPr>
          <p:cNvPr id="109573" name="Rectangle 5"/>
          <p:cNvSpPr>
            <a:spLocks noChangeArrowheads="1"/>
          </p:cNvSpPr>
          <p:nvPr/>
        </p:nvSpPr>
        <p:spPr bwMode="auto">
          <a:xfrm>
            <a:off x="152400" y="4495800"/>
            <a:ext cx="2667000" cy="7620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latin typeface="Times New Roman" pitchFamily="18" charset="0"/>
              </a:rPr>
              <a:t>Centrum řeči</a:t>
            </a:r>
          </a:p>
        </p:txBody>
      </p:sp>
      <p:sp>
        <p:nvSpPr>
          <p:cNvPr id="109574" name="Rectangle 6"/>
          <p:cNvSpPr>
            <a:spLocks noChangeArrowheads="1"/>
          </p:cNvSpPr>
          <p:nvPr/>
        </p:nvSpPr>
        <p:spPr bwMode="auto">
          <a:xfrm>
            <a:off x="3581400" y="5791200"/>
            <a:ext cx="1219200" cy="5334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latin typeface="Times New Roman" pitchFamily="18" charset="0"/>
              </a:rPr>
              <a:t>Sluchové centrum</a:t>
            </a:r>
            <a:endParaRPr lang="cs-CZ" sz="2400">
              <a:latin typeface="Times New Roman" pitchFamily="18" charset="0"/>
            </a:endParaRPr>
          </a:p>
        </p:txBody>
      </p:sp>
      <p:sp>
        <p:nvSpPr>
          <p:cNvPr id="109575" name="Rectangle 7"/>
          <p:cNvSpPr>
            <a:spLocks noChangeArrowheads="1"/>
          </p:cNvSpPr>
          <p:nvPr/>
        </p:nvSpPr>
        <p:spPr bwMode="auto">
          <a:xfrm>
            <a:off x="7086600" y="1219200"/>
            <a:ext cx="1981200" cy="6096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solidFill>
                  <a:srgbClr val="FF0000"/>
                </a:solidFill>
                <a:latin typeface="Times New Roman" pitchFamily="18" charset="0"/>
              </a:rPr>
              <a:t>Temenní</a:t>
            </a:r>
          </a:p>
          <a:p>
            <a:pPr algn="ctr" eaLnBrk="0" hangingPunct="0"/>
            <a:r>
              <a:rPr lang="cs-CZ">
                <a:solidFill>
                  <a:srgbClr val="FF0000"/>
                </a:solidFill>
                <a:latin typeface="Times New Roman" pitchFamily="18" charset="0"/>
              </a:rPr>
              <a:t>lalok</a:t>
            </a:r>
          </a:p>
        </p:txBody>
      </p:sp>
      <p:sp>
        <p:nvSpPr>
          <p:cNvPr id="109576" name="Rectangle 8"/>
          <p:cNvSpPr>
            <a:spLocks noChangeArrowheads="1"/>
          </p:cNvSpPr>
          <p:nvPr/>
        </p:nvSpPr>
        <p:spPr bwMode="auto">
          <a:xfrm>
            <a:off x="228600" y="1371600"/>
            <a:ext cx="1600200" cy="6858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solidFill>
                  <a:srgbClr val="FF0000"/>
                </a:solidFill>
                <a:latin typeface="Times New Roman" pitchFamily="18" charset="0"/>
              </a:rPr>
              <a:t>Čelní</a:t>
            </a:r>
          </a:p>
          <a:p>
            <a:pPr algn="ctr" eaLnBrk="0" hangingPunct="0"/>
            <a:r>
              <a:rPr lang="cs-CZ">
                <a:solidFill>
                  <a:srgbClr val="FF0000"/>
                </a:solidFill>
                <a:latin typeface="Times New Roman" pitchFamily="18" charset="0"/>
              </a:rPr>
              <a:t>lalok</a:t>
            </a:r>
          </a:p>
        </p:txBody>
      </p:sp>
      <p:sp>
        <p:nvSpPr>
          <p:cNvPr id="109577" name="Rectangle 9"/>
          <p:cNvSpPr>
            <a:spLocks noChangeArrowheads="1"/>
          </p:cNvSpPr>
          <p:nvPr/>
        </p:nvSpPr>
        <p:spPr bwMode="auto">
          <a:xfrm>
            <a:off x="152400" y="3886200"/>
            <a:ext cx="1371600" cy="609600"/>
          </a:xfrm>
          <a:prstGeom prst="rect">
            <a:avLst/>
          </a:prstGeom>
          <a:solidFill>
            <a:schemeClr val="bg1"/>
          </a:solidFill>
          <a:ln w="9525">
            <a:solidFill>
              <a:schemeClr val="bg1"/>
            </a:solidFill>
            <a:miter lim="800000"/>
            <a:headEnd/>
            <a:tailEnd/>
          </a:ln>
          <a:effectLst/>
        </p:spPr>
        <p:txBody>
          <a:bodyPr wrap="none" anchor="ctr"/>
          <a:lstStyle/>
          <a:p>
            <a:endParaRPr lang="cs-CZ"/>
          </a:p>
        </p:txBody>
      </p:sp>
      <p:sp>
        <p:nvSpPr>
          <p:cNvPr id="109578" name="Rectangle 10"/>
          <p:cNvSpPr>
            <a:spLocks noChangeArrowheads="1"/>
          </p:cNvSpPr>
          <p:nvPr/>
        </p:nvSpPr>
        <p:spPr bwMode="auto">
          <a:xfrm>
            <a:off x="1676400" y="5257800"/>
            <a:ext cx="1905000" cy="5334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solidFill>
                  <a:srgbClr val="FF0000"/>
                </a:solidFill>
                <a:latin typeface="Times New Roman" pitchFamily="18" charset="0"/>
              </a:rPr>
              <a:t>Spánkový</a:t>
            </a:r>
          </a:p>
          <a:p>
            <a:pPr algn="ctr" eaLnBrk="0" hangingPunct="0"/>
            <a:r>
              <a:rPr lang="cs-CZ">
                <a:solidFill>
                  <a:srgbClr val="FF0000"/>
                </a:solidFill>
                <a:latin typeface="Times New Roman" pitchFamily="18" charset="0"/>
              </a:rPr>
              <a:t>lalok</a:t>
            </a:r>
          </a:p>
        </p:txBody>
      </p:sp>
      <p:sp>
        <p:nvSpPr>
          <p:cNvPr id="109579" name="Rectangle 11"/>
          <p:cNvSpPr>
            <a:spLocks noChangeArrowheads="1"/>
          </p:cNvSpPr>
          <p:nvPr/>
        </p:nvSpPr>
        <p:spPr bwMode="auto">
          <a:xfrm>
            <a:off x="5791200" y="5867400"/>
            <a:ext cx="3200400" cy="914400"/>
          </a:xfrm>
          <a:prstGeom prst="rect">
            <a:avLst/>
          </a:prstGeom>
          <a:solidFill>
            <a:schemeClr val="bg1"/>
          </a:solidFill>
          <a:ln w="9525">
            <a:solidFill>
              <a:schemeClr val="bg1"/>
            </a:solidFill>
            <a:miter lim="800000"/>
            <a:headEnd/>
            <a:tailEnd/>
          </a:ln>
          <a:effectLst/>
        </p:spPr>
        <p:txBody>
          <a:bodyPr wrap="none" anchor="ctr"/>
          <a:lstStyle/>
          <a:p>
            <a:endParaRPr lang="cs-CZ"/>
          </a:p>
        </p:txBody>
      </p:sp>
      <p:sp>
        <p:nvSpPr>
          <p:cNvPr id="109580" name="Rectangle 12"/>
          <p:cNvSpPr>
            <a:spLocks noChangeArrowheads="1"/>
          </p:cNvSpPr>
          <p:nvPr/>
        </p:nvSpPr>
        <p:spPr bwMode="auto">
          <a:xfrm>
            <a:off x="7239000" y="5029200"/>
            <a:ext cx="1524000" cy="609600"/>
          </a:xfrm>
          <a:prstGeom prst="rect">
            <a:avLst/>
          </a:prstGeom>
          <a:solidFill>
            <a:schemeClr val="bg1"/>
          </a:solidFill>
          <a:ln w="9525">
            <a:solidFill>
              <a:schemeClr val="bg1"/>
            </a:solidFill>
            <a:miter lim="800000"/>
            <a:headEnd/>
            <a:tailEnd/>
          </a:ln>
          <a:effectLst/>
        </p:spPr>
        <p:txBody>
          <a:bodyPr wrap="none" anchor="ctr"/>
          <a:lstStyle/>
          <a:p>
            <a:endParaRPr lang="cs-CZ"/>
          </a:p>
        </p:txBody>
      </p:sp>
      <p:sp>
        <p:nvSpPr>
          <p:cNvPr id="109581" name="Rectangle 13"/>
          <p:cNvSpPr>
            <a:spLocks noChangeArrowheads="1"/>
          </p:cNvSpPr>
          <p:nvPr/>
        </p:nvSpPr>
        <p:spPr bwMode="auto">
          <a:xfrm>
            <a:off x="685800" y="609600"/>
            <a:ext cx="2362200" cy="533400"/>
          </a:xfrm>
          <a:prstGeom prst="rect">
            <a:avLst/>
          </a:prstGeom>
          <a:solidFill>
            <a:schemeClr val="bg1"/>
          </a:solidFill>
          <a:ln w="9525">
            <a:solidFill>
              <a:schemeClr val="bg1"/>
            </a:solidFill>
            <a:miter lim="800000"/>
            <a:headEnd/>
            <a:tailEnd/>
          </a:ln>
          <a:effectLst/>
        </p:spPr>
        <p:txBody>
          <a:bodyPr wrap="none" anchor="ctr"/>
          <a:lstStyle/>
          <a:p>
            <a:endParaRPr lang="cs-CZ"/>
          </a:p>
        </p:txBody>
      </p:sp>
      <p:sp>
        <p:nvSpPr>
          <p:cNvPr id="109582" name="Rectangle 14"/>
          <p:cNvSpPr>
            <a:spLocks noChangeArrowheads="1"/>
          </p:cNvSpPr>
          <p:nvPr/>
        </p:nvSpPr>
        <p:spPr bwMode="auto">
          <a:xfrm>
            <a:off x="1828800" y="914400"/>
            <a:ext cx="533400" cy="609600"/>
          </a:xfrm>
          <a:prstGeom prst="rect">
            <a:avLst/>
          </a:prstGeom>
          <a:solidFill>
            <a:schemeClr val="bg1"/>
          </a:solidFill>
          <a:ln w="9525">
            <a:noFill/>
            <a:miter lim="800000"/>
            <a:headEnd/>
            <a:tailEnd/>
          </a:ln>
          <a:effectLst/>
        </p:spPr>
        <p:txBody>
          <a:bodyPr wrap="none" anchor="ctr"/>
          <a:lstStyle/>
          <a:p>
            <a:endParaRPr lang="cs-CZ"/>
          </a:p>
        </p:txBody>
      </p:sp>
      <p:sp>
        <p:nvSpPr>
          <p:cNvPr id="109584" name="Line 16"/>
          <p:cNvSpPr>
            <a:spLocks noChangeShapeType="1"/>
          </p:cNvSpPr>
          <p:nvPr/>
        </p:nvSpPr>
        <p:spPr bwMode="auto">
          <a:xfrm flipV="1">
            <a:off x="323850" y="0"/>
            <a:ext cx="0" cy="6858000"/>
          </a:xfrm>
          <a:prstGeom prst="line">
            <a:avLst/>
          </a:prstGeom>
          <a:noFill/>
          <a:ln w="76200">
            <a:solidFill>
              <a:srgbClr val="3366FF"/>
            </a:solidFill>
            <a:round/>
            <a:headEnd/>
            <a:tailEnd/>
          </a:ln>
          <a:effectLst/>
        </p:spPr>
        <p:txBody>
          <a:bodyPr/>
          <a:lstStyle/>
          <a:p>
            <a:endParaRPr lang="cs-CZ"/>
          </a:p>
        </p:txBody>
      </p:sp>
      <p:sp>
        <p:nvSpPr>
          <p:cNvPr id="109585" name="Line 17"/>
          <p:cNvSpPr>
            <a:spLocks noChangeShapeType="1"/>
          </p:cNvSpPr>
          <p:nvPr/>
        </p:nvSpPr>
        <p:spPr bwMode="auto">
          <a:xfrm flipV="1">
            <a:off x="395288"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1" name="Picture 11" descr="Image"/>
          <p:cNvPicPr>
            <a:picLocks noChangeAspect="1" noChangeArrowheads="1"/>
          </p:cNvPicPr>
          <p:nvPr/>
        </p:nvPicPr>
        <p:blipFill>
          <a:blip r:embed="rId2" cstate="print"/>
          <a:srcRect/>
          <a:stretch>
            <a:fillRect/>
          </a:stretch>
        </p:blipFill>
        <p:spPr bwMode="auto">
          <a:xfrm>
            <a:off x="1547813" y="765175"/>
            <a:ext cx="6327775" cy="6624638"/>
          </a:xfrm>
          <a:prstGeom prst="rect">
            <a:avLst/>
          </a:prstGeom>
          <a:noFill/>
          <a:ln w="9525">
            <a:noFill/>
            <a:miter lim="800000"/>
            <a:headEnd/>
            <a:tailEnd/>
          </a:ln>
        </p:spPr>
      </p:pic>
      <p:sp>
        <p:nvSpPr>
          <p:cNvPr id="56322"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Motorická funkce hlavových nervů</a:t>
            </a:r>
          </a:p>
        </p:txBody>
      </p:sp>
      <p:sp>
        <p:nvSpPr>
          <p:cNvPr id="56323"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6324"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Součinnost hemisfér a hybnost</a:t>
            </a:r>
          </a:p>
        </p:txBody>
      </p:sp>
      <p:sp>
        <p:nvSpPr>
          <p:cNvPr id="57347"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7348"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7349" name="Text Box 5"/>
          <p:cNvSpPr txBox="1">
            <a:spLocks noChangeArrowheads="1"/>
          </p:cNvSpPr>
          <p:nvPr/>
        </p:nvSpPr>
        <p:spPr bwMode="auto">
          <a:xfrm>
            <a:off x="971550" y="1268413"/>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dominance hemisfér = lateralita</a:t>
            </a:r>
          </a:p>
        </p:txBody>
      </p:sp>
      <p:sp>
        <p:nvSpPr>
          <p:cNvPr id="57350"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7351" name="Text Box 7"/>
          <p:cNvSpPr txBox="1">
            <a:spLocks noChangeArrowheads="1"/>
          </p:cNvSpPr>
          <p:nvPr/>
        </p:nvSpPr>
        <p:spPr bwMode="auto">
          <a:xfrm>
            <a:off x="971550" y="2060575"/>
            <a:ext cx="8172450" cy="1200329"/>
          </a:xfrm>
          <a:prstGeom prst="rect">
            <a:avLst/>
          </a:prstGeom>
          <a:solidFill>
            <a:schemeClr val="bg1"/>
          </a:solidFill>
          <a:ln w="38100">
            <a:noFill/>
            <a:miter lim="800000"/>
            <a:headEnd/>
            <a:tailEnd/>
          </a:ln>
          <a:effectLst/>
        </p:spPr>
        <p:txBody>
          <a:bodyPr>
            <a:spAutoFit/>
          </a:bodyPr>
          <a:lstStyle/>
          <a:p>
            <a:r>
              <a:rPr lang="cs-CZ" sz="2400" i="1" dirty="0">
                <a:solidFill>
                  <a:srgbClr val="3366FF"/>
                </a:solidFill>
                <a:latin typeface="Verdana" pitchFamily="34" charset="0"/>
              </a:rPr>
              <a:t>lateralita znamená funkční dominanci jedné z hemisfér a tedy funkční dominanci jedné z párových končetin nebo smyslových orgánů</a:t>
            </a:r>
          </a:p>
        </p:txBody>
      </p:sp>
      <p:sp>
        <p:nvSpPr>
          <p:cNvPr id="57352" name="Oval 8"/>
          <p:cNvSpPr>
            <a:spLocks noChangeArrowheads="1"/>
          </p:cNvSpPr>
          <p:nvPr/>
        </p:nvSpPr>
        <p:spPr bwMode="auto">
          <a:xfrm>
            <a:off x="539750" y="220345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7353" name="Text Box 9"/>
          <p:cNvSpPr txBox="1">
            <a:spLocks noChangeArrowheads="1"/>
          </p:cNvSpPr>
          <p:nvPr/>
        </p:nvSpPr>
        <p:spPr bwMode="auto">
          <a:xfrm>
            <a:off x="971550" y="3644900"/>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lateralita má význam v motorické činnosti člověka a můžeme ji zaznamenat už v jeho prvních měsících člověka</a:t>
            </a:r>
          </a:p>
        </p:txBody>
      </p:sp>
      <p:sp>
        <p:nvSpPr>
          <p:cNvPr id="57354" name="Oval 10"/>
          <p:cNvSpPr>
            <a:spLocks noChangeArrowheads="1"/>
          </p:cNvSpPr>
          <p:nvPr/>
        </p:nvSpPr>
        <p:spPr bwMode="auto">
          <a:xfrm>
            <a:off x="539750" y="3787775"/>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Úkol levé hemisféry</a:t>
            </a:r>
          </a:p>
        </p:txBody>
      </p:sp>
      <p:sp>
        <p:nvSpPr>
          <p:cNvPr id="58371"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8372"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8373" name="Text Box 5"/>
          <p:cNvSpPr txBox="1">
            <a:spLocks noChangeArrowheads="1"/>
          </p:cNvSpPr>
          <p:nvPr/>
        </p:nvSpPr>
        <p:spPr bwMode="auto">
          <a:xfrm>
            <a:off x="971550" y="1268413"/>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je zde uloženo motorické a senzitivní centrum řeči</a:t>
            </a:r>
          </a:p>
        </p:txBody>
      </p:sp>
      <p:sp>
        <p:nvSpPr>
          <p:cNvPr id="58374"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8375" name="Text Box 7"/>
          <p:cNvSpPr txBox="1">
            <a:spLocks noChangeArrowheads="1"/>
          </p:cNvSpPr>
          <p:nvPr/>
        </p:nvSpPr>
        <p:spPr bwMode="auto">
          <a:xfrm>
            <a:off x="971550" y="206057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řídí pohyby pravé poloviny těla, zvláště pravé horní končetiny</a:t>
            </a:r>
          </a:p>
        </p:txBody>
      </p:sp>
      <p:sp>
        <p:nvSpPr>
          <p:cNvPr id="58376" name="Oval 8"/>
          <p:cNvSpPr>
            <a:spLocks noChangeArrowheads="1"/>
          </p:cNvSpPr>
          <p:nvPr/>
        </p:nvSpPr>
        <p:spPr bwMode="auto">
          <a:xfrm>
            <a:off x="539750" y="220345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8377" name="Text Box 9"/>
          <p:cNvSpPr txBox="1">
            <a:spLocks noChangeArrowheads="1"/>
          </p:cNvSpPr>
          <p:nvPr/>
        </p:nvSpPr>
        <p:spPr bwMode="auto">
          <a:xfrm>
            <a:off x="971550" y="3141663"/>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analytické zpracování smyslových podnětů</a:t>
            </a:r>
          </a:p>
        </p:txBody>
      </p:sp>
      <p:sp>
        <p:nvSpPr>
          <p:cNvPr id="58378" name="Oval 10"/>
          <p:cNvSpPr>
            <a:spLocks noChangeArrowheads="1"/>
          </p:cNvSpPr>
          <p:nvPr/>
        </p:nvSpPr>
        <p:spPr bwMode="auto">
          <a:xfrm>
            <a:off x="539750" y="32845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8379" name="Text Box 11"/>
          <p:cNvSpPr txBox="1">
            <a:spLocks noChangeArrowheads="1"/>
          </p:cNvSpPr>
          <p:nvPr/>
        </p:nvSpPr>
        <p:spPr bwMode="auto">
          <a:xfrm>
            <a:off x="971550" y="4005263"/>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umožňuje slovní označení jevů, matematické a logické myšlení</a:t>
            </a:r>
          </a:p>
        </p:txBody>
      </p:sp>
      <p:sp>
        <p:nvSpPr>
          <p:cNvPr id="58380" name="Oval 12"/>
          <p:cNvSpPr>
            <a:spLocks noChangeArrowheads="1"/>
          </p:cNvSpPr>
          <p:nvPr/>
        </p:nvSpPr>
        <p:spPr bwMode="auto">
          <a:xfrm>
            <a:off x="539750" y="4148138"/>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Úkol pravé hemisféry</a:t>
            </a:r>
          </a:p>
        </p:txBody>
      </p:sp>
      <p:sp>
        <p:nvSpPr>
          <p:cNvPr id="59395"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9396"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9397" name="Text Box 5"/>
          <p:cNvSpPr txBox="1">
            <a:spLocks noChangeArrowheads="1"/>
          </p:cNvSpPr>
          <p:nvPr/>
        </p:nvSpPr>
        <p:spPr bwMode="auto">
          <a:xfrm>
            <a:off x="971550" y="1268413"/>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podílejí se zde syntetické procesy ve zpracování smyslových podnětů</a:t>
            </a:r>
          </a:p>
        </p:txBody>
      </p:sp>
      <p:sp>
        <p:nvSpPr>
          <p:cNvPr id="59398"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9399" name="Text Box 7"/>
          <p:cNvSpPr txBox="1">
            <a:spLocks noChangeArrowheads="1"/>
          </p:cNvSpPr>
          <p:nvPr/>
        </p:nvSpPr>
        <p:spPr bwMode="auto">
          <a:xfrm>
            <a:off x="971550" y="2420938"/>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řídí pohyby levé poloviny těla, zvláště pravé horní končetiny</a:t>
            </a:r>
          </a:p>
        </p:txBody>
      </p:sp>
      <p:sp>
        <p:nvSpPr>
          <p:cNvPr id="59400" name="Oval 8"/>
          <p:cNvSpPr>
            <a:spLocks noChangeArrowheads="1"/>
          </p:cNvSpPr>
          <p:nvPr/>
        </p:nvSpPr>
        <p:spPr bwMode="auto">
          <a:xfrm>
            <a:off x="539750" y="25638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9401" name="Text Box 9"/>
          <p:cNvSpPr txBox="1">
            <a:spLocks noChangeArrowheads="1"/>
          </p:cNvSpPr>
          <p:nvPr/>
        </p:nvSpPr>
        <p:spPr bwMode="auto">
          <a:xfrm>
            <a:off x="971550" y="3500438"/>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vnímání složitých zrakových a sluchových podnětů</a:t>
            </a:r>
          </a:p>
        </p:txBody>
      </p:sp>
      <p:sp>
        <p:nvSpPr>
          <p:cNvPr id="59402" name="Oval 10"/>
          <p:cNvSpPr>
            <a:spLocks noChangeArrowheads="1"/>
          </p:cNvSpPr>
          <p:nvPr/>
        </p:nvSpPr>
        <p:spPr bwMode="auto">
          <a:xfrm>
            <a:off x="539750" y="3644900"/>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50825" y="333375"/>
            <a:ext cx="8893175" cy="996950"/>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Řízení somatických funkcí bazálními ganglii</a:t>
            </a:r>
          </a:p>
        </p:txBody>
      </p:sp>
      <p:sp>
        <p:nvSpPr>
          <p:cNvPr id="60419"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60420"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60421" name="Text Box 5"/>
          <p:cNvSpPr txBox="1">
            <a:spLocks noChangeArrowheads="1"/>
          </p:cNvSpPr>
          <p:nvPr/>
        </p:nvSpPr>
        <p:spPr bwMode="auto">
          <a:xfrm>
            <a:off x="971550" y="1916113"/>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BG jsou důležitou strukturou k ovlivňování motorických funkcí</a:t>
            </a:r>
          </a:p>
        </p:txBody>
      </p:sp>
      <p:sp>
        <p:nvSpPr>
          <p:cNvPr id="60422" name="Oval 6"/>
          <p:cNvSpPr>
            <a:spLocks noChangeArrowheads="1"/>
          </p:cNvSpPr>
          <p:nvPr/>
        </p:nvSpPr>
        <p:spPr bwMode="auto">
          <a:xfrm>
            <a:off x="539750" y="20589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60423" name="Text Box 7"/>
          <p:cNvSpPr txBox="1">
            <a:spLocks noChangeArrowheads="1"/>
          </p:cNvSpPr>
          <p:nvPr/>
        </p:nvSpPr>
        <p:spPr bwMode="auto">
          <a:xfrm>
            <a:off x="971550" y="3068638"/>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řídí složitý vztah mezi podrážděním a útlumem při úmyslných pohybech</a:t>
            </a:r>
          </a:p>
        </p:txBody>
      </p:sp>
      <p:sp>
        <p:nvSpPr>
          <p:cNvPr id="60424" name="Oval 8"/>
          <p:cNvSpPr>
            <a:spLocks noChangeArrowheads="1"/>
          </p:cNvSpPr>
          <p:nvPr/>
        </p:nvSpPr>
        <p:spPr bwMode="auto">
          <a:xfrm>
            <a:off x="539750" y="32115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60425" name="Text Box 9"/>
          <p:cNvSpPr txBox="1">
            <a:spLocks noChangeArrowheads="1"/>
          </p:cNvSpPr>
          <p:nvPr/>
        </p:nvSpPr>
        <p:spPr bwMode="auto">
          <a:xfrm>
            <a:off x="971550" y="4148138"/>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vytvářejí tzv. „návod na pohyb“</a:t>
            </a:r>
          </a:p>
        </p:txBody>
      </p:sp>
      <p:sp>
        <p:nvSpPr>
          <p:cNvPr id="60426" name="Oval 10"/>
          <p:cNvSpPr>
            <a:spLocks noChangeArrowheads="1"/>
          </p:cNvSpPr>
          <p:nvPr/>
        </p:nvSpPr>
        <p:spPr bwMode="auto">
          <a:xfrm>
            <a:off x="539750" y="429260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60427" name="Text Box 11"/>
          <p:cNvSpPr txBox="1">
            <a:spLocks noChangeArrowheads="1"/>
          </p:cNvSpPr>
          <p:nvPr/>
        </p:nvSpPr>
        <p:spPr bwMode="auto">
          <a:xfrm>
            <a:off x="971550" y="522922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programují pomalé pohyby a celkově mají na motoriku tlumivý efekt</a:t>
            </a:r>
          </a:p>
        </p:txBody>
      </p:sp>
      <p:sp>
        <p:nvSpPr>
          <p:cNvPr id="60428" name="Oval 12"/>
          <p:cNvSpPr>
            <a:spLocks noChangeArrowheads="1"/>
          </p:cNvSpPr>
          <p:nvPr/>
        </p:nvSpPr>
        <p:spPr bwMode="auto">
          <a:xfrm>
            <a:off x="539750" y="5373688"/>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Funkce mozečku v řízení cílené motoriky</a:t>
            </a:r>
          </a:p>
        </p:txBody>
      </p:sp>
      <p:sp>
        <p:nvSpPr>
          <p:cNvPr id="62467"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62468"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62471" name="Text Box 7"/>
          <p:cNvSpPr txBox="1">
            <a:spLocks noChangeArrowheads="1"/>
          </p:cNvSpPr>
          <p:nvPr/>
        </p:nvSpPr>
        <p:spPr bwMode="auto">
          <a:xfrm>
            <a:off x="971550" y="249237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to umožňuje mozečku uplatnit se při iniciaci pohybu, při jeho kontrole a při ukončení</a:t>
            </a:r>
          </a:p>
        </p:txBody>
      </p:sp>
      <p:sp>
        <p:nvSpPr>
          <p:cNvPr id="62472" name="Oval 8"/>
          <p:cNvSpPr>
            <a:spLocks noChangeArrowheads="1"/>
          </p:cNvSpPr>
          <p:nvPr/>
        </p:nvSpPr>
        <p:spPr bwMode="auto">
          <a:xfrm>
            <a:off x="539750" y="263525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62473" name="Text Box 9"/>
          <p:cNvSpPr txBox="1">
            <a:spLocks noChangeArrowheads="1"/>
          </p:cNvSpPr>
          <p:nvPr/>
        </p:nvSpPr>
        <p:spPr bwMode="auto">
          <a:xfrm>
            <a:off x="971550" y="357187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mozeček je významný pro plynulé, cílené a přiměřené vykonání každého úmyslného pohybu</a:t>
            </a:r>
          </a:p>
        </p:txBody>
      </p:sp>
      <p:sp>
        <p:nvSpPr>
          <p:cNvPr id="62474" name="Oval 10"/>
          <p:cNvSpPr>
            <a:spLocks noChangeArrowheads="1"/>
          </p:cNvSpPr>
          <p:nvPr/>
        </p:nvSpPr>
        <p:spPr bwMode="auto">
          <a:xfrm>
            <a:off x="539750" y="37163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62475" name="Text Box 11"/>
          <p:cNvSpPr txBox="1">
            <a:spLocks noChangeArrowheads="1"/>
          </p:cNvSpPr>
          <p:nvPr/>
        </p:nvSpPr>
        <p:spPr bwMode="auto">
          <a:xfrm>
            <a:off x="971550" y="4652963"/>
            <a:ext cx="8172450"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mozeček se účastní řízení svalového tonusu, má vztah k reflexům postojovým a vzpřimovacím i k úmyslným pohybům, čímž se podílí na všech třech základních somatických funkcí</a:t>
            </a:r>
          </a:p>
        </p:txBody>
      </p:sp>
      <p:sp>
        <p:nvSpPr>
          <p:cNvPr id="62476" name="Oval 12"/>
          <p:cNvSpPr>
            <a:spLocks noChangeArrowheads="1"/>
          </p:cNvSpPr>
          <p:nvPr/>
        </p:nvSpPr>
        <p:spPr bwMode="auto">
          <a:xfrm>
            <a:off x="539750" y="4797425"/>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62477" name="Text Box 13"/>
          <p:cNvSpPr txBox="1">
            <a:spLocks noChangeArrowheads="1"/>
          </p:cNvSpPr>
          <p:nvPr/>
        </p:nvSpPr>
        <p:spPr bwMode="auto">
          <a:xfrm>
            <a:off x="971550" y="1125538"/>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mozeček je propojen s mozkovou kůrou, jádry mozkového kmene a jejich prostřednictvím i s míchou</a:t>
            </a:r>
          </a:p>
        </p:txBody>
      </p:sp>
      <p:sp>
        <p:nvSpPr>
          <p:cNvPr id="62478" name="Oval 14"/>
          <p:cNvSpPr>
            <a:spLocks noChangeArrowheads="1"/>
          </p:cNvSpPr>
          <p:nvPr/>
        </p:nvSpPr>
        <p:spPr bwMode="auto">
          <a:xfrm>
            <a:off x="539750" y="1270000"/>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Úmyslné pohyby</a:t>
            </a:r>
          </a:p>
        </p:txBody>
      </p:sp>
      <p:sp>
        <p:nvSpPr>
          <p:cNvPr id="63491"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63492"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63495" name="Text Box 7"/>
          <p:cNvSpPr txBox="1">
            <a:spLocks noChangeArrowheads="1"/>
          </p:cNvSpPr>
          <p:nvPr/>
        </p:nvSpPr>
        <p:spPr bwMode="auto">
          <a:xfrm>
            <a:off x="971550" y="357187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konečná podoba pohybu jako výstupní motorické informace je výsledkem spolupráce hybné soustavy</a:t>
            </a:r>
          </a:p>
        </p:txBody>
      </p:sp>
      <p:sp>
        <p:nvSpPr>
          <p:cNvPr id="63496" name="Oval 8"/>
          <p:cNvSpPr>
            <a:spLocks noChangeArrowheads="1"/>
          </p:cNvSpPr>
          <p:nvPr/>
        </p:nvSpPr>
        <p:spPr bwMode="auto">
          <a:xfrm>
            <a:off x="539750" y="37163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63499" name="Text Box 11"/>
          <p:cNvSpPr txBox="1">
            <a:spLocks noChangeArrowheads="1"/>
          </p:cNvSpPr>
          <p:nvPr/>
        </p:nvSpPr>
        <p:spPr bwMode="auto">
          <a:xfrm>
            <a:off x="971550" y="1125538"/>
            <a:ext cx="8172450"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úmyslné pohyby nebo-li cílená motorika se u člověka začíná objevovat od konce pátého postnatálního měsíce, kdy dítě začíná sahat po předmětech, dává si palečky do úst</a:t>
            </a:r>
          </a:p>
        </p:txBody>
      </p:sp>
      <p:sp>
        <p:nvSpPr>
          <p:cNvPr id="63500" name="Oval 12"/>
          <p:cNvSpPr>
            <a:spLocks noChangeArrowheads="1"/>
          </p:cNvSpPr>
          <p:nvPr/>
        </p:nvSpPr>
        <p:spPr bwMode="auto">
          <a:xfrm>
            <a:off x="539750" y="1270000"/>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flipH="1">
            <a:off x="576263" y="467381"/>
            <a:ext cx="8567737" cy="4524315"/>
          </a:xfrm>
          <a:prstGeom prst="rect">
            <a:avLst/>
          </a:prstGeom>
          <a:noFill/>
          <a:ln w="9525">
            <a:noFill/>
            <a:miter lim="800000"/>
            <a:headEnd/>
            <a:tailEnd/>
          </a:ln>
          <a:effectLst/>
        </p:spPr>
        <p:txBody>
          <a:bodyPr wrap="square" anchor="ctr">
            <a:spAutoFit/>
          </a:bodyPr>
          <a:lstStyle/>
          <a:p>
            <a:r>
              <a:rPr lang="cs-CZ" sz="2400" b="1" dirty="0">
                <a:solidFill>
                  <a:srgbClr val="000099"/>
                </a:solidFill>
                <a:latin typeface="Verdana" pitchFamily="34" charset="0"/>
              </a:rPr>
              <a:t>Klouby</a:t>
            </a:r>
          </a:p>
          <a:p>
            <a:endParaRPr lang="cs-CZ" sz="2400" b="1" dirty="0">
              <a:solidFill>
                <a:srgbClr val="000099"/>
              </a:solidFill>
              <a:latin typeface="Verdana" pitchFamily="34" charset="0"/>
            </a:endParaRPr>
          </a:p>
          <a:p>
            <a:pPr>
              <a:buFont typeface="Arial" pitchFamily="34" charset="0"/>
              <a:buChar char="•"/>
            </a:pPr>
            <a:r>
              <a:rPr lang="cs-CZ" sz="2400" dirty="0"/>
              <a:t> Tvoří pohyblivé spojení mezi kostmi.</a:t>
            </a:r>
          </a:p>
          <a:p>
            <a:endParaRPr lang="cs-CZ" sz="2400" dirty="0"/>
          </a:p>
          <a:p>
            <a:pPr>
              <a:buFont typeface="Arial" pitchFamily="34" charset="0"/>
              <a:buChar char="•"/>
            </a:pPr>
            <a:r>
              <a:rPr lang="cs-CZ" sz="2400" dirty="0"/>
              <a:t> Pohyblivost závisí na tvaru kloubních ploch.</a:t>
            </a:r>
          </a:p>
          <a:p>
            <a:endParaRPr lang="cs-CZ" sz="2400" dirty="0"/>
          </a:p>
          <a:p>
            <a:pPr>
              <a:buFont typeface="Arial" pitchFamily="34" charset="0"/>
              <a:buChar char="•"/>
            </a:pPr>
            <a:r>
              <a:rPr lang="cs-CZ" sz="2400" dirty="0"/>
              <a:t> Z mechanického hlediska patří klouby k sestavě pák a představují body otáčení.</a:t>
            </a:r>
          </a:p>
          <a:p>
            <a:endParaRPr lang="cs-CZ" sz="2400" dirty="0"/>
          </a:p>
          <a:p>
            <a:r>
              <a:rPr lang="cs-CZ" sz="2400" dirty="0"/>
              <a:t>V kineziologii představují klouby funkční jednotky, v nichž se uskutečňuje pohyb, dochází k změnám postavení pák a jejich os v různých rovinách a při různých pohybových situacích.</a:t>
            </a:r>
          </a:p>
        </p:txBody>
      </p:sp>
      <p:sp>
        <p:nvSpPr>
          <p:cNvPr id="23557"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23558"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Provedení úmyslného pohybu – sled kroků:</a:t>
            </a:r>
          </a:p>
        </p:txBody>
      </p:sp>
      <p:sp>
        <p:nvSpPr>
          <p:cNvPr id="64515"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64516"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64517" name="Text Box 5"/>
          <p:cNvSpPr txBox="1">
            <a:spLocks noChangeArrowheads="1"/>
          </p:cNvSpPr>
          <p:nvPr/>
        </p:nvSpPr>
        <p:spPr bwMode="auto">
          <a:xfrm>
            <a:off x="971550" y="3644900"/>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mozeček kontroluje provedení pohybu</a:t>
            </a:r>
          </a:p>
        </p:txBody>
      </p:sp>
      <p:sp>
        <p:nvSpPr>
          <p:cNvPr id="64518" name="Oval 6"/>
          <p:cNvSpPr>
            <a:spLocks noChangeArrowheads="1"/>
          </p:cNvSpPr>
          <p:nvPr/>
        </p:nvSpPr>
        <p:spPr bwMode="auto">
          <a:xfrm>
            <a:off x="539750" y="386080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64519" name="Text Box 7"/>
          <p:cNvSpPr txBox="1">
            <a:spLocks noChangeArrowheads="1"/>
          </p:cNvSpPr>
          <p:nvPr/>
        </p:nvSpPr>
        <p:spPr bwMode="auto">
          <a:xfrm>
            <a:off x="971550" y="1125538"/>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představa pohybu, vůle pohyb vykonat vzniká v částech mozkové kůry</a:t>
            </a:r>
          </a:p>
        </p:txBody>
      </p:sp>
      <p:sp>
        <p:nvSpPr>
          <p:cNvPr id="64520" name="Oval 8"/>
          <p:cNvSpPr>
            <a:spLocks noChangeArrowheads="1"/>
          </p:cNvSpPr>
          <p:nvPr/>
        </p:nvSpPr>
        <p:spPr bwMode="auto">
          <a:xfrm>
            <a:off x="539750" y="127000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64521" name="Text Box 9"/>
          <p:cNvSpPr txBox="1">
            <a:spLocks noChangeArrowheads="1"/>
          </p:cNvSpPr>
          <p:nvPr/>
        </p:nvSpPr>
        <p:spPr bwMode="auto">
          <a:xfrm>
            <a:off x="971550" y="206057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plán (taktika) provedení pohybu pochází z mozkové kůry, dostává se do bazálních ganglií a mozečku</a:t>
            </a:r>
          </a:p>
        </p:txBody>
      </p:sp>
      <p:sp>
        <p:nvSpPr>
          <p:cNvPr id="64522" name="Oval 10"/>
          <p:cNvSpPr>
            <a:spLocks noChangeArrowheads="1"/>
          </p:cNvSpPr>
          <p:nvPr/>
        </p:nvSpPr>
        <p:spPr bwMode="auto">
          <a:xfrm>
            <a:off x="539750" y="22050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64523" name="Text Box 11"/>
          <p:cNvSpPr txBox="1">
            <a:spLocks noChangeArrowheads="1"/>
          </p:cNvSpPr>
          <p:nvPr/>
        </p:nvSpPr>
        <p:spPr bwMode="auto">
          <a:xfrm>
            <a:off x="971550" y="2924175"/>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BG iniciují pohyb a realizují pomalé pohyby</a:t>
            </a:r>
          </a:p>
        </p:txBody>
      </p:sp>
      <p:sp>
        <p:nvSpPr>
          <p:cNvPr id="64524" name="Oval 12"/>
          <p:cNvSpPr>
            <a:spLocks noChangeArrowheads="1"/>
          </p:cNvSpPr>
          <p:nvPr/>
        </p:nvSpPr>
        <p:spPr bwMode="auto">
          <a:xfrm>
            <a:off x="539750" y="30686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64525" name="Text Box 13"/>
          <p:cNvSpPr txBox="1">
            <a:spLocks noChangeArrowheads="1"/>
          </p:cNvSpPr>
          <p:nvPr/>
        </p:nvSpPr>
        <p:spPr bwMode="auto">
          <a:xfrm>
            <a:off x="971550" y="4365625"/>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začátek (start) pohybu pochází z motorické kůry, který přijal programy cestou talamu a nadále pohyb řídí</a:t>
            </a:r>
          </a:p>
        </p:txBody>
      </p:sp>
      <p:sp>
        <p:nvSpPr>
          <p:cNvPr id="64526" name="Oval 14"/>
          <p:cNvSpPr>
            <a:spLocks noChangeArrowheads="1"/>
          </p:cNvSpPr>
          <p:nvPr/>
        </p:nvSpPr>
        <p:spPr bwMode="auto">
          <a:xfrm>
            <a:off x="539750" y="4581525"/>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269a"/>
          <p:cNvPicPr>
            <a:picLocks noChangeAspect="1" noChangeArrowheads="1"/>
          </p:cNvPicPr>
          <p:nvPr/>
        </p:nvPicPr>
        <p:blipFill>
          <a:blip r:embed="rId2" cstate="print"/>
          <a:srcRect/>
          <a:stretch>
            <a:fillRect/>
          </a:stretch>
        </p:blipFill>
        <p:spPr bwMode="auto">
          <a:xfrm>
            <a:off x="611188" y="0"/>
            <a:ext cx="8208962" cy="6867525"/>
          </a:xfrm>
          <a:prstGeom prst="rect">
            <a:avLst/>
          </a:prstGeom>
          <a:noFill/>
        </p:spPr>
      </p:pic>
      <p:sp>
        <p:nvSpPr>
          <p:cNvPr id="66565"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66566"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90" name="Text Box 10"/>
          <p:cNvSpPr txBox="1">
            <a:spLocks noChangeArrowheads="1"/>
          </p:cNvSpPr>
          <p:nvPr/>
        </p:nvSpPr>
        <p:spPr bwMode="auto">
          <a:xfrm>
            <a:off x="250825" y="260350"/>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Příklad funkce mozečku</a:t>
            </a:r>
          </a:p>
        </p:txBody>
      </p:sp>
      <p:pic>
        <p:nvPicPr>
          <p:cNvPr id="97286" name="Picture 6" descr="267b"/>
          <p:cNvPicPr>
            <a:picLocks noChangeAspect="1" noChangeArrowheads="1"/>
          </p:cNvPicPr>
          <p:nvPr/>
        </p:nvPicPr>
        <p:blipFill>
          <a:blip r:embed="rId2" cstate="print"/>
          <a:srcRect/>
          <a:stretch>
            <a:fillRect/>
          </a:stretch>
        </p:blipFill>
        <p:spPr bwMode="auto">
          <a:xfrm>
            <a:off x="1763713" y="1052513"/>
            <a:ext cx="5616575" cy="1581150"/>
          </a:xfrm>
          <a:prstGeom prst="rect">
            <a:avLst/>
          </a:prstGeom>
          <a:noFill/>
        </p:spPr>
      </p:pic>
      <p:sp>
        <p:nvSpPr>
          <p:cNvPr id="97287" name="Text Box 7"/>
          <p:cNvSpPr txBox="1">
            <a:spLocks noChangeArrowheads="1"/>
          </p:cNvSpPr>
          <p:nvPr/>
        </p:nvSpPr>
        <p:spPr bwMode="auto">
          <a:xfrm>
            <a:off x="900113" y="2708275"/>
            <a:ext cx="7273925" cy="3667125"/>
          </a:xfrm>
          <a:prstGeom prst="rect">
            <a:avLst/>
          </a:prstGeom>
          <a:noFill/>
          <a:ln w="9525" algn="ctr">
            <a:noFill/>
            <a:miter lim="800000"/>
            <a:headEnd/>
            <a:tailEnd/>
          </a:ln>
          <a:effectLst/>
        </p:spPr>
        <p:txBody>
          <a:bodyPr anchorCtr="1">
            <a:spAutoFit/>
          </a:bodyPr>
          <a:lstStyle/>
          <a:p>
            <a:pPr>
              <a:spcBef>
                <a:spcPct val="50000"/>
              </a:spcBef>
            </a:pPr>
            <a:r>
              <a:rPr lang="cs-CZ" b="1"/>
              <a:t>Příklad integrační a koordinační úloha mozečku a jeho spolupráce s jinými motorickými centry:</a:t>
            </a:r>
          </a:p>
          <a:p>
            <a:pPr>
              <a:spcBef>
                <a:spcPct val="50000"/>
              </a:spcBef>
            </a:pPr>
            <a:r>
              <a:rPr lang="cs-CZ"/>
              <a:t>1) Pohyb těla ve směru pohybu míčku (motorika pohybu)</a:t>
            </a:r>
          </a:p>
          <a:p>
            <a:pPr>
              <a:spcBef>
                <a:spcPct val="50000"/>
              </a:spcBef>
            </a:pPr>
            <a:r>
              <a:rPr lang="cs-CZ"/>
              <a:t>2) jemu adekvátní opora těla a její vyvážení (motorika udržení polohy)</a:t>
            </a:r>
          </a:p>
          <a:p>
            <a:pPr>
              <a:spcBef>
                <a:spcPct val="50000"/>
              </a:spcBef>
            </a:pPr>
            <a:r>
              <a:rPr lang="cs-CZ"/>
              <a:t>3) Pohyb očí udržuje míček v zorném poli, analýza dráhy letu a rychlosti ve zrakové kůře</a:t>
            </a:r>
          </a:p>
          <a:p>
            <a:pPr>
              <a:spcBef>
                <a:spcPct val="50000"/>
              </a:spcBef>
            </a:pPr>
            <a:r>
              <a:rPr lang="cs-CZ"/>
              <a:t>4) Asociační mozková kůra plánuje pohyb zpětného úderu</a:t>
            </a:r>
          </a:p>
          <a:p>
            <a:pPr>
              <a:spcBef>
                <a:spcPct val="50000"/>
              </a:spcBef>
            </a:pPr>
            <a:r>
              <a:rPr lang="cs-CZ"/>
              <a:t>5) Vyrovnání zpětného nárazu opět opěrným pohybem</a:t>
            </a:r>
          </a:p>
          <a:p>
            <a:pPr>
              <a:spcBef>
                <a:spcPct val="50000"/>
              </a:spcBef>
            </a:pPr>
            <a:r>
              <a:rPr lang="cs-CZ"/>
              <a:t>6) pomocí pohybových programů mozečku a bazálních ganglií zahájí motosenzorická kůra cílený úder</a:t>
            </a:r>
          </a:p>
        </p:txBody>
      </p:sp>
      <p:sp>
        <p:nvSpPr>
          <p:cNvPr id="97288" name="Line 8"/>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97289" name="Line 9"/>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extLst>
      <p:ext uri="{BB962C8B-B14F-4D97-AF65-F5344CB8AC3E}">
        <p14:creationId xmlns:p14="http://schemas.microsoft.com/office/powerpoint/2010/main" val="285802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kosternisystem.ic.cz/typykloubu.jpeg"/>
          <p:cNvPicPr>
            <a:picLocks noChangeAspect="1" noChangeArrowheads="1"/>
          </p:cNvPicPr>
          <p:nvPr/>
        </p:nvPicPr>
        <p:blipFill>
          <a:blip r:embed="rId2" cstate="print"/>
          <a:srcRect/>
          <a:stretch>
            <a:fillRect/>
          </a:stretch>
        </p:blipFill>
        <p:spPr bwMode="auto">
          <a:xfrm>
            <a:off x="179512" y="692696"/>
            <a:ext cx="8630172" cy="5760640"/>
          </a:xfrm>
          <a:prstGeom prst="rect">
            <a:avLst/>
          </a:prstGeom>
          <a:noFill/>
        </p:spPr>
      </p:pic>
      <p:sp>
        <p:nvSpPr>
          <p:cNvPr id="3" name="TextovéPole 2"/>
          <p:cNvSpPr txBox="1"/>
          <p:nvPr/>
        </p:nvSpPr>
        <p:spPr>
          <a:xfrm>
            <a:off x="0" y="323364"/>
            <a:ext cx="1351652" cy="369332"/>
          </a:xfrm>
          <a:prstGeom prst="rect">
            <a:avLst/>
          </a:prstGeom>
          <a:noFill/>
        </p:spPr>
        <p:txBody>
          <a:bodyPr wrap="none" rtlCol="0">
            <a:spAutoFit/>
          </a:bodyPr>
          <a:lstStyle/>
          <a:p>
            <a:r>
              <a:rPr lang="cs-CZ" b="1" dirty="0">
                <a:solidFill>
                  <a:srgbClr val="FF0000"/>
                </a:solidFill>
              </a:rPr>
              <a:t>KULOVITÝ</a:t>
            </a:r>
          </a:p>
        </p:txBody>
      </p:sp>
      <p:sp>
        <p:nvSpPr>
          <p:cNvPr id="5" name="TextovéPole 4"/>
          <p:cNvSpPr txBox="1"/>
          <p:nvPr/>
        </p:nvSpPr>
        <p:spPr>
          <a:xfrm>
            <a:off x="7452320" y="5579948"/>
            <a:ext cx="1146468" cy="369332"/>
          </a:xfrm>
          <a:prstGeom prst="rect">
            <a:avLst/>
          </a:prstGeom>
          <a:noFill/>
        </p:spPr>
        <p:txBody>
          <a:bodyPr wrap="none" rtlCol="0">
            <a:spAutoFit/>
          </a:bodyPr>
          <a:lstStyle/>
          <a:p>
            <a:r>
              <a:rPr lang="cs-CZ" b="1" dirty="0">
                <a:solidFill>
                  <a:srgbClr val="FF0000"/>
                </a:solidFill>
              </a:rPr>
              <a:t>ČEPOVÝ</a:t>
            </a:r>
          </a:p>
        </p:txBody>
      </p:sp>
      <p:sp>
        <p:nvSpPr>
          <p:cNvPr id="13" name="TextovéPole 12"/>
          <p:cNvSpPr txBox="1"/>
          <p:nvPr/>
        </p:nvSpPr>
        <p:spPr>
          <a:xfrm>
            <a:off x="6012160" y="62716"/>
            <a:ext cx="1492716" cy="369332"/>
          </a:xfrm>
          <a:prstGeom prst="rect">
            <a:avLst/>
          </a:prstGeom>
          <a:noFill/>
        </p:spPr>
        <p:txBody>
          <a:bodyPr wrap="none" rtlCol="0">
            <a:spAutoFit/>
          </a:bodyPr>
          <a:lstStyle/>
          <a:p>
            <a:r>
              <a:rPr lang="cs-CZ" b="1" dirty="0">
                <a:solidFill>
                  <a:srgbClr val="FF0000"/>
                </a:solidFill>
              </a:rPr>
              <a:t>SEDLOVITÝ</a:t>
            </a:r>
          </a:p>
        </p:txBody>
      </p:sp>
      <p:sp>
        <p:nvSpPr>
          <p:cNvPr id="15" name="TextovéPole 14"/>
          <p:cNvSpPr txBox="1"/>
          <p:nvPr/>
        </p:nvSpPr>
        <p:spPr>
          <a:xfrm>
            <a:off x="3059832" y="251356"/>
            <a:ext cx="1146468" cy="369332"/>
          </a:xfrm>
          <a:prstGeom prst="rect">
            <a:avLst/>
          </a:prstGeom>
          <a:noFill/>
        </p:spPr>
        <p:txBody>
          <a:bodyPr wrap="none" rtlCol="0">
            <a:spAutoFit/>
          </a:bodyPr>
          <a:lstStyle/>
          <a:p>
            <a:r>
              <a:rPr lang="cs-CZ" b="1" dirty="0">
                <a:solidFill>
                  <a:srgbClr val="FF0000"/>
                </a:solidFill>
              </a:rPr>
              <a:t>VEJČITÝ</a:t>
            </a:r>
          </a:p>
        </p:txBody>
      </p:sp>
      <p:sp>
        <p:nvSpPr>
          <p:cNvPr id="17" name="TextovéPole 16"/>
          <p:cNvSpPr txBox="1"/>
          <p:nvPr/>
        </p:nvSpPr>
        <p:spPr>
          <a:xfrm>
            <a:off x="395536" y="4931876"/>
            <a:ext cx="1479892" cy="369332"/>
          </a:xfrm>
          <a:prstGeom prst="rect">
            <a:avLst/>
          </a:prstGeom>
          <a:noFill/>
        </p:spPr>
        <p:txBody>
          <a:bodyPr wrap="none" rtlCol="0">
            <a:spAutoFit/>
          </a:bodyPr>
          <a:lstStyle/>
          <a:p>
            <a:r>
              <a:rPr lang="cs-CZ" b="1" dirty="0">
                <a:solidFill>
                  <a:srgbClr val="FF0000"/>
                </a:solidFill>
              </a:rPr>
              <a:t>KLADKOVÝ</a:t>
            </a:r>
          </a:p>
        </p:txBody>
      </p:sp>
      <p:sp>
        <p:nvSpPr>
          <p:cNvPr id="19" name="TextovéPole 18"/>
          <p:cNvSpPr txBox="1"/>
          <p:nvPr/>
        </p:nvSpPr>
        <p:spPr>
          <a:xfrm>
            <a:off x="4018560" y="6396335"/>
            <a:ext cx="5139612" cy="461665"/>
          </a:xfrm>
          <a:prstGeom prst="rect">
            <a:avLst/>
          </a:prstGeom>
          <a:noFill/>
        </p:spPr>
        <p:txBody>
          <a:bodyPr wrap="none" rtlCol="0">
            <a:spAutoFit/>
          </a:bodyPr>
          <a:lstStyle/>
          <a:p>
            <a:r>
              <a:rPr lang="cs-CZ" sz="2400" b="1" dirty="0">
                <a:solidFill>
                  <a:srgbClr val="FF0000"/>
                </a:solidFill>
              </a:rPr>
              <a:t>ÚKOL 1: TYPY KLOUBŮ + POHYB</a:t>
            </a:r>
          </a:p>
        </p:txBody>
      </p:sp>
    </p:spTree>
    <p:extLst>
      <p:ext uri="{BB962C8B-B14F-4D97-AF65-F5344CB8AC3E}">
        <p14:creationId xmlns:p14="http://schemas.microsoft.com/office/powerpoint/2010/main" val="11341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000"/>
                                        <p:tgtEl>
                                          <p:spTgt spid="1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2000"/>
                                        <p:tgtEl>
                                          <p:spTgt spid="1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13" grpId="0" build="allAtOnce"/>
      <p:bldP spid="15" grpId="0" build="allAtOnce"/>
      <p:bldP spid="1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kosternisystem.ic.cz/typykloubu.jpeg"/>
          <p:cNvPicPr>
            <a:picLocks noChangeAspect="1" noChangeArrowheads="1"/>
          </p:cNvPicPr>
          <p:nvPr/>
        </p:nvPicPr>
        <p:blipFill>
          <a:blip r:embed="rId2" cstate="print"/>
          <a:srcRect/>
          <a:stretch>
            <a:fillRect/>
          </a:stretch>
        </p:blipFill>
        <p:spPr bwMode="auto">
          <a:xfrm>
            <a:off x="179512" y="692696"/>
            <a:ext cx="8630172" cy="5760640"/>
          </a:xfrm>
          <a:prstGeom prst="rect">
            <a:avLst/>
          </a:prstGeom>
          <a:noFill/>
        </p:spPr>
      </p:pic>
      <p:sp>
        <p:nvSpPr>
          <p:cNvPr id="3" name="TextovéPole 2"/>
          <p:cNvSpPr txBox="1"/>
          <p:nvPr/>
        </p:nvSpPr>
        <p:spPr>
          <a:xfrm>
            <a:off x="0" y="323364"/>
            <a:ext cx="1351652" cy="369332"/>
          </a:xfrm>
          <a:prstGeom prst="rect">
            <a:avLst/>
          </a:prstGeom>
          <a:noFill/>
        </p:spPr>
        <p:txBody>
          <a:bodyPr wrap="none" rtlCol="0">
            <a:spAutoFit/>
          </a:bodyPr>
          <a:lstStyle/>
          <a:p>
            <a:r>
              <a:rPr lang="cs-CZ" b="1" dirty="0">
                <a:solidFill>
                  <a:srgbClr val="FF0000"/>
                </a:solidFill>
              </a:rPr>
              <a:t>KULOVITÝ</a:t>
            </a:r>
          </a:p>
        </p:txBody>
      </p:sp>
      <p:sp>
        <p:nvSpPr>
          <p:cNvPr id="4" name="TextovéPole 3"/>
          <p:cNvSpPr txBox="1"/>
          <p:nvPr/>
        </p:nvSpPr>
        <p:spPr>
          <a:xfrm>
            <a:off x="0" y="611396"/>
            <a:ext cx="966931" cy="646331"/>
          </a:xfrm>
          <a:prstGeom prst="rect">
            <a:avLst/>
          </a:prstGeom>
          <a:noFill/>
        </p:spPr>
        <p:txBody>
          <a:bodyPr wrap="none" rtlCol="0">
            <a:spAutoFit/>
          </a:bodyPr>
          <a:lstStyle/>
          <a:p>
            <a:r>
              <a:rPr lang="cs-CZ" dirty="0"/>
              <a:t>rameno</a:t>
            </a:r>
          </a:p>
          <a:p>
            <a:r>
              <a:rPr lang="cs-CZ" dirty="0"/>
              <a:t>kyčel</a:t>
            </a:r>
          </a:p>
        </p:txBody>
      </p:sp>
      <p:sp>
        <p:nvSpPr>
          <p:cNvPr id="5" name="TextovéPole 4"/>
          <p:cNvSpPr txBox="1"/>
          <p:nvPr/>
        </p:nvSpPr>
        <p:spPr>
          <a:xfrm>
            <a:off x="7452320" y="5579948"/>
            <a:ext cx="1146468" cy="369332"/>
          </a:xfrm>
          <a:prstGeom prst="rect">
            <a:avLst/>
          </a:prstGeom>
          <a:noFill/>
        </p:spPr>
        <p:txBody>
          <a:bodyPr wrap="none" rtlCol="0">
            <a:spAutoFit/>
          </a:bodyPr>
          <a:lstStyle/>
          <a:p>
            <a:r>
              <a:rPr lang="cs-CZ" b="1" dirty="0">
                <a:solidFill>
                  <a:srgbClr val="FF0000"/>
                </a:solidFill>
              </a:rPr>
              <a:t>ČEPOVÝ</a:t>
            </a:r>
          </a:p>
        </p:txBody>
      </p:sp>
      <p:sp>
        <p:nvSpPr>
          <p:cNvPr id="6" name="TextovéPole 5"/>
          <p:cNvSpPr txBox="1"/>
          <p:nvPr/>
        </p:nvSpPr>
        <p:spPr>
          <a:xfrm>
            <a:off x="7452320" y="5805264"/>
            <a:ext cx="1159292" cy="369332"/>
          </a:xfrm>
          <a:prstGeom prst="rect">
            <a:avLst/>
          </a:prstGeom>
          <a:noFill/>
        </p:spPr>
        <p:txBody>
          <a:bodyPr wrap="none" rtlCol="0">
            <a:spAutoFit/>
          </a:bodyPr>
          <a:lstStyle/>
          <a:p>
            <a:r>
              <a:rPr lang="cs-CZ" dirty="0"/>
              <a:t>hlava-krk</a:t>
            </a:r>
          </a:p>
        </p:txBody>
      </p:sp>
      <p:sp>
        <p:nvSpPr>
          <p:cNvPr id="13" name="TextovéPole 12"/>
          <p:cNvSpPr txBox="1"/>
          <p:nvPr/>
        </p:nvSpPr>
        <p:spPr>
          <a:xfrm>
            <a:off x="6012160" y="62716"/>
            <a:ext cx="1492716" cy="369332"/>
          </a:xfrm>
          <a:prstGeom prst="rect">
            <a:avLst/>
          </a:prstGeom>
          <a:noFill/>
        </p:spPr>
        <p:txBody>
          <a:bodyPr wrap="none" rtlCol="0">
            <a:spAutoFit/>
          </a:bodyPr>
          <a:lstStyle/>
          <a:p>
            <a:r>
              <a:rPr lang="cs-CZ" b="1" dirty="0">
                <a:solidFill>
                  <a:srgbClr val="FF0000"/>
                </a:solidFill>
              </a:rPr>
              <a:t>SEDLOVITÝ</a:t>
            </a:r>
          </a:p>
        </p:txBody>
      </p:sp>
      <p:sp>
        <p:nvSpPr>
          <p:cNvPr id="14" name="TextovéPole 13"/>
          <p:cNvSpPr txBox="1"/>
          <p:nvPr/>
        </p:nvSpPr>
        <p:spPr>
          <a:xfrm>
            <a:off x="6012160" y="350748"/>
            <a:ext cx="1261884" cy="369332"/>
          </a:xfrm>
          <a:prstGeom prst="rect">
            <a:avLst/>
          </a:prstGeom>
          <a:noFill/>
        </p:spPr>
        <p:txBody>
          <a:bodyPr wrap="none" rtlCol="0">
            <a:spAutoFit/>
          </a:bodyPr>
          <a:lstStyle/>
          <a:p>
            <a:r>
              <a:rPr lang="cs-CZ" dirty="0"/>
              <a:t>palce ruky</a:t>
            </a:r>
          </a:p>
        </p:txBody>
      </p:sp>
      <p:sp>
        <p:nvSpPr>
          <p:cNvPr id="15" name="TextovéPole 14"/>
          <p:cNvSpPr txBox="1"/>
          <p:nvPr/>
        </p:nvSpPr>
        <p:spPr>
          <a:xfrm>
            <a:off x="3059832" y="251356"/>
            <a:ext cx="1146468" cy="369332"/>
          </a:xfrm>
          <a:prstGeom prst="rect">
            <a:avLst/>
          </a:prstGeom>
          <a:noFill/>
        </p:spPr>
        <p:txBody>
          <a:bodyPr wrap="none" rtlCol="0">
            <a:spAutoFit/>
          </a:bodyPr>
          <a:lstStyle/>
          <a:p>
            <a:r>
              <a:rPr lang="cs-CZ" b="1" dirty="0">
                <a:solidFill>
                  <a:srgbClr val="FF0000"/>
                </a:solidFill>
              </a:rPr>
              <a:t>VEJČITÝ</a:t>
            </a:r>
          </a:p>
        </p:txBody>
      </p:sp>
      <p:sp>
        <p:nvSpPr>
          <p:cNvPr id="16" name="TextovéPole 15"/>
          <p:cNvSpPr txBox="1"/>
          <p:nvPr/>
        </p:nvSpPr>
        <p:spPr>
          <a:xfrm>
            <a:off x="3059832" y="539388"/>
            <a:ext cx="928459" cy="369332"/>
          </a:xfrm>
          <a:prstGeom prst="rect">
            <a:avLst/>
          </a:prstGeom>
          <a:noFill/>
        </p:spPr>
        <p:txBody>
          <a:bodyPr wrap="none" rtlCol="0">
            <a:spAutoFit/>
          </a:bodyPr>
          <a:lstStyle/>
          <a:p>
            <a:r>
              <a:rPr lang="cs-CZ" dirty="0"/>
              <a:t>zápěstí</a:t>
            </a:r>
          </a:p>
        </p:txBody>
      </p:sp>
      <p:sp>
        <p:nvSpPr>
          <p:cNvPr id="17" name="TextovéPole 16"/>
          <p:cNvSpPr txBox="1"/>
          <p:nvPr/>
        </p:nvSpPr>
        <p:spPr>
          <a:xfrm>
            <a:off x="395536" y="4931876"/>
            <a:ext cx="1479892" cy="369332"/>
          </a:xfrm>
          <a:prstGeom prst="rect">
            <a:avLst/>
          </a:prstGeom>
          <a:noFill/>
        </p:spPr>
        <p:txBody>
          <a:bodyPr wrap="none" rtlCol="0">
            <a:spAutoFit/>
          </a:bodyPr>
          <a:lstStyle/>
          <a:p>
            <a:r>
              <a:rPr lang="cs-CZ" b="1" dirty="0">
                <a:solidFill>
                  <a:srgbClr val="FF0000"/>
                </a:solidFill>
              </a:rPr>
              <a:t>KLADKOVÝ</a:t>
            </a:r>
          </a:p>
        </p:txBody>
      </p:sp>
      <p:sp>
        <p:nvSpPr>
          <p:cNvPr id="18" name="TextovéPole 17"/>
          <p:cNvSpPr txBox="1"/>
          <p:nvPr/>
        </p:nvSpPr>
        <p:spPr>
          <a:xfrm>
            <a:off x="395536" y="5219908"/>
            <a:ext cx="864339" cy="646331"/>
          </a:xfrm>
          <a:prstGeom prst="rect">
            <a:avLst/>
          </a:prstGeom>
          <a:noFill/>
        </p:spPr>
        <p:txBody>
          <a:bodyPr wrap="none" rtlCol="0">
            <a:spAutoFit/>
          </a:bodyPr>
          <a:lstStyle/>
          <a:p>
            <a:r>
              <a:rPr lang="cs-CZ" dirty="0"/>
              <a:t>loket</a:t>
            </a:r>
          </a:p>
          <a:p>
            <a:r>
              <a:rPr lang="cs-CZ" dirty="0"/>
              <a:t>koleno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0"/>
                                        <p:tgtEl>
                                          <p:spTgt spid="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2000"/>
                                        <p:tgtEl>
                                          <p:spTgt spid="1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2000"/>
                                        <p:tgtEl>
                                          <p:spTgt spid="15">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2000"/>
                                        <p:tgtEl>
                                          <p:spTgt spid="1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2000"/>
                                        <p:tgtEl>
                                          <p:spTgt spid="17">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2000"/>
                                        <p:tgtEl>
                                          <p:spTgt spid="18">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fade">
                                      <p:cBhvr>
                                        <p:cTn id="40" dur="2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6" grpId="0" build="allAtOnce"/>
      <p:bldP spid="13" grpId="0" build="allAtOnce"/>
      <p:bldP spid="14" grpId="0" build="allAtOnce"/>
      <p:bldP spid="15" grpId="0" build="allAtOnce"/>
      <p:bldP spid="16" grpId="0" build="allAtOnce"/>
      <p:bldP spid="17" grpId="0" build="allAtOnce"/>
      <p:bldP spid="1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gb3c.wz.cz/vyuka/biologie/klouby.gif"/>
          <p:cNvPicPr>
            <a:picLocks noChangeAspect="1" noChangeArrowheads="1"/>
          </p:cNvPicPr>
          <p:nvPr/>
        </p:nvPicPr>
        <p:blipFill>
          <a:blip r:embed="rId2" cstate="print"/>
          <a:srcRect/>
          <a:stretch>
            <a:fillRect/>
          </a:stretch>
        </p:blipFill>
        <p:spPr bwMode="auto">
          <a:xfrm>
            <a:off x="0" y="0"/>
            <a:ext cx="9165590" cy="64807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251521" y="620688"/>
          <a:ext cx="8712966" cy="5616624"/>
        </p:xfrm>
        <a:graphic>
          <a:graphicData uri="http://schemas.openxmlformats.org/drawingml/2006/table">
            <a:tbl>
              <a:tblPr/>
              <a:tblGrid>
                <a:gridCol w="2904322">
                  <a:extLst>
                    <a:ext uri="{9D8B030D-6E8A-4147-A177-3AD203B41FA5}">
                      <a16:colId xmlns:a16="http://schemas.microsoft.com/office/drawing/2014/main" val="20000"/>
                    </a:ext>
                  </a:extLst>
                </a:gridCol>
                <a:gridCol w="2904322">
                  <a:extLst>
                    <a:ext uri="{9D8B030D-6E8A-4147-A177-3AD203B41FA5}">
                      <a16:colId xmlns:a16="http://schemas.microsoft.com/office/drawing/2014/main" val="20001"/>
                    </a:ext>
                  </a:extLst>
                </a:gridCol>
                <a:gridCol w="2904322">
                  <a:extLst>
                    <a:ext uri="{9D8B030D-6E8A-4147-A177-3AD203B41FA5}">
                      <a16:colId xmlns:a16="http://schemas.microsoft.com/office/drawing/2014/main" val="20002"/>
                    </a:ext>
                  </a:extLst>
                </a:gridCol>
              </a:tblGrid>
              <a:tr h="351040">
                <a:tc>
                  <a:txBody>
                    <a:bodyPr/>
                    <a:lstStyle/>
                    <a:p>
                      <a:pPr algn="ctr"/>
                      <a:r>
                        <a:rPr lang="cs-CZ" sz="1200" dirty="0">
                          <a:solidFill>
                            <a:srgbClr val="FAFAFA"/>
                          </a:solidFill>
                        </a:rPr>
                        <a:t>Druh kloubu</a:t>
                      </a:r>
                    </a:p>
                  </a:txBody>
                  <a:tcPr marL="63500" marR="63500" marT="31750" marB="31750" anchor="ctr">
                    <a:lnL>
                      <a:noFill/>
                    </a:lnL>
                    <a:lnR>
                      <a:noFill/>
                    </a:lnR>
                    <a:lnT>
                      <a:noFill/>
                    </a:lnT>
                    <a:lnB w="9525" cap="flat" cmpd="sng" algn="ctr">
                      <a:solidFill>
                        <a:srgbClr val="DDDDDD"/>
                      </a:solidFill>
                      <a:prstDash val="solid"/>
                      <a:round/>
                      <a:headEnd type="none" w="med" len="med"/>
                      <a:tailEnd type="none" w="med" len="med"/>
                    </a:lnB>
                    <a:solidFill>
                      <a:srgbClr val="009B00"/>
                    </a:solidFill>
                  </a:tcPr>
                </a:tc>
                <a:tc>
                  <a:txBody>
                    <a:bodyPr/>
                    <a:lstStyle/>
                    <a:p>
                      <a:pPr algn="ctr"/>
                      <a:r>
                        <a:rPr lang="cs-CZ" sz="1200" dirty="0">
                          <a:solidFill>
                            <a:srgbClr val="FAFAFA"/>
                          </a:solidFill>
                        </a:rPr>
                        <a:t>Popis</a:t>
                      </a:r>
                    </a:p>
                  </a:txBody>
                  <a:tcPr marL="63500" marR="63500" marT="31750" marB="31750" anchor="ctr">
                    <a:lnL>
                      <a:noFill/>
                    </a:lnL>
                    <a:lnR>
                      <a:noFill/>
                    </a:lnR>
                    <a:lnT>
                      <a:noFill/>
                    </a:lnT>
                    <a:lnB w="9525" cap="flat" cmpd="sng" algn="ctr">
                      <a:solidFill>
                        <a:srgbClr val="DDDDDD"/>
                      </a:solidFill>
                      <a:prstDash val="solid"/>
                      <a:round/>
                      <a:headEnd type="none" w="med" len="med"/>
                      <a:tailEnd type="none" w="med" len="med"/>
                    </a:lnB>
                    <a:solidFill>
                      <a:srgbClr val="CB1000"/>
                    </a:solidFill>
                  </a:tcPr>
                </a:tc>
                <a:tc>
                  <a:txBody>
                    <a:bodyPr/>
                    <a:lstStyle/>
                    <a:p>
                      <a:pPr algn="ctr"/>
                      <a:r>
                        <a:rPr lang="cs-CZ" sz="1200" dirty="0">
                          <a:solidFill>
                            <a:srgbClr val="FAFAFA"/>
                          </a:solidFill>
                        </a:rPr>
                        <a:t>Příklad</a:t>
                      </a:r>
                    </a:p>
                  </a:txBody>
                  <a:tcPr marL="63500" marR="63500" marT="31750" marB="31750" anchor="ctr">
                    <a:lnL>
                      <a:noFill/>
                    </a:lnL>
                    <a:lnR>
                      <a:noFill/>
                    </a:lnR>
                    <a:lnT>
                      <a:noFill/>
                    </a:lnT>
                    <a:lnB w="9525" cap="flat" cmpd="sng" algn="ctr">
                      <a:solidFill>
                        <a:srgbClr val="DDDDDD"/>
                      </a:solidFill>
                      <a:prstDash val="solid"/>
                      <a:round/>
                      <a:headEnd type="none" w="med" len="med"/>
                      <a:tailEnd type="none" w="med" len="med"/>
                    </a:lnB>
                    <a:solidFill>
                      <a:srgbClr val="009B00"/>
                    </a:solidFill>
                  </a:tcPr>
                </a:tc>
                <a:extLst>
                  <a:ext uri="{0D108BD9-81ED-4DB2-BD59-A6C34878D82A}">
                    <a16:rowId xmlns:a16="http://schemas.microsoft.com/office/drawing/2014/main" val="10000"/>
                  </a:ext>
                </a:extLst>
              </a:tr>
              <a:tr h="614318">
                <a:tc>
                  <a:txBody>
                    <a:bodyPr/>
                    <a:lstStyle/>
                    <a:p>
                      <a:r>
                        <a:rPr lang="cs-CZ" sz="1200" dirty="0"/>
                        <a:t>Kloub kulovitý</a:t>
                      </a:r>
                    </a:p>
                  </a:txBody>
                  <a:tcPr marL="63500" marR="63500" marT="31750" marB="31750" anchor="ctr">
                    <a:lnL>
                      <a:noFill/>
                    </a:lnL>
                    <a:lnR>
                      <a:noFill/>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200" dirty="0"/>
                        <a:t>dovoluje pohyb všemi směry</a:t>
                      </a:r>
                    </a:p>
                  </a:txBody>
                  <a:tcPr marL="63500" marR="63500" marT="31750" marB="31750" anchor="ctr">
                    <a:lnL>
                      <a:noFill/>
                    </a:lnL>
                    <a:lnR>
                      <a:noFill/>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200" dirty="0"/>
                        <a:t>ramenní kloub, kyčelní kloub</a:t>
                      </a:r>
                    </a:p>
                  </a:txBody>
                  <a:tcPr marL="63500" marR="63500" marT="31750" marB="31750" anchor="ctr">
                    <a:lnL>
                      <a:noFill/>
                    </a:lnL>
                    <a:lnR>
                      <a:noFill/>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extLst>
                  <a:ext uri="{0D108BD9-81ED-4DB2-BD59-A6C34878D82A}">
                    <a16:rowId xmlns:a16="http://schemas.microsoft.com/office/drawing/2014/main" val="10001"/>
                  </a:ext>
                </a:extLst>
              </a:tr>
              <a:tr h="614318">
                <a:tc>
                  <a:txBody>
                    <a:bodyPr/>
                    <a:lstStyle/>
                    <a:p>
                      <a:r>
                        <a:rPr lang="cs-CZ" sz="1200" dirty="0"/>
                        <a:t>Kloub kladkový</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200" dirty="0"/>
                        <a:t>umožňuje pohyb jen v jedné rovině</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200" dirty="0"/>
                        <a:t>kolenní kloub, loketní kloub</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extLst>
                  <a:ext uri="{0D108BD9-81ED-4DB2-BD59-A6C34878D82A}">
                    <a16:rowId xmlns:a16="http://schemas.microsoft.com/office/drawing/2014/main" val="10002"/>
                  </a:ext>
                </a:extLst>
              </a:tr>
              <a:tr h="877598">
                <a:tc>
                  <a:txBody>
                    <a:bodyPr/>
                    <a:lstStyle/>
                    <a:p>
                      <a:r>
                        <a:rPr lang="cs-CZ" sz="1200" dirty="0"/>
                        <a:t>Kloub sedlovitý</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200" dirty="0"/>
                        <a:t>u tohoto kloubu se kosti stýkají v pravém úhlu</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200" dirty="0"/>
                        <a:t>kloub palce ruky</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r h="877598">
                <a:tc>
                  <a:txBody>
                    <a:bodyPr/>
                    <a:lstStyle/>
                    <a:p>
                      <a:r>
                        <a:rPr lang="cs-CZ" sz="1200" dirty="0"/>
                        <a:t>Kloub vejčitý</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200" dirty="0"/>
                        <a:t>pohyb lze provádět ve většině směrů</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200" dirty="0"/>
                        <a:t>zápěstní kloub</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extLst>
                  <a:ext uri="{0D108BD9-81ED-4DB2-BD59-A6C34878D82A}">
                    <a16:rowId xmlns:a16="http://schemas.microsoft.com/office/drawing/2014/main" val="10004"/>
                  </a:ext>
                </a:extLst>
              </a:tr>
              <a:tr h="1140876">
                <a:tc>
                  <a:txBody>
                    <a:bodyPr/>
                    <a:lstStyle/>
                    <a:p>
                      <a:r>
                        <a:rPr lang="cs-CZ" sz="1200" dirty="0"/>
                        <a:t>Kloub čepový</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200" dirty="0"/>
                        <a:t>jedna kost se otáčí v pevné objímce tvořené druhou kostí</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200" dirty="0"/>
                        <a:t>spojení hlavy a krku</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extLst>
                  <a:ext uri="{0D108BD9-81ED-4DB2-BD59-A6C34878D82A}">
                    <a16:rowId xmlns:a16="http://schemas.microsoft.com/office/drawing/2014/main" val="10005"/>
                  </a:ext>
                </a:extLst>
              </a:tr>
              <a:tr h="1140876">
                <a:tc>
                  <a:txBody>
                    <a:bodyPr/>
                    <a:lstStyle/>
                    <a:p>
                      <a:r>
                        <a:rPr lang="cs-CZ" sz="1200" dirty="0"/>
                        <a:t>Kloub plochý</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200" dirty="0"/>
                        <a:t>styčné plochy jsou téměř ploché a kloužou po sobě navzájem</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200" dirty="0"/>
                        <a:t>zápěstí, ….</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extLst>
                  <a:ext uri="{0D108BD9-81ED-4DB2-BD59-A6C34878D82A}">
                    <a16:rowId xmlns:a16="http://schemas.microsoft.com/office/drawing/2014/main" val="10006"/>
                  </a:ext>
                </a:extLst>
              </a:tr>
            </a:tbl>
          </a:graphicData>
        </a:graphic>
      </p:graphicFrame>
      <p:sp>
        <p:nvSpPr>
          <p:cNvPr id="130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1613" algn="just"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dirty="0">
                <a:ln>
                  <a:noFill/>
                </a:ln>
                <a:solidFill>
                  <a:srgbClr val="333333"/>
                </a:solidFill>
                <a:effectLst/>
                <a:latin typeface="Verdana" pitchFamily="34" charset="0"/>
              </a:rPr>
              <a:t>Druhy kloubů a jejich popis:</a:t>
            </a:r>
            <a:endParaRPr kumimoji="0" lang="cs-CZ"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179513" y="188638"/>
          <a:ext cx="8784975" cy="5851994"/>
        </p:xfrm>
        <a:graphic>
          <a:graphicData uri="http://schemas.openxmlformats.org/drawingml/2006/table">
            <a:tbl>
              <a:tblPr firstRow="1" bandRow="1">
                <a:tableStyleId>{93296810-A885-4BE3-A3E7-6D5BEEA58F35}</a:tableStyleId>
              </a:tblPr>
              <a:tblGrid>
                <a:gridCol w="1944217">
                  <a:extLst>
                    <a:ext uri="{9D8B030D-6E8A-4147-A177-3AD203B41FA5}">
                      <a16:colId xmlns:a16="http://schemas.microsoft.com/office/drawing/2014/main" val="20000"/>
                    </a:ext>
                  </a:extLst>
                </a:gridCol>
                <a:gridCol w="1404665">
                  <a:extLst>
                    <a:ext uri="{9D8B030D-6E8A-4147-A177-3AD203B41FA5}">
                      <a16:colId xmlns:a16="http://schemas.microsoft.com/office/drawing/2014/main" val="20001"/>
                    </a:ext>
                  </a:extLst>
                </a:gridCol>
                <a:gridCol w="1728191">
                  <a:extLst>
                    <a:ext uri="{9D8B030D-6E8A-4147-A177-3AD203B41FA5}">
                      <a16:colId xmlns:a16="http://schemas.microsoft.com/office/drawing/2014/main" val="20002"/>
                    </a:ext>
                  </a:extLst>
                </a:gridCol>
                <a:gridCol w="1835694">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704534">
                <a:tc>
                  <a:txBody>
                    <a:bodyPr/>
                    <a:lstStyle/>
                    <a:p>
                      <a:pPr algn="ctr"/>
                      <a:r>
                        <a:rPr lang="cs-CZ" sz="1600" b="1" dirty="0"/>
                        <a:t>KLOUB</a:t>
                      </a:r>
                    </a:p>
                  </a:txBody>
                  <a:tcPr anchor="ctr"/>
                </a:tc>
                <a:tc>
                  <a:txBody>
                    <a:bodyPr/>
                    <a:lstStyle/>
                    <a:p>
                      <a:pPr algn="ctr"/>
                      <a:r>
                        <a:rPr lang="cs-CZ" sz="1600" b="1" dirty="0"/>
                        <a:t>TYP KLOUBU</a:t>
                      </a:r>
                    </a:p>
                  </a:txBody>
                  <a:tcPr anchor="ctr"/>
                </a:tc>
                <a:tc>
                  <a:txBody>
                    <a:bodyPr/>
                    <a:lstStyle/>
                    <a:p>
                      <a:pPr algn="ctr"/>
                      <a:r>
                        <a:rPr lang="cs-CZ" sz="1600" b="1" dirty="0"/>
                        <a:t>SAGITÁLNÍ</a:t>
                      </a:r>
                    </a:p>
                    <a:p>
                      <a:pPr algn="ctr"/>
                      <a:r>
                        <a:rPr lang="cs-CZ" sz="1600" b="1" dirty="0"/>
                        <a:t>ROVINA</a:t>
                      </a:r>
                    </a:p>
                  </a:txBody>
                  <a:tcPr anchor="ctr"/>
                </a:tc>
                <a:tc>
                  <a:txBody>
                    <a:bodyPr/>
                    <a:lstStyle/>
                    <a:p>
                      <a:pPr algn="ctr"/>
                      <a:r>
                        <a:rPr lang="cs-CZ" sz="1600" b="1" dirty="0"/>
                        <a:t>FRONTÁLNÍ ROVINA</a:t>
                      </a:r>
                    </a:p>
                  </a:txBody>
                  <a:tcPr anchor="ctr"/>
                </a:tc>
                <a:tc>
                  <a:txBody>
                    <a:bodyPr/>
                    <a:lstStyle/>
                    <a:p>
                      <a:pPr algn="ctr"/>
                      <a:r>
                        <a:rPr lang="cs-CZ" sz="1600" b="1" dirty="0"/>
                        <a:t>HORIZONTÁLNÍ ROVINA</a:t>
                      </a:r>
                    </a:p>
                  </a:txBody>
                  <a:tcPr anchor="ctr"/>
                </a:tc>
                <a:extLst>
                  <a:ext uri="{0D108BD9-81ED-4DB2-BD59-A6C34878D82A}">
                    <a16:rowId xmlns:a16="http://schemas.microsoft.com/office/drawing/2014/main" val="10000"/>
                  </a:ext>
                </a:extLst>
              </a:tr>
              <a:tr h="602772">
                <a:tc>
                  <a:txBody>
                    <a:bodyPr/>
                    <a:lstStyle/>
                    <a:p>
                      <a:pPr algn="ctr"/>
                      <a:r>
                        <a:rPr lang="cs-CZ" sz="1600" dirty="0">
                          <a:solidFill>
                            <a:srgbClr val="FF0000"/>
                          </a:solidFill>
                        </a:rPr>
                        <a:t>ART. HUMERI</a:t>
                      </a:r>
                    </a:p>
                  </a:txBody>
                  <a:tcPr anchor="ctr"/>
                </a:tc>
                <a:tc>
                  <a:txBody>
                    <a:bodyPr/>
                    <a:lstStyle/>
                    <a:p>
                      <a:pPr algn="ctr"/>
                      <a:endParaRPr lang="cs-CZ" dirty="0"/>
                    </a:p>
                  </a:txBody>
                  <a:tcPr anchor="ctr"/>
                </a:tc>
                <a:tc>
                  <a:txBody>
                    <a:bodyPr/>
                    <a:lstStyle/>
                    <a:p>
                      <a:pPr algn="ctr"/>
                      <a:endParaRPr lang="cs-CZ" sz="1600" dirty="0"/>
                    </a:p>
                  </a:txBody>
                  <a:tcPr anchor="ctr"/>
                </a:tc>
                <a:tc>
                  <a:txBody>
                    <a:bodyPr/>
                    <a:lstStyle/>
                    <a:p>
                      <a:pPr algn="ctr"/>
                      <a:endParaRPr lang="cs-CZ" sz="1600" dirty="0"/>
                    </a:p>
                  </a:txBody>
                  <a:tcPr anchor="ctr"/>
                </a:tc>
                <a:tc>
                  <a:txBody>
                    <a:bodyPr/>
                    <a:lstStyle/>
                    <a:p>
                      <a:pPr algn="ctr"/>
                      <a:endParaRPr lang="cs-CZ" sz="1600" dirty="0"/>
                    </a:p>
                  </a:txBody>
                  <a:tcPr anchor="ctr"/>
                </a:tc>
                <a:extLst>
                  <a:ext uri="{0D108BD9-81ED-4DB2-BD59-A6C34878D82A}">
                    <a16:rowId xmlns:a16="http://schemas.microsoft.com/office/drawing/2014/main" val="10001"/>
                  </a:ext>
                </a:extLst>
              </a:tr>
              <a:tr h="602772">
                <a:tc>
                  <a:txBody>
                    <a:bodyPr/>
                    <a:lstStyle/>
                    <a:p>
                      <a:pPr algn="ctr"/>
                      <a:r>
                        <a:rPr lang="cs-CZ" sz="1600" dirty="0">
                          <a:solidFill>
                            <a:srgbClr val="FF0000"/>
                          </a:solidFill>
                        </a:rPr>
                        <a:t>ART. CUBITI</a:t>
                      </a:r>
                    </a:p>
                  </a:txBody>
                  <a:tcPr anchor="ctr"/>
                </a:tc>
                <a:tc>
                  <a:txBody>
                    <a:bodyPr/>
                    <a:lstStyle/>
                    <a:p>
                      <a:pPr algn="ctr"/>
                      <a:endParaRPr lang="cs-CZ"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cs-CZ" sz="1600" dirty="0"/>
                    </a:p>
                  </a:txBody>
                  <a:tcPr anchor="ctr"/>
                </a:tc>
                <a:tc>
                  <a:txBody>
                    <a:bodyPr/>
                    <a:lstStyle/>
                    <a:p>
                      <a:pPr algn="ctr"/>
                      <a:endParaRPr lang="cs-CZ" sz="1600" dirty="0"/>
                    </a:p>
                  </a:txBody>
                  <a:tcPr anchor="ctr"/>
                </a:tc>
                <a:tc>
                  <a:txBody>
                    <a:bodyPr/>
                    <a:lstStyle/>
                    <a:p>
                      <a:pPr algn="ctr"/>
                      <a:endParaRPr lang="cs-CZ" sz="1600" dirty="0"/>
                    </a:p>
                  </a:txBody>
                  <a:tcPr anchor="ctr"/>
                </a:tc>
                <a:extLst>
                  <a:ext uri="{0D108BD9-81ED-4DB2-BD59-A6C34878D82A}">
                    <a16:rowId xmlns:a16="http://schemas.microsoft.com/office/drawing/2014/main" val="10002"/>
                  </a:ext>
                </a:extLst>
              </a:tr>
              <a:tr h="1043775">
                <a:tc>
                  <a:txBody>
                    <a:bodyPr/>
                    <a:lstStyle/>
                    <a:p>
                      <a:pPr algn="ctr"/>
                      <a:r>
                        <a:rPr lang="cs-CZ" sz="1600" dirty="0">
                          <a:solidFill>
                            <a:srgbClr val="FF0000"/>
                          </a:solidFill>
                        </a:rPr>
                        <a:t>ART. RADIOCARPEA</a:t>
                      </a:r>
                    </a:p>
                    <a:p>
                      <a:pPr algn="ctr"/>
                      <a:r>
                        <a:rPr lang="cs-CZ" sz="1600" dirty="0">
                          <a:solidFill>
                            <a:srgbClr val="FF0000"/>
                          </a:solidFill>
                        </a:rPr>
                        <a:t>ART. MEDIOCARPERA</a:t>
                      </a:r>
                    </a:p>
                  </a:txBody>
                  <a:tcPr anchor="ctr"/>
                </a:tc>
                <a:tc>
                  <a:txBody>
                    <a:bodyPr/>
                    <a:lstStyle/>
                    <a:p>
                      <a:pPr algn="ctr"/>
                      <a:endParaRPr lang="cs-CZ" dirty="0"/>
                    </a:p>
                  </a:txBody>
                  <a:tcPr anchor="ctr"/>
                </a:tc>
                <a:tc>
                  <a:txBody>
                    <a:bodyPr/>
                    <a:lstStyle/>
                    <a:p>
                      <a:pPr algn="ctr"/>
                      <a:endParaRPr lang="cs-CZ" sz="1600" dirty="0"/>
                    </a:p>
                  </a:txBody>
                  <a:tcPr anchor="ctr"/>
                </a:tc>
                <a:tc>
                  <a:txBody>
                    <a:bodyPr/>
                    <a:lstStyle/>
                    <a:p>
                      <a:pPr algn="ctr"/>
                      <a:endParaRPr lang="cs-CZ" sz="1600" dirty="0"/>
                    </a:p>
                  </a:txBody>
                  <a:tcPr anchor="ctr"/>
                </a:tc>
                <a:tc>
                  <a:txBody>
                    <a:bodyPr/>
                    <a:lstStyle/>
                    <a:p>
                      <a:pPr algn="ctr"/>
                      <a:endParaRPr lang="cs-CZ" sz="1600" dirty="0"/>
                    </a:p>
                  </a:txBody>
                  <a:tcPr anchor="ctr"/>
                </a:tc>
                <a:extLst>
                  <a:ext uri="{0D108BD9-81ED-4DB2-BD59-A6C34878D82A}">
                    <a16:rowId xmlns:a16="http://schemas.microsoft.com/office/drawing/2014/main" val="10003"/>
                  </a:ext>
                </a:extLst>
              </a:tr>
              <a:tr h="602772">
                <a:tc>
                  <a:txBody>
                    <a:bodyPr/>
                    <a:lstStyle/>
                    <a:p>
                      <a:pPr algn="ctr"/>
                      <a:r>
                        <a:rPr lang="cs-CZ" sz="1600" dirty="0">
                          <a:solidFill>
                            <a:srgbClr val="FF0000"/>
                          </a:solidFill>
                        </a:rPr>
                        <a:t>ART. COXAE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cs-CZ" dirty="0"/>
                    </a:p>
                  </a:txBody>
                  <a:tcPr anchor="ctr"/>
                </a:tc>
                <a:tc>
                  <a:txBody>
                    <a:bodyPr/>
                    <a:lstStyle/>
                    <a:p>
                      <a:pPr algn="ctr"/>
                      <a:endParaRPr lang="cs-CZ" sz="1600" dirty="0"/>
                    </a:p>
                  </a:txBody>
                  <a:tcPr anchor="ctr"/>
                </a:tc>
                <a:tc>
                  <a:txBody>
                    <a:bodyPr/>
                    <a:lstStyle/>
                    <a:p>
                      <a:pPr algn="ctr"/>
                      <a:endParaRPr lang="cs-CZ" sz="1600" dirty="0"/>
                    </a:p>
                  </a:txBody>
                  <a:tcPr anchor="ctr"/>
                </a:tc>
                <a:tc>
                  <a:txBody>
                    <a:bodyPr/>
                    <a:lstStyle/>
                    <a:p>
                      <a:pPr algn="ctr"/>
                      <a:endParaRPr lang="cs-CZ" sz="1600" dirty="0"/>
                    </a:p>
                  </a:txBody>
                  <a:tcPr anchor="ctr"/>
                </a:tc>
                <a:extLst>
                  <a:ext uri="{0D108BD9-81ED-4DB2-BD59-A6C34878D82A}">
                    <a16:rowId xmlns:a16="http://schemas.microsoft.com/office/drawing/2014/main" val="10004"/>
                  </a:ext>
                </a:extLst>
              </a:tr>
              <a:tr h="602772">
                <a:tc>
                  <a:txBody>
                    <a:bodyPr/>
                    <a:lstStyle/>
                    <a:p>
                      <a:pPr algn="ctr"/>
                      <a:r>
                        <a:rPr lang="cs-CZ" sz="1600" dirty="0">
                          <a:solidFill>
                            <a:srgbClr val="FF0000"/>
                          </a:solidFill>
                        </a:rPr>
                        <a:t>ART. GENUS</a:t>
                      </a:r>
                    </a:p>
                  </a:txBody>
                  <a:tcPr anchor="ctr"/>
                </a:tc>
                <a:tc>
                  <a:txBody>
                    <a:bodyPr/>
                    <a:lstStyle/>
                    <a:p>
                      <a:pPr algn="ctr"/>
                      <a:endParaRPr lang="cs-CZ"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cs-CZ" sz="1600" dirty="0"/>
                    </a:p>
                  </a:txBody>
                  <a:tcPr anchor="ctr"/>
                </a:tc>
                <a:tc>
                  <a:txBody>
                    <a:bodyPr/>
                    <a:lstStyle/>
                    <a:p>
                      <a:pPr algn="ctr"/>
                      <a:endParaRPr lang="cs-CZ" sz="1600" dirty="0"/>
                    </a:p>
                  </a:txBody>
                  <a:tcPr anchor="ctr"/>
                </a:tc>
                <a:tc>
                  <a:txBody>
                    <a:bodyPr/>
                    <a:lstStyle/>
                    <a:p>
                      <a:pPr algn="ctr"/>
                      <a:endParaRPr lang="cs-CZ" sz="1600" dirty="0"/>
                    </a:p>
                  </a:txBody>
                  <a:tcPr anchor="ctr"/>
                </a:tc>
                <a:extLst>
                  <a:ext uri="{0D108BD9-81ED-4DB2-BD59-A6C34878D82A}">
                    <a16:rowId xmlns:a16="http://schemas.microsoft.com/office/drawing/2014/main" val="10005"/>
                  </a:ext>
                </a:extLst>
              </a:tr>
              <a:tr h="602772">
                <a:tc>
                  <a:txBody>
                    <a:bodyPr/>
                    <a:lstStyle/>
                    <a:p>
                      <a:pPr algn="ctr"/>
                      <a:r>
                        <a:rPr lang="cs-CZ" sz="1600" dirty="0">
                          <a:solidFill>
                            <a:srgbClr val="FF0000"/>
                          </a:solidFill>
                        </a:rPr>
                        <a:t>ART. TALOCRURALIS</a:t>
                      </a:r>
                    </a:p>
                  </a:txBody>
                  <a:tcPr anchor="ctr"/>
                </a:tc>
                <a:tc>
                  <a:txBody>
                    <a:bodyPr/>
                    <a:lstStyle/>
                    <a:p>
                      <a:pPr algn="ctr"/>
                      <a:endParaRPr lang="cs-CZ" dirty="0"/>
                    </a:p>
                  </a:txBody>
                  <a:tcPr anchor="ctr"/>
                </a:tc>
                <a:tc>
                  <a:txBody>
                    <a:bodyPr/>
                    <a:lstStyle/>
                    <a:p>
                      <a:pPr algn="ctr"/>
                      <a:endParaRPr lang="cs-CZ" sz="1600" dirty="0"/>
                    </a:p>
                  </a:txBody>
                  <a:tcPr anchor="ctr"/>
                </a:tc>
                <a:tc>
                  <a:txBody>
                    <a:bodyPr/>
                    <a:lstStyle/>
                    <a:p>
                      <a:pPr algn="ctr"/>
                      <a:endParaRPr lang="cs-CZ" sz="1600" dirty="0"/>
                    </a:p>
                  </a:txBody>
                  <a:tcPr anchor="ctr"/>
                </a:tc>
                <a:tc>
                  <a:txBody>
                    <a:bodyPr/>
                    <a:lstStyle/>
                    <a:p>
                      <a:pPr algn="ctr"/>
                      <a:endParaRPr lang="cs-CZ" sz="1600" dirty="0"/>
                    </a:p>
                  </a:txBody>
                  <a:tcPr anchor="ctr"/>
                </a:tc>
                <a:extLst>
                  <a:ext uri="{0D108BD9-81ED-4DB2-BD59-A6C34878D82A}">
                    <a16:rowId xmlns:a16="http://schemas.microsoft.com/office/drawing/2014/main" val="10006"/>
                  </a:ext>
                </a:extLst>
              </a:tr>
              <a:tr h="1043775">
                <a:tc>
                  <a:txBody>
                    <a:bodyPr/>
                    <a:lstStyle/>
                    <a:p>
                      <a:pPr algn="ctr"/>
                      <a:r>
                        <a:rPr lang="cs-CZ" sz="1600" dirty="0">
                          <a:solidFill>
                            <a:srgbClr val="FF0000"/>
                          </a:solidFill>
                        </a:rPr>
                        <a:t>ART. SUBTALARIS</a:t>
                      </a:r>
                    </a:p>
                    <a:p>
                      <a:pPr algn="ctr"/>
                      <a:r>
                        <a:rPr lang="cs-CZ" sz="1600" dirty="0">
                          <a:solidFill>
                            <a:srgbClr val="FF0000"/>
                          </a:solidFill>
                        </a:rPr>
                        <a:t>ART. TALOCALLANEO-NAVICULARIS</a:t>
                      </a:r>
                    </a:p>
                  </a:txBody>
                  <a:tcPr anchor="ctr"/>
                </a:tc>
                <a:tc>
                  <a:txBody>
                    <a:bodyPr/>
                    <a:lstStyle/>
                    <a:p>
                      <a:pPr algn="ctr"/>
                      <a:endParaRPr lang="cs-CZ" dirty="0"/>
                    </a:p>
                  </a:txBody>
                  <a:tcPr anchor="ctr"/>
                </a:tc>
                <a:tc gridSpan="3">
                  <a:txBody>
                    <a:bodyPr/>
                    <a:lstStyle/>
                    <a:p>
                      <a:pPr algn="ctr"/>
                      <a:endParaRPr lang="cs-CZ" sz="1600" dirty="0"/>
                    </a:p>
                  </a:txBody>
                  <a:tcPr anchor="ctr"/>
                </a:tc>
                <a:tc hMerge="1">
                  <a:txBody>
                    <a:bodyPr/>
                    <a:lstStyle/>
                    <a:p>
                      <a:pPr algn="ctr"/>
                      <a:endParaRPr lang="cs-CZ" sz="1400" dirty="0"/>
                    </a:p>
                  </a:txBody>
                  <a:tcPr anchor="ctr"/>
                </a:tc>
                <a:tc hMerge="1">
                  <a:txBody>
                    <a:bodyPr/>
                    <a:lstStyle/>
                    <a:p>
                      <a:pPr algn="ctr"/>
                      <a:endParaRPr lang="cs-CZ" sz="1400" dirty="0"/>
                    </a:p>
                  </a:txBody>
                  <a:tcPr anchor="ct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1622</Words>
  <Application>Microsoft Office PowerPoint</Application>
  <PresentationFormat>Předvádění na obrazovce (4:3)</PresentationFormat>
  <Paragraphs>297</Paragraphs>
  <Slides>42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42</vt:i4>
      </vt:variant>
    </vt:vector>
  </HeadingPairs>
  <TitlesOfParts>
    <vt:vector size="46" baseType="lpstr">
      <vt:lpstr>Arial</vt:lpstr>
      <vt:lpstr>Times New Roman</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FSpS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novotna</dc:creator>
  <cp:lastModifiedBy>Milan Mojžíš</cp:lastModifiedBy>
  <cp:revision>44</cp:revision>
  <dcterms:created xsi:type="dcterms:W3CDTF">2009-03-12T14:14:48Z</dcterms:created>
  <dcterms:modified xsi:type="dcterms:W3CDTF">2017-10-04T06:42:49Z</dcterms:modified>
</cp:coreProperties>
</file>