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86" r:id="rId5"/>
    <p:sldId id="287" r:id="rId6"/>
    <p:sldId id="279" r:id="rId7"/>
    <p:sldId id="288" r:id="rId8"/>
    <p:sldId id="263" r:id="rId9"/>
    <p:sldId id="264" r:id="rId10"/>
    <p:sldId id="289" r:id="rId11"/>
    <p:sldId id="290" r:id="rId12"/>
    <p:sldId id="291" r:id="rId13"/>
    <p:sldId id="292" r:id="rId14"/>
    <p:sldId id="293" r:id="rId15"/>
    <p:sldId id="295" r:id="rId16"/>
    <p:sldId id="29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BA51-EEFE-47E0-A84B-10FA8EDCE58D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D28B-7ABB-4246-880D-E98FD30B4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2D61-5865-4BCA-A697-D13C76AAF1C1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A049-B338-4689-8EB3-F790F2689E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9DC0-5692-40FE-8015-E5518389C54B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74C2-88F1-4C77-960D-DEBB504189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635C-B473-4AE5-A034-84C955DBBAE8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85C6-C760-4A1E-968E-64BB10E5E3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0B5-2E85-4DDB-B750-D735ACCA1A0F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4D8A-96C3-42F5-B55C-1E95E6AFDA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4FC5-5852-49C8-894D-897D907B7F7F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EDC3-957D-4478-95CD-CF726E6437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15F9-32D5-4700-928B-44C6843FAE39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7294-56BB-4507-969D-6E10DCE65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FA1B-FA0F-4034-9667-63E0B77C83D2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1BF5-9D13-4C8E-8A73-EA70D7CDD3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4332-815C-4671-8F47-31CBD0F35168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0C2D-8C07-4631-AB64-02A570B00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6600-7311-43C2-A1FF-049E2586F9FA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8288-1999-481C-BC96-63FE09062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0890-09D0-4491-A8FB-409272414CC8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1A11-8088-4D2A-A739-BB29332F91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678197-F8A9-4E44-AB00-1604B1044749}" type="datetimeFigureOut">
              <a:rPr lang="cs-CZ"/>
              <a:pPr>
                <a:defRPr/>
              </a:pPr>
              <a:t>22.11.2012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AA7D94-01E4-462D-B2F0-BE5E1A8A0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981075"/>
            <a:ext cx="8353425" cy="4176713"/>
          </a:xfrm>
        </p:spPr>
        <p:txBody>
          <a:bodyPr/>
          <a:lstStyle/>
          <a:p>
            <a:r>
              <a:rPr lang="cs-CZ" sz="4000" dirty="0" smtClean="0"/>
              <a:t>TAŽENÍ - TLAČENÍ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HODY</a:t>
            </a:r>
            <a:endParaRPr lang="cs-CZ" sz="4000" dirty="0" smtClean="0"/>
          </a:p>
        </p:txBody>
      </p:sp>
      <p:sp>
        <p:nvSpPr>
          <p:cNvPr id="7" name="Ohnutý pruh 6"/>
          <p:cNvSpPr/>
          <p:nvPr/>
        </p:nvSpPr>
        <p:spPr bwMode="auto">
          <a:xfrm rot="16200000">
            <a:off x="-2809081" y="2601119"/>
            <a:ext cx="7632700" cy="1655762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13315" name="Picture 5" descr="http://www.fsps.muni.cz/inovace-RVS/img/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5848350"/>
            <a:ext cx="33480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OVERHAND</a:t>
            </a:r>
            <a:endParaRPr lang="cs-CZ" dirty="0"/>
          </a:p>
        </p:txBody>
      </p:sp>
      <p:pic>
        <p:nvPicPr>
          <p:cNvPr id="4" name="Zástupný symbol pro obsah 3" descr="push_pull_1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2840" y="1772816"/>
            <a:ext cx="9196840" cy="43517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OVERARM</a:t>
            </a:r>
            <a:endParaRPr lang="cs-CZ" dirty="0"/>
          </a:p>
        </p:txBody>
      </p:sp>
      <p:pic>
        <p:nvPicPr>
          <p:cNvPr id="4" name="Zástupný symbol pro obsah 3" descr="push_pull_1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58680"/>
            <a:ext cx="9144000" cy="58090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UNDERARM</a:t>
            </a:r>
            <a:endParaRPr lang="cs-CZ" dirty="0"/>
          </a:p>
        </p:txBody>
      </p:sp>
      <p:pic>
        <p:nvPicPr>
          <p:cNvPr id="4" name="Zástupný symbol pro obsah 3" descr="push_pull_1_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57886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SIDEARM</a:t>
            </a:r>
            <a:endParaRPr lang="cs-CZ" dirty="0"/>
          </a:p>
        </p:txBody>
      </p:sp>
      <p:pic>
        <p:nvPicPr>
          <p:cNvPr id="6" name="Zástupný symbol pro obsah 5" descr="push_pull_1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655290"/>
            <a:ext cx="9190021" cy="44380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4" name="Group 926"/>
          <p:cNvGraphicFramePr>
            <a:graphicFrameLocks noGrp="1"/>
          </p:cNvGraphicFramePr>
          <p:nvPr/>
        </p:nvGraphicFramePr>
        <p:xfrm>
          <a:off x="251520" y="548680"/>
          <a:ext cx="8712968" cy="5733290"/>
        </p:xfrm>
        <a:graphic>
          <a:graphicData uri="http://schemas.openxmlformats.org/drawingml/2006/table">
            <a:tbl>
              <a:tblPr/>
              <a:tblGrid>
                <a:gridCol w="1417148"/>
                <a:gridCol w="1284045"/>
                <a:gridCol w="1240200"/>
                <a:gridCol w="883143"/>
                <a:gridCol w="750099"/>
                <a:gridCol w="1965216"/>
                <a:gridCol w="1173117"/>
              </a:tblGrid>
              <a:tr h="5602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FÁZE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AKCELERAČNÍ FÁZE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KLOUB/ČÁST TĚLA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 V KLOUBU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POHYBUJÍCÍ SE SEGMENT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ROVINA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IMPULS POHYBU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AGONISTÉ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KONTRAKCE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rameno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 abdukce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paže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deltoideus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infraspinatus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vnitřní rotace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paže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subscapularis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latissimus</a:t>
                      </a: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dorsi</a:t>
                      </a:r>
                      <a:endParaRPr kumimoji="0" lang="cs-CZ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pectoralis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major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lopatky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abdukce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lopatka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frontální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serratus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anterior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pectoralis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minor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loket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extenze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triceps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brachii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pronace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předloktí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horizontální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pronator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teres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pronator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quadratus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zápěstí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flexe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ruka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sagitální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svaly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flexor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koncentrická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flexor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carpi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ulnaris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m. flexor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digitorum</a:t>
                      </a: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superficialis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779912" y="0"/>
            <a:ext cx="4884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OVERARM THROW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hevillat.pagesperso-orange.fr/01_lejav/technique/asb/leblanc-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0770"/>
            <a:ext cx="9324528" cy="6737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achrizal.com/wp-content/uploads/2010/10/sequentialpicth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2" y="692696"/>
            <a:ext cx="9103858" cy="499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a TLAČENÍ</a:t>
            </a:r>
            <a:br>
              <a:rPr lang="cs-CZ" dirty="0" smtClean="0"/>
            </a:br>
            <a:r>
              <a:rPr lang="cs-CZ" dirty="0" smtClean="0"/>
              <a:t>základní pohyby</a:t>
            </a:r>
            <a:endParaRPr lang="cs-CZ" dirty="0" smtClean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1259632" y="1916832"/>
            <a:ext cx="7427912" cy="1684338"/>
          </a:xfrm>
        </p:spPr>
        <p:txBody>
          <a:bodyPr/>
          <a:lstStyle/>
          <a:p>
            <a:r>
              <a:rPr lang="cs-CZ" dirty="0" smtClean="0"/>
              <a:t>LOKET: flexe – extenze</a:t>
            </a:r>
          </a:p>
          <a:p>
            <a:r>
              <a:rPr lang="cs-CZ" dirty="0" smtClean="0"/>
              <a:t>RAMENO: extenze – flexe</a:t>
            </a:r>
          </a:p>
          <a:p>
            <a:r>
              <a:rPr lang="cs-CZ" dirty="0" smtClean="0"/>
              <a:t>DKK: extenze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9081" y="2601119"/>
            <a:ext cx="7632700" cy="1655762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 S PŘEDMĚTEM</a:t>
            </a:r>
            <a:endParaRPr lang="cs-CZ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72816"/>
            <a:ext cx="8229600" cy="46359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jednorázový</a:t>
            </a:r>
            <a:endParaRPr lang="cs-CZ" sz="28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chvilkový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kontinuální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9081" y="2601119"/>
            <a:ext cx="7632700" cy="1655762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ush_pull_1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043363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ush_pull_1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332656"/>
            <a:ext cx="9144000" cy="61603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PŘÍKLADY</a:t>
            </a:r>
            <a:endParaRPr lang="cs-CZ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lukostřelba, americký fotbal, zápas, veslování, kanoistika, skok o tyči, lezení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9081" y="2601119"/>
            <a:ext cx="7632700" cy="1655762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ush_pull_1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755" y="0"/>
            <a:ext cx="7007645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ASPEKTY POHYBU</a:t>
            </a:r>
            <a:br>
              <a:rPr lang="cs-CZ" dirty="0" smtClean="0"/>
            </a:br>
            <a:r>
              <a:rPr lang="cs-CZ" dirty="0" smtClean="0"/>
              <a:t>(kinetická energie):</a:t>
            </a:r>
            <a:endParaRPr lang="cs-CZ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60848"/>
            <a:ext cx="8229600" cy="43478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velikost, směr, místo působení (předmět)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ČLOVĚK – stabilita (změna těžiště)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9081" y="2601119"/>
            <a:ext cx="7632700" cy="1655762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HODY – VRHY</a:t>
            </a:r>
            <a:endParaRPr lang="cs-CZ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err="1" smtClean="0"/>
              <a:t>overhand</a:t>
            </a:r>
            <a:r>
              <a:rPr lang="cs-CZ" sz="2800" dirty="0" smtClean="0"/>
              <a:t>  (přes ruku)</a:t>
            </a:r>
          </a:p>
          <a:p>
            <a:pPr>
              <a:lnSpc>
                <a:spcPct val="90000"/>
              </a:lnSpc>
            </a:pPr>
            <a:r>
              <a:rPr lang="cs-CZ" sz="2800" dirty="0" err="1" smtClean="0"/>
              <a:t>overarm</a:t>
            </a:r>
            <a:r>
              <a:rPr lang="cs-CZ" sz="2800" dirty="0" smtClean="0"/>
              <a:t> (přes paži)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underarm</a:t>
            </a:r>
            <a:r>
              <a:rPr lang="cs-CZ" sz="2800" dirty="0" smtClean="0"/>
              <a:t> (pod paží)</a:t>
            </a:r>
          </a:p>
          <a:p>
            <a:pPr>
              <a:lnSpc>
                <a:spcPct val="90000"/>
              </a:lnSpc>
            </a:pPr>
            <a:r>
              <a:rPr lang="cs-CZ" sz="2800" dirty="0" err="1" smtClean="0"/>
              <a:t>sidearm</a:t>
            </a:r>
            <a:r>
              <a:rPr lang="cs-CZ" sz="2800" dirty="0" smtClean="0"/>
              <a:t> (vedle paže)</a:t>
            </a:r>
            <a:endParaRPr lang="cs-CZ" sz="2800" dirty="0" smtClean="0"/>
          </a:p>
        </p:txBody>
      </p:sp>
      <p:sp>
        <p:nvSpPr>
          <p:cNvPr id="4" name="Ohnutý pruh 3"/>
          <p:cNvSpPr/>
          <p:nvPr/>
        </p:nvSpPr>
        <p:spPr bwMode="auto">
          <a:xfrm rot="16200000">
            <a:off x="-2809081" y="2601119"/>
            <a:ext cx="7632700" cy="1655762"/>
          </a:xfrm>
          <a:prstGeom prst="blockArc">
            <a:avLst>
              <a:gd name="adj1" fmla="val 10800000"/>
              <a:gd name="adj2" fmla="val 21545990"/>
              <a:gd name="adj3" fmla="val 17445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200</Words>
  <Application>Microsoft Office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TAŽENÍ - TLAČENÍ  HODY</vt:lpstr>
      <vt:lpstr>TAŽENÍ a TLAČENÍ základní pohyby</vt:lpstr>
      <vt:lpstr>KONTAKT S PŘEDMĚTEM</vt:lpstr>
      <vt:lpstr>Snímek 4</vt:lpstr>
      <vt:lpstr>Snímek 5</vt:lpstr>
      <vt:lpstr>DALŠÍ PŘÍKLADY</vt:lpstr>
      <vt:lpstr>Snímek 7</vt:lpstr>
      <vt:lpstr>3 ASPEKTY POHYBU (kinetická energie):</vt:lpstr>
      <vt:lpstr>HODY – VRHY</vt:lpstr>
      <vt:lpstr>OVERHAND</vt:lpstr>
      <vt:lpstr>OVERARM</vt:lpstr>
      <vt:lpstr>UNDERARM</vt:lpstr>
      <vt:lpstr>SIDEARM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POSTURA a ATITUDA  STOJ  SED</dc:title>
  <dc:creator>Martina</dc:creator>
  <cp:lastModifiedBy>Martina</cp:lastModifiedBy>
  <cp:revision>130</cp:revision>
  <dcterms:created xsi:type="dcterms:W3CDTF">2012-10-23T18:17:57Z</dcterms:created>
  <dcterms:modified xsi:type="dcterms:W3CDTF">2012-11-22T08:25:40Z</dcterms:modified>
</cp:coreProperties>
</file>