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72" r:id="rId4"/>
    <p:sldId id="266" r:id="rId5"/>
    <p:sldId id="258" r:id="rId6"/>
    <p:sldId id="262" r:id="rId7"/>
    <p:sldId id="260" r:id="rId8"/>
    <p:sldId id="259" r:id="rId9"/>
    <p:sldId id="261" r:id="rId10"/>
    <p:sldId id="257" r:id="rId11"/>
    <p:sldId id="276" r:id="rId12"/>
    <p:sldId id="265" r:id="rId13"/>
    <p:sldId id="267" r:id="rId14"/>
    <p:sldId id="277" r:id="rId15"/>
    <p:sldId id="268" r:id="rId16"/>
    <p:sldId id="279" r:id="rId17"/>
    <p:sldId id="273" r:id="rId18"/>
    <p:sldId id="270" r:id="rId19"/>
    <p:sldId id="271" r:id="rId20"/>
    <p:sldId id="278" r:id="rId21"/>
    <p:sldId id="274" r:id="rId22"/>
    <p:sldId id="275" r:id="rId23"/>
    <p:sldId id="26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49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outlineViewPr>
    <p:cViewPr>
      <p:scale>
        <a:sx n="33" d="100"/>
        <a:sy n="33" d="100"/>
      </p:scale>
      <p:origin x="0" y="-115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FE917-99FA-4B44-BA4F-876841589666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5B5EC-7F93-4A98-9B00-886037405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49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B5EC-7F93-4A98-9B00-88603740528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76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B5EC-7F93-4A98-9B00-88603740528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87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B5EC-7F93-4A98-9B00-88603740528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9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B5EC-7F93-4A98-9B00-88603740528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4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B5EC-7F93-4A98-9B00-88603740528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09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B5EC-7F93-4A98-9B00-88603740528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2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8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29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4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27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9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1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36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8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12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F7B-3754-4D29-A64E-D77EA01F07BD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5DDF-5B86-43CF-8EC4-6A35B8CED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6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2dJ3-N0HL4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amy_cuddy_your_body_language_shapes_who_you_ar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RQn7nzup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dUUx5FdyS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08163"/>
            <a:ext cx="9144000" cy="2387600"/>
          </a:xfrm>
        </p:spPr>
        <p:txBody>
          <a:bodyPr>
            <a:normAutofit/>
          </a:bodyPr>
          <a:lstStyle/>
          <a:p>
            <a:r>
              <a:rPr lang="cs-CZ" b="1" dirty="0" smtClean="0"/>
              <a:t>Psychosociální rozvoj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7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535" y="1653151"/>
            <a:ext cx="5385619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900" b="1" dirty="0" smtClean="0"/>
              <a:t>Talent </a:t>
            </a:r>
            <a:br>
              <a:rPr lang="cs-CZ" sz="4900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- </a:t>
            </a:r>
            <a:r>
              <a:rPr lang="cs-CZ" sz="3100" dirty="0" smtClean="0"/>
              <a:t>trend - zaměřování se na napravování slabých stránek na úkor rozvíjení silných stránek – talentů (matematika x čeština)</a:t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b="1" dirty="0" smtClean="0"/>
              <a:t>- v 6 letech vykazuje vysokou kreativitu 98% dětí – protože si hrají</a:t>
            </a:r>
            <a:br>
              <a:rPr lang="cs-CZ" sz="3100" b="1" dirty="0" smtClean="0"/>
            </a:br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sz="3100" b="1" dirty="0" smtClean="0"/>
              <a:t>… v 25 letech 2%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4106" y="1653151"/>
            <a:ext cx="5254663" cy="34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psychosociálního rozvoje – rozvoje sebevědomí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How</a:t>
            </a:r>
            <a:r>
              <a:rPr lang="cs-CZ" b="1" dirty="0" smtClean="0"/>
              <a:t> to </a:t>
            </a:r>
            <a:r>
              <a:rPr lang="cs-CZ" b="1" dirty="0" err="1" smtClean="0"/>
              <a:t>develop</a:t>
            </a:r>
            <a:r>
              <a:rPr lang="cs-CZ" b="1" dirty="0" smtClean="0"/>
              <a:t> </a:t>
            </a:r>
            <a:r>
              <a:rPr lang="cs-CZ" b="1" dirty="0" err="1" smtClean="0"/>
              <a:t>confidence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Derren</a:t>
            </a:r>
            <a:r>
              <a:rPr lang="cs-CZ" dirty="0" smtClean="0"/>
              <a:t> Brown)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www.youtube.com/watch?v=2dJ3-N0HL4A</a:t>
            </a:r>
            <a:r>
              <a:rPr lang="cs-CZ" dirty="0" smtClean="0"/>
              <a:t> (obdoba „kinosálu“ – hra se vzpomínkami ve skriptech)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3" y="2974599"/>
            <a:ext cx="11069234" cy="32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Comfort</a:t>
            </a:r>
            <a:r>
              <a:rPr lang="cs-CZ" b="1" dirty="0"/>
              <a:t> </a:t>
            </a:r>
            <a:r>
              <a:rPr lang="cs-CZ" b="1" dirty="0" err="1" smtClean="0"/>
              <a:t>Zone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Stav, v němž jedinec nepociťuje úzkost, protože zde není žádné riziko</a:t>
            </a:r>
          </a:p>
          <a:p>
            <a:r>
              <a:rPr lang="cs-CZ" dirty="0" smtClean="0"/>
              <a:t>Minimální prostor pro progres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10" y="2798663"/>
            <a:ext cx="6164179" cy="40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Vystupování z </a:t>
            </a:r>
            <a:r>
              <a:rPr lang="cs-CZ" b="1" dirty="0" err="1" smtClean="0"/>
              <a:t>comfort</a:t>
            </a:r>
            <a:r>
              <a:rPr lang="cs-CZ" b="1" dirty="0" smtClean="0"/>
              <a:t> </a:t>
            </a:r>
            <a:r>
              <a:rPr lang="cs-CZ" b="1" dirty="0" err="1" smtClean="0"/>
              <a:t>zone</a:t>
            </a:r>
            <a:r>
              <a:rPr lang="cs-CZ" b="1" dirty="0" smtClean="0"/>
              <a:t> – práce se strachem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2184"/>
            <a:ext cx="10515600" cy="5248655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 smtClean="0"/>
              <a:t>Flow</a:t>
            </a:r>
            <a:r>
              <a:rPr lang="cs-CZ" dirty="0" smtClean="0"/>
              <a:t> – soustředění se na přítomnost (Adam Ondra)</a:t>
            </a:r>
          </a:p>
          <a:p>
            <a:r>
              <a:rPr lang="cs-CZ" dirty="0"/>
              <a:t>Dechové cvičení (např. šest nádechů a výdechů za minutu, soustředění se na dech, bránici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Transformace toho, čeho se bojíme, v příležitost (</a:t>
            </a:r>
            <a:r>
              <a:rPr lang="en-US" dirty="0" smtClean="0"/>
              <a:t>+</a:t>
            </a:r>
            <a:r>
              <a:rPr lang="cs-CZ" dirty="0" smtClean="0"/>
              <a:t> motivace, - strach)</a:t>
            </a:r>
            <a:endParaRPr lang="cs-CZ" dirty="0"/>
          </a:p>
          <a:p>
            <a:r>
              <a:rPr lang="en-US" dirty="0" err="1"/>
              <a:t>Vědomé</a:t>
            </a:r>
            <a:r>
              <a:rPr lang="en-US" dirty="0"/>
              <a:t> </a:t>
            </a:r>
            <a:r>
              <a:rPr lang="en-US" dirty="0" err="1"/>
              <a:t>užívání</a:t>
            </a:r>
            <a:r>
              <a:rPr lang="en-US" dirty="0"/>
              <a:t> body language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www.ted.com/talks/amy_cuddy_your_body_language_shapes_who_you_are</a:t>
            </a:r>
            <a:endParaRPr lang="cs-CZ" dirty="0" smtClean="0"/>
          </a:p>
          <a:p>
            <a:r>
              <a:rPr lang="cs-CZ" dirty="0" smtClean="0"/>
              <a:t>Imaginace</a:t>
            </a:r>
          </a:p>
          <a:p>
            <a:pPr lvl="1"/>
            <a:r>
              <a:rPr lang="cs-CZ" dirty="0" smtClean="0"/>
              <a:t>Třetí osoba</a:t>
            </a:r>
          </a:p>
          <a:p>
            <a:pPr lvl="1"/>
            <a:r>
              <a:rPr lang="cs-CZ" dirty="0" smtClean="0"/>
              <a:t>Kinosál (vymazání negativní vzpomínky)</a:t>
            </a:r>
          </a:p>
        </p:txBody>
      </p:sp>
    </p:spTree>
    <p:extLst>
      <p:ext uri="{BB962C8B-B14F-4D97-AF65-F5344CB8AC3E}">
        <p14:creationId xmlns:p14="http://schemas.microsoft.com/office/powerpoint/2010/main" val="31318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Vystupování z </a:t>
            </a:r>
            <a:r>
              <a:rPr lang="cs-CZ" b="1" dirty="0" err="1"/>
              <a:t>comfort</a:t>
            </a:r>
            <a:r>
              <a:rPr lang="cs-CZ" b="1" dirty="0"/>
              <a:t> </a:t>
            </a:r>
            <a:r>
              <a:rPr lang="cs-CZ" b="1" dirty="0" err="1"/>
              <a:t>zone</a:t>
            </a:r>
            <a:r>
              <a:rPr lang="cs-CZ" b="1" dirty="0"/>
              <a:t> – práce se strachem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Neříkat si „</a:t>
            </a:r>
            <a:r>
              <a:rPr lang="cs-CZ" i="1" dirty="0" smtClean="0"/>
              <a:t>nebojím se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Podvědomí nezná zápor, takže si v podstatě říkáme „bojím se“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Lhaní sobě samému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27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Pravidla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Špatná x dobrá pravidla</a:t>
            </a:r>
          </a:p>
          <a:p>
            <a:pPr lvl="1"/>
            <a:r>
              <a:rPr lang="cs-CZ" dirty="0" smtClean="0"/>
              <a:t>„</a:t>
            </a:r>
            <a:r>
              <a:rPr lang="cs-CZ" i="1" dirty="0" smtClean="0"/>
              <a:t>Musím zůstat štíhlá, jinak nebudu mít žádné přátele“ x „</a:t>
            </a:r>
            <a:r>
              <a:rPr lang="cs-CZ" dirty="0" smtClean="0"/>
              <a:t>Budu vést zdravý životní styl, protože bude dobře, když si udržím štíhlou postavu. Přestože mě mí přátelé nesoudí na základě toho, zda jsem štíhlá</a:t>
            </a:r>
            <a:r>
              <a:rPr lang="cs-CZ" i="1" dirty="0" smtClean="0"/>
              <a:t>.“</a:t>
            </a:r>
          </a:p>
          <a:p>
            <a:pPr marL="457200" lvl="1" indent="0">
              <a:buNone/>
            </a:pPr>
            <a:endParaRPr lang="cs-CZ" i="1" dirty="0" smtClean="0"/>
          </a:p>
          <a:p>
            <a:r>
              <a:rPr lang="cs-CZ" dirty="0" smtClean="0"/>
              <a:t>Studie </a:t>
            </a:r>
            <a:r>
              <a:rPr lang="cs-CZ" dirty="0" err="1" smtClean="0"/>
              <a:t>Coopersmithe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Pravidla můžeš porušovat až v okamžiku, kdy je dokonale ovládáš</a:t>
            </a:r>
            <a:r>
              <a:rPr lang="cs-CZ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7652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Asertivita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Cvičení </a:t>
            </a:r>
            <a:r>
              <a:rPr lang="cs-CZ" dirty="0"/>
              <a:t>na říkání ‚NE‘</a:t>
            </a:r>
          </a:p>
          <a:p>
            <a:pPr lvl="1"/>
            <a:r>
              <a:rPr lang="cs-CZ" dirty="0" smtClean="0"/>
              <a:t>„Šéf vás požádal, abyste…“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4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"</a:t>
            </a:r>
            <a:r>
              <a:rPr lang="cs-CZ" b="1" dirty="0"/>
              <a:t>Odměna za souhlas je to, že tě mají rádi všichni - kromě tebe."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 říkat ne?</a:t>
            </a:r>
          </a:p>
          <a:p>
            <a:pPr lvl="1"/>
            <a:r>
              <a:rPr lang="cs-CZ" dirty="0" smtClean="0"/>
              <a:t>Proč o to žádáte mě?</a:t>
            </a:r>
          </a:p>
          <a:p>
            <a:pPr lvl="1"/>
            <a:r>
              <a:rPr lang="cs-CZ" dirty="0" smtClean="0"/>
              <a:t>Koho jiného jste ještě oslovili?</a:t>
            </a:r>
          </a:p>
          <a:p>
            <a:pPr lvl="1"/>
            <a:r>
              <a:rPr lang="cs-CZ" dirty="0" smtClean="0"/>
              <a:t>Když říkáte, že to spěchá, co konkrétně to znamená?</a:t>
            </a:r>
          </a:p>
          <a:p>
            <a:pPr lvl="1"/>
            <a:r>
              <a:rPr lang="cs-CZ" dirty="0" smtClean="0"/>
              <a:t>Podle jakých standardů to má být provedeno?</a:t>
            </a:r>
          </a:p>
          <a:p>
            <a:pPr lvl="1"/>
            <a:r>
              <a:rPr lang="cs-CZ" dirty="0" smtClean="0"/>
              <a:t>Co mám podle vás odložit stranou, abych se mohl věnovat tomuto?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Asertivní jednání - práva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72" y="1254813"/>
            <a:ext cx="8051056" cy="5511747"/>
          </a:xfrm>
        </p:spPr>
      </p:pic>
    </p:spTree>
    <p:extLst>
      <p:ext uri="{BB962C8B-B14F-4D97-AF65-F5344CB8AC3E}">
        <p14:creationId xmlns:p14="http://schemas.microsoft.com/office/powerpoint/2010/main" val="23352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Asertivní jednání - povinnosti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96" y="1690688"/>
            <a:ext cx="6236208" cy="5061102"/>
          </a:xfrm>
        </p:spPr>
      </p:pic>
    </p:spTree>
    <p:extLst>
      <p:ext uri="{BB962C8B-B14F-4D97-AF65-F5344CB8AC3E}">
        <p14:creationId xmlns:p14="http://schemas.microsoft.com/office/powerpoint/2010/main" val="19344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Inner</a:t>
            </a:r>
            <a:r>
              <a:rPr lang="cs-CZ" b="1" dirty="0" smtClean="0"/>
              <a:t> Game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52326" cy="4351338"/>
          </a:xfrm>
        </p:spPr>
        <p:txBody>
          <a:bodyPr/>
          <a:lstStyle/>
          <a:p>
            <a:r>
              <a:rPr lang="cs-CZ" dirty="0" err="1" smtClean="0"/>
              <a:t>Timothy</a:t>
            </a:r>
            <a:r>
              <a:rPr lang="cs-CZ" dirty="0" smtClean="0"/>
              <a:t> </a:t>
            </a:r>
            <a:r>
              <a:rPr lang="cs-CZ" dirty="0" err="1" smtClean="0"/>
              <a:t>Gallwey</a:t>
            </a:r>
            <a:r>
              <a:rPr lang="cs-CZ" dirty="0" smtClean="0"/>
              <a:t> (</a:t>
            </a:r>
            <a:r>
              <a:rPr lang="cs-CZ" dirty="0" err="1" smtClean="0"/>
              <a:t>Inner</a:t>
            </a:r>
            <a:r>
              <a:rPr lang="cs-CZ" dirty="0" smtClean="0"/>
              <a:t> game pro manažery, </a:t>
            </a:r>
            <a:r>
              <a:rPr lang="cs-CZ" dirty="0" err="1" smtClean="0"/>
              <a:t>Inner</a:t>
            </a:r>
            <a:r>
              <a:rPr lang="cs-CZ" dirty="0" smtClean="0"/>
              <a:t> game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tennis</a:t>
            </a:r>
            <a:r>
              <a:rPr lang="cs-CZ" dirty="0" smtClean="0"/>
              <a:t>…)</a:t>
            </a:r>
          </a:p>
          <a:p>
            <a:r>
              <a:rPr lang="cs-CZ" b="1" dirty="0" smtClean="0"/>
              <a:t>Metoda rozvíjející mentální dovednosti jedince na takovou úroveň, při níž se minimalizuje množství mentálních překážek</a:t>
            </a:r>
          </a:p>
          <a:p>
            <a:r>
              <a:rPr lang="cs-CZ" b="1" dirty="0" smtClean="0"/>
              <a:t>Překážkami mohou být obavy z neúspěchu, odpor vůči změnám, nedostatek sebedůvěry</a:t>
            </a:r>
            <a:endParaRPr lang="cs-CZ" b="1" dirty="0"/>
          </a:p>
        </p:txBody>
      </p:sp>
      <p:pic>
        <p:nvPicPr>
          <p:cNvPr id="1026" name="Picture 2" descr="13880190_974343422685268_2798102728003727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81" y="365124"/>
            <a:ext cx="6097319" cy="60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Slovní techniky asertivity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	Používejte „nebudu“ namísto „nemůžu“. </a:t>
            </a:r>
          </a:p>
          <a:p>
            <a:pPr marL="0" indent="0">
              <a:buNone/>
            </a:pPr>
            <a:r>
              <a:rPr lang="cs-CZ" dirty="0"/>
              <a:t>•	Používejte „chci“ namísto „potřebuji“. </a:t>
            </a:r>
          </a:p>
          <a:p>
            <a:pPr marL="0" indent="0">
              <a:buNone/>
            </a:pPr>
            <a:r>
              <a:rPr lang="cs-CZ" dirty="0"/>
              <a:t>•	Používejte „volím“ namísto „musím“. </a:t>
            </a:r>
          </a:p>
          <a:p>
            <a:pPr marL="0" indent="0">
              <a:buNone/>
            </a:pPr>
            <a:r>
              <a:rPr lang="cs-CZ" dirty="0"/>
              <a:t>•	Používejte „můžu“ namísto „mám“. </a:t>
            </a:r>
          </a:p>
        </p:txBody>
      </p:sp>
    </p:spTree>
    <p:extLst>
      <p:ext uri="{BB962C8B-B14F-4D97-AF65-F5344CB8AC3E}">
        <p14:creationId xmlns:p14="http://schemas.microsoft.com/office/powerpoint/2010/main" val="92986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Asertivní jednání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4245"/>
            <a:ext cx="6891528" cy="5303807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728" y="1690688"/>
            <a:ext cx="4374642" cy="43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Znáte člověka, který by byl stoprocentně pravdomluvný? A dovedete si představit, jak by se vám vedle takového upřímného člověka žilo? Ráno by vám řekl: „Nějak tloustneš.“ V autobuse by na adresu staršího spoluobčana pronesl komentář: „Ten pán smrdí.“ A jako kolega v práci? Podíval by se na mladou kolegyni a oznámil všem, že se jí dělají pupínky, ale stejně by ji rád svedl.</a:t>
            </a:r>
          </a:p>
          <a:p>
            <a:pPr marL="0" indent="0">
              <a:buNone/>
            </a:pPr>
            <a:r>
              <a:rPr lang="cs-CZ" i="1" dirty="0"/>
              <a:t>Není taková pravdomluvnost vlastně určitým druhem útoku? Autoři knihy se nám pokusí vysvětlit, že lež je ve skutečnosti důležitá a potřebná a bez ní by se nám v lidské společnosti žilo velmi nepříjemně. Protože pravda může být nebezpečná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Názory?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967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Nick </a:t>
            </a:r>
            <a:r>
              <a:rPr lang="cs-CZ" dirty="0" err="1" smtClean="0"/>
              <a:t>Vujicic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www.youtube.com/watch?v=6RQn7nzuppY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85173"/>
            <a:ext cx="5315790" cy="2891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140" y="2866370"/>
            <a:ext cx="4987710" cy="33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418" y="365125"/>
            <a:ext cx="8561163" cy="64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Identita </a:t>
            </a:r>
          </a:p>
          <a:p>
            <a:pPr lvl="1"/>
            <a:r>
              <a:rPr lang="cs-CZ" dirty="0" smtClean="0"/>
              <a:t>Uvědomování si a prožívání sebe sama, své jedinečnosti i odlišnosti od ostatních</a:t>
            </a:r>
          </a:p>
          <a:p>
            <a:pPr lvl="1"/>
            <a:r>
              <a:rPr lang="cs-CZ" dirty="0" smtClean="0"/>
              <a:t>Soubor rysů, podle nichž je jedinec znám u ostatních</a:t>
            </a:r>
          </a:p>
          <a:p>
            <a:pPr lvl="1"/>
            <a:r>
              <a:rPr lang="cs-CZ" dirty="0" smtClean="0"/>
              <a:t>Jedinec vytváří sebe sama a tímto definováním vytváří svou vlastní realitu, přičemž velký vliv má oceňování ze strany druhých</a:t>
            </a:r>
          </a:p>
          <a:p>
            <a:pPr lvl="1"/>
            <a:r>
              <a:rPr lang="cs-CZ" b="1" dirty="0" smtClean="0"/>
              <a:t>Identita, kterou jedinec prožívá nyní, se nemusí ztotožňovat s tou, kterou by prožívat chtěl</a:t>
            </a:r>
          </a:p>
          <a:p>
            <a:pPr lvl="1"/>
            <a:r>
              <a:rPr lang="cs-CZ" b="1" dirty="0" smtClean="0"/>
              <a:t>Lze ji pomocí uvědomělé práce spravovat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945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Sebepoznání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 fungovat pouze tehdy, když:</a:t>
            </a:r>
          </a:p>
          <a:p>
            <a:pPr lvl="1"/>
            <a:r>
              <a:rPr lang="cs-CZ" dirty="0" smtClean="0"/>
              <a:t>Jsme dostatečně vnímaví ke svým potřebám</a:t>
            </a:r>
          </a:p>
          <a:p>
            <a:pPr lvl="1"/>
            <a:r>
              <a:rPr lang="cs-CZ" dirty="0" smtClean="0"/>
              <a:t>Známe své silné a slabé stránky</a:t>
            </a:r>
          </a:p>
          <a:p>
            <a:pPr lvl="1"/>
            <a:r>
              <a:rPr lang="cs-CZ" dirty="0" smtClean="0"/>
              <a:t>Akceptujeme své nedostatky</a:t>
            </a:r>
          </a:p>
          <a:p>
            <a:pPr lvl="1"/>
            <a:r>
              <a:rPr lang="cs-CZ" dirty="0" smtClean="0"/>
              <a:t>Jsme otevřeni </a:t>
            </a:r>
            <a:r>
              <a:rPr lang="cs-CZ" dirty="0" err="1" smtClean="0"/>
              <a:t>seberozvoji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i="1" dirty="0" err="1" smtClean="0"/>
              <a:t>Fake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</a:t>
            </a:r>
            <a:r>
              <a:rPr lang="cs-CZ" i="1" dirty="0" err="1" smtClean="0"/>
              <a:t>till</a:t>
            </a:r>
            <a:r>
              <a:rPr lang="cs-CZ" i="1" dirty="0"/>
              <a:t> </a:t>
            </a:r>
            <a:r>
              <a:rPr lang="cs-CZ" i="1" dirty="0" err="1" smtClean="0"/>
              <a:t>you</a:t>
            </a:r>
            <a:r>
              <a:rPr lang="cs-CZ" i="1" dirty="0" smtClean="0"/>
              <a:t> make </a:t>
            </a:r>
            <a:r>
              <a:rPr lang="cs-CZ" i="1" dirty="0" err="1" smtClean="0"/>
              <a:t>it</a:t>
            </a:r>
            <a:r>
              <a:rPr lang="cs-CZ" dirty="0" smtClean="0"/>
              <a:t>“ (</a:t>
            </a:r>
            <a:r>
              <a:rPr lang="cs-CZ" dirty="0" err="1" smtClean="0"/>
              <a:t>Amy</a:t>
            </a:r>
            <a:r>
              <a:rPr lang="cs-CZ" dirty="0" smtClean="0"/>
              <a:t> </a:t>
            </a:r>
            <a:r>
              <a:rPr lang="cs-CZ" dirty="0" err="1" smtClean="0"/>
              <a:t>cuddy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630" y="2734056"/>
            <a:ext cx="4756193" cy="39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Sebepoznání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Dívky x chlapci (odlišné čerpání „energie“ a sebevědomí)</a:t>
            </a:r>
          </a:p>
          <a:p>
            <a:endParaRPr lang="cs-CZ" dirty="0"/>
          </a:p>
          <a:p>
            <a:r>
              <a:rPr lang="cs-CZ" dirty="0" smtClean="0"/>
              <a:t>Malá puberta</a:t>
            </a:r>
          </a:p>
          <a:p>
            <a:endParaRPr lang="cs-CZ" dirty="0"/>
          </a:p>
          <a:p>
            <a:r>
              <a:rPr lang="cs-CZ" dirty="0" smtClean="0"/>
              <a:t>„Normalizace“ </a:t>
            </a:r>
          </a:p>
          <a:p>
            <a:pPr lvl="1"/>
            <a:r>
              <a:rPr lang="cs-CZ" dirty="0" smtClean="0"/>
              <a:t>nástup do školy, </a:t>
            </a:r>
          </a:p>
          <a:p>
            <a:pPr lvl="1"/>
            <a:r>
              <a:rPr lang="cs-CZ" dirty="0" smtClean="0"/>
              <a:t>„nemluv s cizími lidmi…“, </a:t>
            </a:r>
          </a:p>
          <a:p>
            <a:pPr lvl="1"/>
            <a:r>
              <a:rPr lang="cs-CZ" dirty="0" smtClean="0"/>
              <a:t>zatlačování do formy -</a:t>
            </a:r>
            <a:r>
              <a:rPr lang="en-US" dirty="0" smtClean="0"/>
              <a:t>&gt; </a:t>
            </a:r>
            <a:r>
              <a:rPr lang="cs-CZ" b="1" dirty="0" smtClean="0"/>
              <a:t>ztráta charisma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362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509" y="365125"/>
            <a:ext cx="7715891" cy="585173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15184" y="6141643"/>
            <a:ext cx="6638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"</a:t>
            </a:r>
            <a:r>
              <a:rPr lang="cs-CZ" sz="2000" i="1" dirty="0" smtClean="0"/>
              <a:t>Odměna za souhlas je to, že tě mají rádi všichni - kromě tebe."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718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Sebepoznání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0744"/>
            <a:ext cx="10515600" cy="533095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Vliv na spokojenost</a:t>
            </a:r>
          </a:p>
          <a:p>
            <a:pPr lvl="1"/>
            <a:r>
              <a:rPr lang="cs-CZ" dirty="0" smtClean="0"/>
              <a:t>Minimální dopad mají: </a:t>
            </a:r>
          </a:p>
          <a:p>
            <a:pPr lvl="2"/>
            <a:r>
              <a:rPr lang="cs-CZ" dirty="0" smtClean="0"/>
              <a:t>finanční prostředky, </a:t>
            </a:r>
          </a:p>
          <a:p>
            <a:pPr lvl="2"/>
            <a:r>
              <a:rPr lang="cs-CZ" dirty="0" smtClean="0"/>
              <a:t>atraktivita jedince, </a:t>
            </a:r>
          </a:p>
          <a:p>
            <a:pPr lvl="2"/>
            <a:r>
              <a:rPr lang="cs-CZ" dirty="0" smtClean="0"/>
              <a:t>zdraví (!)</a:t>
            </a:r>
          </a:p>
          <a:p>
            <a:pPr marL="9144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Převratné profesní události jako povýšení/propuštění v práci ztrácí efekt po třech měsících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Pozitivní vliv mají:</a:t>
            </a:r>
          </a:p>
          <a:p>
            <a:pPr lvl="2"/>
            <a:r>
              <a:rPr lang="cs-CZ" dirty="0" smtClean="0"/>
              <a:t>Mentorování</a:t>
            </a:r>
          </a:p>
          <a:p>
            <a:pPr lvl="2"/>
            <a:r>
              <a:rPr lang="cs-CZ" dirty="0" smtClean="0"/>
              <a:t>Společenský život</a:t>
            </a:r>
          </a:p>
          <a:p>
            <a:pPr lvl="2"/>
            <a:r>
              <a:rPr lang="cs-CZ" dirty="0" smtClean="0"/>
              <a:t>„Ochota“ kompromisu (banality x hodnoty)</a:t>
            </a:r>
          </a:p>
          <a:p>
            <a:pPr lvl="2"/>
            <a:r>
              <a:rPr lang="cs-CZ" dirty="0" smtClean="0"/>
              <a:t>Chybování </a:t>
            </a:r>
          </a:p>
          <a:p>
            <a:pPr lvl="2"/>
            <a:r>
              <a:rPr lang="cs-CZ" b="1" dirty="0" smtClean="0"/>
              <a:t>Smysl / Cíl v životě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72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Sebepoznání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na spokojenost</a:t>
            </a:r>
          </a:p>
          <a:p>
            <a:pPr lvl="1"/>
            <a:r>
              <a:rPr lang="cs-CZ" dirty="0" smtClean="0"/>
              <a:t>„</a:t>
            </a:r>
            <a:r>
              <a:rPr lang="cs-CZ" i="1" dirty="0" smtClean="0"/>
              <a:t>Míra moci a spokojenosti se nezakládá na tom, kolik lidí ovládáš, ale jak moc ovládáš svůj život (čas)“</a:t>
            </a:r>
          </a:p>
          <a:p>
            <a:pPr marL="457200" lvl="1" indent="0">
              <a:buNone/>
            </a:pPr>
            <a:endParaRPr lang="cs-CZ" i="1" dirty="0"/>
          </a:p>
          <a:p>
            <a:pPr lvl="1"/>
            <a:r>
              <a:rPr lang="cs-CZ" i="1" dirty="0" smtClean="0"/>
              <a:t>Kiwi - </a:t>
            </a:r>
            <a:r>
              <a:rPr lang="cs-CZ" i="1" dirty="0" smtClean="0">
                <a:hlinkClick r:id="rId2"/>
              </a:rPr>
              <a:t>https://www.youtube.com/watch?v=sdUUx5FdySs</a:t>
            </a:r>
            <a:endParaRPr lang="cs-CZ" i="1" dirty="0" smtClean="0"/>
          </a:p>
          <a:p>
            <a:pPr lvl="1"/>
            <a:endParaRPr lang="cs-CZ" i="1" dirty="0"/>
          </a:p>
          <a:p>
            <a:pPr lvl="1"/>
            <a:endParaRPr lang="cs-CZ" i="1" dirty="0" smtClean="0"/>
          </a:p>
          <a:p>
            <a:pPr lvl="1"/>
            <a:endParaRPr lang="cs-CZ" i="1" dirty="0"/>
          </a:p>
          <a:p>
            <a:pPr lvl="1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39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705</Words>
  <Application>Microsoft Office PowerPoint</Application>
  <PresentationFormat>Širokoúhlá obrazovka</PresentationFormat>
  <Paragraphs>114</Paragraphs>
  <Slides>23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Psychosociální rozvoj</vt:lpstr>
      <vt:lpstr>Inner Game</vt:lpstr>
      <vt:lpstr>Prezentace aplikace PowerPoint</vt:lpstr>
      <vt:lpstr>Prezentace aplikace PowerPoint</vt:lpstr>
      <vt:lpstr>Sebepoznání</vt:lpstr>
      <vt:lpstr>Sebepoznání</vt:lpstr>
      <vt:lpstr>Prezentace aplikace PowerPoint</vt:lpstr>
      <vt:lpstr>Sebepoznání</vt:lpstr>
      <vt:lpstr>Sebepoznání</vt:lpstr>
      <vt:lpstr>   Talent   - trend - zaměřování se na napravování slabých stránek na úkor rozvíjení silných stránek – talentů (matematika x čeština)  - v 6 letech vykazuje vysokou kreativitu 98% dětí – protože si hrají  … v 25 letech 2% </vt:lpstr>
      <vt:lpstr>Nástroje psychosociálního rozvoje – rozvoje sebevědomí</vt:lpstr>
      <vt:lpstr>Comfort Zone</vt:lpstr>
      <vt:lpstr>Vystupování z comfort zone – práce se strachem</vt:lpstr>
      <vt:lpstr>Vystupování z comfort zone – práce se strachem</vt:lpstr>
      <vt:lpstr>Pravidla</vt:lpstr>
      <vt:lpstr>Asertivita</vt:lpstr>
      <vt:lpstr> "Odměna za souhlas je to, že tě mají rádi všichni - kromě tebe." </vt:lpstr>
      <vt:lpstr>Asertivní jednání - práva</vt:lpstr>
      <vt:lpstr>Asertivní jednání - povinnosti</vt:lpstr>
      <vt:lpstr>Slovní techniky asertivity</vt:lpstr>
      <vt:lpstr>Asertivní jednání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Sebepoznání, sebereflexe a seberegulace jako předpoklad psychosociálního rozvoje</dc:title>
  <dc:creator>admin</dc:creator>
  <cp:lastModifiedBy>admin</cp:lastModifiedBy>
  <cp:revision>62</cp:revision>
  <dcterms:created xsi:type="dcterms:W3CDTF">2017-07-25T14:35:49Z</dcterms:created>
  <dcterms:modified xsi:type="dcterms:W3CDTF">2017-11-24T18:44:22Z</dcterms:modified>
</cp:coreProperties>
</file>