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7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70" r:id="rId12"/>
    <p:sldId id="261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3FF75-C8FF-4187-89F2-5BBE05727670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7F6B-8227-47F7-9B54-FD0200968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87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7F6B-8227-47F7-9B54-FD020096807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19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66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4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42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7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9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34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D0B90-7C29-44CA-B6CC-6767284CAB18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978B-1E8A-45DE-8F4A-ECB2E2A3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shawn_achor_the_happy_secret_to_better_wor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michael_norton_how_to_buy_happines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Motivace v prostředí managementu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44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Prohlubování vnitřní motivace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72328" cy="435133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Minimalizace kontroly</a:t>
            </a:r>
          </a:p>
          <a:p>
            <a:pPr lvl="1"/>
            <a:r>
              <a:rPr lang="cs-CZ" b="1" dirty="0" smtClean="0"/>
              <a:t>S rostoucí kontrolou klesá vnitřní motivace zaměstnanců</a:t>
            </a:r>
          </a:p>
          <a:p>
            <a:pPr lvl="1"/>
            <a:endParaRPr lang="cs-CZ" b="1" dirty="0"/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Feedback</a:t>
            </a:r>
          </a:p>
          <a:p>
            <a:pPr lvl="1"/>
            <a:r>
              <a:rPr lang="cs-CZ" b="1" dirty="0" smtClean="0">
                <a:solidFill>
                  <a:prstClr val="black"/>
                </a:solidFill>
              </a:rPr>
              <a:t>Metoda ‚sendviče‘ (Individuální přístup)</a:t>
            </a:r>
          </a:p>
          <a:p>
            <a:pPr lvl="1"/>
            <a:r>
              <a:rPr lang="cs-CZ" b="1" dirty="0" smtClean="0">
                <a:solidFill>
                  <a:prstClr val="black"/>
                </a:solidFill>
              </a:rPr>
              <a:t>Feedback vázaný na činnost (Ano)</a:t>
            </a:r>
          </a:p>
          <a:p>
            <a:pPr lvl="1"/>
            <a:r>
              <a:rPr lang="cs-CZ" b="1" dirty="0" smtClean="0">
                <a:solidFill>
                  <a:prstClr val="black"/>
                </a:solidFill>
              </a:rPr>
              <a:t>Feedback vázaný na osobu (Ne)</a:t>
            </a:r>
          </a:p>
          <a:p>
            <a:pPr lvl="1"/>
            <a:r>
              <a:rPr lang="cs-CZ" b="1" dirty="0" smtClean="0">
                <a:solidFill>
                  <a:prstClr val="black"/>
                </a:solidFill>
              </a:rPr>
              <a:t>Feedback vztáhnutý na okolí (Ne)</a:t>
            </a:r>
          </a:p>
          <a:p>
            <a:pPr lvl="1"/>
            <a:r>
              <a:rPr lang="cs-CZ" b="1" dirty="0" smtClean="0">
                <a:solidFill>
                  <a:prstClr val="black"/>
                </a:solidFill>
              </a:rPr>
              <a:t>Feedback postavený na soucítění (Ne)</a:t>
            </a:r>
          </a:p>
          <a:p>
            <a:pPr marL="457200" lvl="1" indent="0">
              <a:buNone/>
            </a:pPr>
            <a:endParaRPr lang="cs-CZ" b="1" dirty="0">
              <a:solidFill>
                <a:prstClr val="black"/>
              </a:solidFill>
            </a:endParaRPr>
          </a:p>
          <a:p>
            <a:pPr lvl="1"/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795" y="2255635"/>
            <a:ext cx="5397205" cy="34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7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Best </a:t>
            </a:r>
            <a:r>
              <a:rPr lang="cs-CZ" b="1" dirty="0" err="1" smtClean="0"/>
              <a:t>manager</a:t>
            </a:r>
            <a:r>
              <a:rPr lang="cs-CZ" b="1" dirty="0" smtClean="0"/>
              <a:t> </a:t>
            </a:r>
            <a:r>
              <a:rPr lang="cs-CZ" b="1" dirty="0" err="1" smtClean="0"/>
              <a:t>ever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Kdy jste se cítili, že chcete z důvodu </a:t>
            </a:r>
            <a:r>
              <a:rPr lang="cs-CZ" dirty="0" err="1" smtClean="0"/>
              <a:t>amotivace</a:t>
            </a:r>
            <a:r>
              <a:rPr lang="cs-CZ" dirty="0" smtClean="0"/>
              <a:t> / nízké vnitřní motivace s prací „seknout“?</a:t>
            </a:r>
          </a:p>
          <a:p>
            <a:pPr lvl="1"/>
            <a:r>
              <a:rPr lang="cs-CZ" dirty="0" smtClean="0"/>
              <a:t>Příklady špatného přístupu šéfa (</a:t>
            </a:r>
            <a:r>
              <a:rPr lang="cs-CZ" dirty="0" err="1" smtClean="0"/>
              <a:t>bossing</a:t>
            </a:r>
            <a:r>
              <a:rPr lang="cs-CZ" dirty="0" smtClean="0"/>
              <a:t>)?</a:t>
            </a:r>
          </a:p>
          <a:p>
            <a:pPr lvl="1"/>
            <a:r>
              <a:rPr lang="cs-CZ" dirty="0" smtClean="0"/>
              <a:t>Moc / těžké úkoly (ů)?</a:t>
            </a:r>
          </a:p>
          <a:p>
            <a:pPr lvl="1"/>
            <a:r>
              <a:rPr lang="cs-CZ" dirty="0" smtClean="0"/>
              <a:t>Kvůli kolektivu (pomluvy…)?</a:t>
            </a:r>
          </a:p>
          <a:p>
            <a:pPr lvl="1"/>
            <a:r>
              <a:rPr lang="cs-CZ" dirty="0" smtClean="0"/>
              <a:t>Na který moment neradi vzpomínáte (veřejná přednáška…)?</a:t>
            </a:r>
          </a:p>
          <a:p>
            <a:pPr lvl="1"/>
            <a:r>
              <a:rPr lang="cs-CZ" dirty="0" smtClean="0"/>
              <a:t>Přístup klientů?</a:t>
            </a:r>
          </a:p>
          <a:p>
            <a:pPr lvl="1"/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Kdy jste se cítili v práci vnitřně motivovaní? </a:t>
            </a:r>
          </a:p>
          <a:p>
            <a:pPr lvl="1"/>
            <a:r>
              <a:rPr lang="cs-CZ" dirty="0" smtClean="0"/>
              <a:t>Po feedbacku nadřízeného?</a:t>
            </a:r>
          </a:p>
          <a:p>
            <a:pPr lvl="1"/>
            <a:r>
              <a:rPr lang="cs-CZ" dirty="0" smtClean="0"/>
              <a:t>Po svěření (a zvládnutí) nějakého úkolu?</a:t>
            </a:r>
          </a:p>
          <a:p>
            <a:pPr lvl="1"/>
            <a:r>
              <a:rPr lang="cs-CZ" dirty="0" smtClean="0"/>
              <a:t>Kvůli kolektivu?</a:t>
            </a:r>
          </a:p>
          <a:p>
            <a:pPr lvl="1"/>
            <a:r>
              <a:rPr lang="cs-CZ" dirty="0" smtClean="0"/>
              <a:t>Na který moment rádi vzpomínáte (veřejná pochvala…)?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96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happy </a:t>
            </a:r>
            <a:r>
              <a:rPr lang="cs-CZ" b="1" dirty="0" err="1" smtClean="0"/>
              <a:t>secret</a:t>
            </a:r>
            <a:r>
              <a:rPr lang="cs-CZ" b="1" dirty="0" smtClean="0"/>
              <a:t> to </a:t>
            </a:r>
            <a:r>
              <a:rPr lang="cs-CZ" b="1" dirty="0" err="1" smtClean="0"/>
              <a:t>better</a:t>
            </a:r>
            <a:r>
              <a:rPr lang="cs-CZ" b="1" dirty="0" smtClean="0"/>
              <a:t> </a:t>
            </a:r>
            <a:r>
              <a:rPr lang="cs-CZ" b="1" dirty="0" err="1" smtClean="0"/>
              <a:t>work</a:t>
            </a:r>
            <a:endParaRPr lang="cs-CZ" b="1" dirty="0" smtClean="0"/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www.ted.com/talks/shawn_achor_the_happy_secret_to_better_work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980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Best team </a:t>
            </a:r>
            <a:r>
              <a:rPr lang="cs-CZ" b="1" dirty="0" err="1" smtClean="0"/>
              <a:t>member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919" y="1495951"/>
            <a:ext cx="7834162" cy="5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Prostředí, v němž budou zaměstnanci chtít pracovat</a:t>
            </a:r>
            <a:br>
              <a:rPr lang="cs-CZ" b="1" dirty="0" smtClean="0"/>
            </a:br>
            <a:r>
              <a:rPr lang="cs-CZ" sz="2700" b="1" dirty="0" smtClean="0"/>
              <a:t>- 41 otázek na pohovoru do Googlu</a:t>
            </a:r>
            <a:endParaRPr lang="cs-CZ" sz="27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614" y="1837594"/>
            <a:ext cx="8152771" cy="45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111" y="0"/>
            <a:ext cx="8663778" cy="68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Prostředí, v němž budou zaměstnanci chtít pracovat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Možnost rozvíjet své vlastní schopnosti a limity (Google/Apple…)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Jsou v prostředí, v němž se cítí bezpečně (viz </a:t>
            </a:r>
            <a:r>
              <a:rPr lang="cs-CZ" dirty="0" err="1" smtClean="0"/>
              <a:t>leadership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Jsou v prostředí, v němž buď sdílí stejné zájmy a hodnoty jako firma, nebo jim firma umožňuje se o svých zájmech, hodnotách a potřebách svobodně vyjadřovat (viz </a:t>
            </a:r>
            <a:r>
              <a:rPr lang="cs-CZ" dirty="0" err="1" smtClean="0"/>
              <a:t>leadership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11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Prostředí, v němž zaměstnanci nebudou chtít pracovat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Výhružky a tresty </a:t>
            </a:r>
            <a:r>
              <a:rPr lang="cs-CZ" dirty="0" smtClean="0"/>
              <a:t>(strach coby motivátor až na posledním místě)</a:t>
            </a:r>
            <a:endParaRPr lang="cs-CZ" b="1" dirty="0" smtClean="0"/>
          </a:p>
          <a:p>
            <a:r>
              <a:rPr lang="cs-CZ" b="1" dirty="0" smtClean="0"/>
              <a:t>‚</a:t>
            </a:r>
            <a:r>
              <a:rPr lang="cs-CZ" b="1" dirty="0" err="1" smtClean="0"/>
              <a:t>Deadlines</a:t>
            </a:r>
            <a:r>
              <a:rPr lang="cs-CZ" b="1" dirty="0" smtClean="0"/>
              <a:t>‘</a:t>
            </a:r>
          </a:p>
          <a:p>
            <a:r>
              <a:rPr lang="cs-CZ" dirty="0" smtClean="0"/>
              <a:t>Stanovené cíle (pokud nám cíle stanoví někdo jiný, vnitřní motivaci to potlačuje)</a:t>
            </a:r>
          </a:p>
          <a:p>
            <a:r>
              <a:rPr lang="cs-CZ" b="1" dirty="0" smtClean="0"/>
              <a:t>Přísný dohled </a:t>
            </a:r>
            <a:r>
              <a:rPr lang="cs-CZ" dirty="0" smtClean="0"/>
              <a:t>(kontrola, zprávy o činnosti, výkazy, „píchačky“)</a:t>
            </a:r>
          </a:p>
          <a:p>
            <a:r>
              <a:rPr lang="cs-CZ" dirty="0" smtClean="0"/>
              <a:t>Změny cílů a úkolů</a:t>
            </a:r>
          </a:p>
          <a:p>
            <a:r>
              <a:rPr lang="cs-CZ" dirty="0" smtClean="0"/>
              <a:t>Zanedbávání zpětné vazby (viz dále)</a:t>
            </a:r>
          </a:p>
          <a:p>
            <a:r>
              <a:rPr lang="cs-CZ" b="1" dirty="0" smtClean="0"/>
              <a:t>Nedostatečné využívání schopností jedince </a:t>
            </a:r>
            <a:r>
              <a:rPr lang="cs-CZ" dirty="0" smtClean="0"/>
              <a:t>(viz dále)</a:t>
            </a:r>
          </a:p>
          <a:p>
            <a:r>
              <a:rPr lang="cs-CZ" b="1" dirty="0" smtClean="0"/>
              <a:t>Rozpor mezi cíli organizace a skutečnou motivací </a:t>
            </a:r>
            <a:r>
              <a:rPr lang="cs-CZ" dirty="0" smtClean="0"/>
              <a:t>(viz dále)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92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30" y="162016"/>
            <a:ext cx="6073540" cy="6695984"/>
          </a:xfrm>
        </p:spPr>
      </p:pic>
    </p:spTree>
    <p:extLst>
      <p:ext uri="{BB962C8B-B14F-4D97-AF65-F5344CB8AC3E}">
        <p14:creationId xmlns:p14="http://schemas.microsoft.com/office/powerpoint/2010/main" val="100489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735" y="0"/>
            <a:ext cx="618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Prohlubování vnitřní motivace v praxi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cs-CZ" dirty="0"/>
          </a:p>
          <a:p>
            <a:pPr lvl="0"/>
            <a:r>
              <a:rPr lang="cs-CZ" b="1" dirty="0">
                <a:solidFill>
                  <a:prstClr val="black"/>
                </a:solidFill>
              </a:rPr>
              <a:t>Sdílení</a:t>
            </a:r>
          </a:p>
          <a:p>
            <a:pPr lvl="1"/>
            <a:r>
              <a:rPr lang="cs-CZ" dirty="0">
                <a:solidFill>
                  <a:prstClr val="black"/>
                </a:solidFill>
                <a:hlinkClick r:id="rId2"/>
              </a:rPr>
              <a:t>https://www.ted.com/talks/michael_norton_how_to_buy_happiness</a:t>
            </a:r>
            <a:endParaRPr lang="cs-CZ" dirty="0">
              <a:solidFill>
                <a:prstClr val="black"/>
              </a:solidFill>
            </a:endParaRPr>
          </a:p>
          <a:p>
            <a:pPr lvl="1"/>
            <a:endParaRPr lang="cs-CZ" dirty="0" smtClean="0"/>
          </a:p>
          <a:p>
            <a:r>
              <a:rPr lang="cs-CZ" b="1" dirty="0"/>
              <a:t>Práce s vnějšími motivy (peníze radši jako bonusy, pochvaly…)</a:t>
            </a:r>
          </a:p>
          <a:p>
            <a:pPr lvl="1"/>
            <a:r>
              <a:rPr lang="cs-CZ" b="1" dirty="0"/>
              <a:t>Spontánně a tak, aby vyjádřily uznání (bonusy za odvedenou práci)</a:t>
            </a:r>
          </a:p>
          <a:p>
            <a:pPr lvl="1"/>
            <a:r>
              <a:rPr lang="cs-CZ" dirty="0"/>
              <a:t>V opačném případě jsou prožívány nuceně a vnitřní motivaci snižují</a:t>
            </a:r>
          </a:p>
          <a:p>
            <a:pPr lvl="1"/>
            <a:r>
              <a:rPr lang="cs-CZ" dirty="0"/>
              <a:t>Veřejné ocenění užívat, ale sporadicky a především individuálně (introvert x extrovert)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19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Prohlubování vnitřní motivace v praxi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Možnost volby</a:t>
            </a:r>
          </a:p>
          <a:p>
            <a:pPr lvl="1"/>
            <a:r>
              <a:rPr lang="cs-CZ" dirty="0" err="1" smtClean="0"/>
              <a:t>McGregorova</a:t>
            </a:r>
            <a:r>
              <a:rPr lang="cs-CZ" dirty="0" smtClean="0"/>
              <a:t> teorie X a Y (dlouhá a krátká vodítka)</a:t>
            </a:r>
          </a:p>
          <a:p>
            <a:pPr lvl="1"/>
            <a:r>
              <a:rPr lang="cs-CZ" b="1" dirty="0" smtClean="0"/>
              <a:t>Google – jeden den v týdnu mohou zaměstnanci dělat, co chtějí 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„</a:t>
            </a:r>
            <a:r>
              <a:rPr lang="cs-CZ" i="1" dirty="0" smtClean="0"/>
              <a:t>Skutečná odpovědnost se rodí tam, kde máme možnost volby, možnost se spolupodílet na tom, jak a kdy budeme konat. Čím větší je náš vklad do tohoto rozhodnutí, tím větší odpovědnost jsme ochotni a schopni přijmout</a:t>
            </a:r>
            <a:r>
              <a:rPr lang="cs-CZ" dirty="0" smtClean="0"/>
              <a:t>.“</a:t>
            </a:r>
          </a:p>
          <a:p>
            <a:pPr lvl="1"/>
            <a:endParaRPr lang="cs-CZ" dirty="0"/>
          </a:p>
          <a:p>
            <a:pPr lvl="1"/>
            <a:r>
              <a:rPr lang="cs-CZ" b="1" dirty="0" smtClean="0"/>
              <a:t>Odpovědnost musí odpovídat kvalitám zaměstnance</a:t>
            </a:r>
          </a:p>
          <a:p>
            <a:pPr lvl="2"/>
            <a:r>
              <a:rPr lang="cs-CZ" dirty="0" smtClean="0"/>
              <a:t>80% zaměstnanců má pocit zadostiučinění už pouze proto, když jejich odpovědnost odpovídá jejich kvalitám</a:t>
            </a:r>
          </a:p>
          <a:p>
            <a:pPr lvl="2"/>
            <a:r>
              <a:rPr lang="cs-CZ" b="1" dirty="0" smtClean="0"/>
              <a:t>Ani ne málo, ani ne příliš odpovědnosti!!!</a:t>
            </a:r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8717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471</Words>
  <Application>Microsoft Office PowerPoint</Application>
  <PresentationFormat>Širokoúhlá obrazovka</PresentationFormat>
  <Paragraphs>67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Motivace v prostředí managementu</vt:lpstr>
      <vt:lpstr>Prostředí, v němž budou zaměstnanci chtít pracovat - 41 otázek na pohovoru do Googlu</vt:lpstr>
      <vt:lpstr>Prezentace aplikace PowerPoint</vt:lpstr>
      <vt:lpstr>Prostředí, v němž budou zaměstnanci chtít pracovat</vt:lpstr>
      <vt:lpstr>Prostředí, v němž zaměstnanci nebudou chtít pracovat</vt:lpstr>
      <vt:lpstr>Prezentace aplikace PowerPoint</vt:lpstr>
      <vt:lpstr>Prezentace aplikace PowerPoint</vt:lpstr>
      <vt:lpstr>Prohlubování vnitřní motivace v praxi</vt:lpstr>
      <vt:lpstr>Prohlubování vnitřní motivace v praxi</vt:lpstr>
      <vt:lpstr>Prohlubování vnitřní motivace v praxi</vt:lpstr>
      <vt:lpstr>Best manager ever</vt:lpstr>
      <vt:lpstr>Prezentace aplikace PowerPoint</vt:lpstr>
      <vt:lpstr>Best team member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Motivace v prostředí managementu</dc:title>
  <dc:creator>admin</dc:creator>
  <cp:lastModifiedBy>admin</cp:lastModifiedBy>
  <cp:revision>38</cp:revision>
  <dcterms:created xsi:type="dcterms:W3CDTF">2017-07-26T16:36:56Z</dcterms:created>
  <dcterms:modified xsi:type="dcterms:W3CDTF">2017-11-24T18:46:42Z</dcterms:modified>
</cp:coreProperties>
</file>