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96" r:id="rId2"/>
    <p:sldId id="372" r:id="rId3"/>
    <p:sldId id="558" r:id="rId4"/>
    <p:sldId id="400" r:id="rId5"/>
    <p:sldId id="346" r:id="rId6"/>
    <p:sldId id="356" r:id="rId7"/>
    <p:sldId id="482" r:id="rId8"/>
    <p:sldId id="483" r:id="rId9"/>
    <p:sldId id="486" r:id="rId10"/>
    <p:sldId id="484" r:id="rId11"/>
    <p:sldId id="492" r:id="rId12"/>
    <p:sldId id="533" r:id="rId13"/>
    <p:sldId id="534" r:id="rId14"/>
    <p:sldId id="535" r:id="rId15"/>
    <p:sldId id="536" r:id="rId16"/>
    <p:sldId id="552" r:id="rId17"/>
    <p:sldId id="529" r:id="rId18"/>
    <p:sldId id="530" r:id="rId19"/>
    <p:sldId id="532" r:id="rId20"/>
    <p:sldId id="528" r:id="rId21"/>
    <p:sldId id="527" r:id="rId22"/>
    <p:sldId id="523" r:id="rId23"/>
    <p:sldId id="524" r:id="rId24"/>
    <p:sldId id="521" r:id="rId25"/>
    <p:sldId id="531" r:id="rId26"/>
    <p:sldId id="544" r:id="rId27"/>
    <p:sldId id="539" r:id="rId28"/>
    <p:sldId id="540" r:id="rId29"/>
    <p:sldId id="543" r:id="rId30"/>
    <p:sldId id="538" r:id="rId31"/>
    <p:sldId id="545" r:id="rId32"/>
    <p:sldId id="548" r:id="rId33"/>
    <p:sldId id="547" r:id="rId34"/>
    <p:sldId id="546" r:id="rId35"/>
    <p:sldId id="495" r:id="rId36"/>
    <p:sldId id="496" r:id="rId37"/>
    <p:sldId id="494" r:id="rId38"/>
    <p:sldId id="499" r:id="rId39"/>
    <p:sldId id="500" r:id="rId40"/>
    <p:sldId id="559" r:id="rId41"/>
    <p:sldId id="497" r:id="rId42"/>
    <p:sldId id="501" r:id="rId43"/>
    <p:sldId id="498" r:id="rId44"/>
    <p:sldId id="561" r:id="rId4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7C80"/>
    <a:srgbClr val="0066FF"/>
    <a:srgbClr val="C349A0"/>
    <a:srgbClr val="CC0066"/>
    <a:srgbClr val="E7FFFF"/>
    <a:srgbClr val="D8FBFE"/>
    <a:srgbClr val="E1CFBD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9" autoAdjust="0"/>
    <p:restoredTop sz="94173" autoAdjust="0"/>
  </p:normalViewPr>
  <p:slideViewPr>
    <p:cSldViewPr>
      <p:cViewPr varScale="1">
        <p:scale>
          <a:sx n="132" d="100"/>
          <a:sy n="132" d="100"/>
        </p:scale>
        <p:origin x="111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6" d="100"/>
        <a:sy n="136" d="100"/>
      </p:scale>
      <p:origin x="0" y="-8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7A9B4481-405D-4567-938B-2106C39CE5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653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C752E146-3074-45BE-8050-BFCC23EB0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334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2E146-3074-45BE-8050-BFCC23EB0F3F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22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83266-9EEB-4A48-B724-AEB0019846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98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52AD-D141-4969-B80B-E934649034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7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ADE1A-23B4-46CF-924E-50DD22BF8B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78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CEBC0-71C5-487F-906B-8007C54D64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82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06345-9B40-4ACF-B06E-B563CFE86F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59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C0148-384B-4226-BB79-58497AD0D2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02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98B42-27D2-4563-AB03-BA4E8426EB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2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B348E-B41B-49C3-8B73-CD316236B3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3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1F257-19A9-4EEC-9A53-7D35CA347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76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294FE-6009-465A-BBE5-2CF235C48A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8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2540F-B344-4E56-9CFC-1AD74D13E9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75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5E496-6A07-45C5-8D6F-CC3DA82C0D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39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textu.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8500D195-D363-4ABA-8756-E40968AAC2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Sauna_inside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labz.com/medical/coretraining-anatomy.html" TargetMode="External"/><Relationship Id="rId3" Type="http://schemas.openxmlformats.org/officeDocument/2006/relationships/hyperlink" Target="https://www.youtube.com/watch?v=0_BPxOFX0ko" TargetMode="External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.muni.cz/do/rect/el/estud/fsps/js16/metodika_biatlon/web/pages/02-03-08-trx.html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TChlMF3oQ3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t7YE-P05s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g1hYOxlpc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10" Type="http://schemas.openxmlformats.org/officeDocument/2006/relationships/image" Target="../media/image43.jpg"/><Relationship Id="rId4" Type="http://schemas.openxmlformats.org/officeDocument/2006/relationships/image" Target="../media/image38.jpg"/><Relationship Id="rId9" Type="http://schemas.openxmlformats.org/officeDocument/2006/relationships/hyperlink" Target="https://www.youtube.com/watch?v=_fQZj1SZkO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ja.org.uk/sja/first-aid-advice/bones-and-muscles/strains-and-sprains.aspx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hyperlink" Target="https://www.youtube.com/watch?v=4hCS1O2LP_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4NSNCt9wNI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-thermography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2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fThuq4MQjc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hyperlink" Target="file:///\\PITRISNW\HOME\INJURIES\Sports\images\1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-z6s4J19c0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fQZj1SZkOM" TargetMode="External"/><Relationship Id="rId3" Type="http://schemas.openxmlformats.org/officeDocument/2006/relationships/image" Target="../media/image85.jpeg"/><Relationship Id="rId7" Type="http://schemas.openxmlformats.org/officeDocument/2006/relationships/hyperlink" Target="https://www.youtube.com/watch?v=VQ2VcoDxxQs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hyperlink" Target="https://www.youtube.com/watch?v=FYg1hYOxlpc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61.jpg"/><Relationship Id="rId7" Type="http://schemas.openxmlformats.org/officeDocument/2006/relationships/image" Target="../media/image106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10" Type="http://schemas.openxmlformats.org/officeDocument/2006/relationships/image" Target="../media/image109.jpg"/><Relationship Id="rId4" Type="http://schemas.openxmlformats.org/officeDocument/2006/relationships/image" Target="../media/image62.jpg"/><Relationship Id="rId9" Type="http://schemas.openxmlformats.org/officeDocument/2006/relationships/image" Target="../media/image10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8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hyperlink" Target="http://www.medical-thermography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-z6s4J19c0" TargetMode="External"/><Relationship Id="rId3" Type="http://schemas.openxmlformats.org/officeDocument/2006/relationships/image" Target="../media/image12.jpeg"/><Relationship Id="rId7" Type="http://schemas.openxmlformats.org/officeDocument/2006/relationships/hyperlink" Target="https://www.youtube.com/watch?v=0M0LV-Cm3vU" TargetMode="External"/><Relationship Id="rId12" Type="http://schemas.openxmlformats.org/officeDocument/2006/relationships/hyperlink" Target="https://www.youtube.com/watch?v=hBLaB_w5Qcc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hyperlink" Target="https://www.youtube.com/watch?v=FYg1hYOxlpc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s://www.youtube.com/watch?v=P4NSNCt9wNI" TargetMode="External"/><Relationship Id="rId4" Type="http://schemas.openxmlformats.org/officeDocument/2006/relationships/image" Target="../media/image13.jpeg"/><Relationship Id="rId9" Type="http://schemas.openxmlformats.org/officeDocument/2006/relationships/hyperlink" Target="https://www.youtube.com/watch?v=_fQZj1SZk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7200900" cy="3362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/>
          </p:cNvSpPr>
          <p:nvPr/>
        </p:nvSpPr>
        <p:spPr bwMode="auto">
          <a:xfrm>
            <a:off x="6478957" y="5763394"/>
            <a:ext cx="1201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984" b="0" dirty="0">
                <a:solidFill>
                  <a:schemeClr val="bg1"/>
                </a:solidFill>
              </a:rPr>
              <a:t>Foto </a:t>
            </a:r>
            <a:r>
              <a:rPr lang="cs-CZ" sz="984" b="0" dirty="0" err="1">
                <a:solidFill>
                  <a:schemeClr val="bg1"/>
                </a:solidFill>
              </a:rPr>
              <a:t>J.Novotný</a:t>
            </a:r>
            <a:r>
              <a:rPr lang="cs-CZ" sz="984" b="0" dirty="0">
                <a:solidFill>
                  <a:schemeClr val="bg1"/>
                </a:solidFill>
              </a:rPr>
              <a:t> jr.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4782" y="1140619"/>
            <a:ext cx="7200900" cy="2665413"/>
          </a:xfr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pohybového aparátu</a:t>
            </a:r>
            <a:b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b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/>
            </a:r>
            <a:br>
              <a:rPr lang="cs-CZ" altLang="cs-CZ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Jan Novotný</a:t>
            </a:r>
            <a:b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Fakulta sportovních studií MU</a:t>
            </a:r>
            <a:b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Brno, 2017</a:t>
            </a:r>
            <a:endParaRPr lang="en-GB" altLang="cs-CZ" sz="1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117885" y="976462"/>
            <a:ext cx="6863332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Elektro-terapie </a:t>
            </a:r>
            <a:r>
              <a:rPr lang="cs-CZ" altLang="cs-CZ" sz="1800" b="0" i="1" dirty="0">
                <a:solidFill>
                  <a:schemeClr val="accent2"/>
                </a:solidFill>
                <a:latin typeface="Calibri" panose="020F0502020204030204" pitchFamily="34" charset="0"/>
              </a:rPr>
              <a:t>– protizánětlivá, </a:t>
            </a:r>
            <a:r>
              <a:rPr lang="cs-CZ" altLang="cs-CZ" sz="1800" b="0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protibolestivá</a:t>
            </a:r>
            <a:r>
              <a:rPr lang="cs-CZ" altLang="cs-CZ" sz="1800" b="0" i="1" dirty="0">
                <a:solidFill>
                  <a:schemeClr val="accent2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b="0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prokrvení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sz="1800" b="0" i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i="1" dirty="0" err="1">
                <a:solidFill>
                  <a:srgbClr val="C00000"/>
                </a:solidFill>
                <a:latin typeface="Calibri" panose="020F0502020204030204" pitchFamily="34" charset="0"/>
              </a:rPr>
              <a:t>Aqua</a:t>
            </a:r>
            <a:r>
              <a:rPr lang="cs-CZ" altLang="cs-CZ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-terapie</a:t>
            </a:r>
            <a:r>
              <a:rPr lang="cs-CZ" altLang="cs-CZ" sz="18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0" i="1" dirty="0">
                <a:solidFill>
                  <a:schemeClr val="accent2"/>
                </a:solidFill>
                <a:latin typeface="Calibri" panose="020F0502020204030204" pitchFamily="34" charset="0"/>
              </a:rPr>
              <a:t> – uvolnění, prokrvení</a:t>
            </a:r>
            <a:r>
              <a:rPr lang="cs-CZ" altLang="cs-CZ" sz="18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cs-CZ" altLang="cs-CZ" sz="1800" i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i="1" dirty="0" err="1">
                <a:solidFill>
                  <a:srgbClr val="C00000"/>
                </a:solidFill>
                <a:latin typeface="Calibri" panose="020F0502020204030204" pitchFamily="34" charset="0"/>
              </a:rPr>
              <a:t>Kryo</a:t>
            </a:r>
            <a:r>
              <a:rPr lang="cs-CZ" altLang="cs-CZ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-terapie a suna </a:t>
            </a:r>
            <a:r>
              <a:rPr lang="cs-CZ" altLang="cs-CZ" sz="1800" b="0" i="1" dirty="0">
                <a:solidFill>
                  <a:schemeClr val="accent2"/>
                </a:solidFill>
                <a:latin typeface="Calibri" panose="020F0502020204030204" pitchFamily="34" charset="0"/>
              </a:rPr>
              <a:t>– uvolnění,  prokrvení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cs-CZ" altLang="cs-CZ" sz="1800" b="0" i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i="1" dirty="0" err="1">
                <a:solidFill>
                  <a:srgbClr val="C00000"/>
                </a:solidFill>
                <a:latin typeface="Calibri" panose="020F0502020204030204" pitchFamily="34" charset="0"/>
              </a:rPr>
              <a:t>Chondroprotektiva</a:t>
            </a:r>
            <a:r>
              <a:rPr lang="cs-CZ" altLang="cs-CZ" sz="18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0" i="1" dirty="0">
                <a:solidFill>
                  <a:schemeClr val="accent2"/>
                </a:solidFill>
                <a:latin typeface="Calibri" panose="020F0502020204030204" pitchFamily="34" charset="0"/>
              </a:rPr>
              <a:t>– součásti chrupavek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 i="1" dirty="0">
                <a:solidFill>
                  <a:schemeClr val="accent2"/>
                </a:solidFill>
                <a:latin typeface="Calibri" panose="020F0502020204030204" pitchFamily="34" charset="0"/>
              </a:rPr>
              <a:t>(Kolagen, </a:t>
            </a:r>
            <a:r>
              <a:rPr lang="cs-CZ" altLang="cs-CZ" sz="1800" b="0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Glucosaminsulfát</a:t>
            </a:r>
            <a:r>
              <a:rPr lang="cs-CZ" altLang="cs-CZ" sz="1800" b="0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Chondroitinsulfát</a:t>
            </a:r>
            <a:r>
              <a:rPr lang="cs-CZ" altLang="cs-CZ" sz="1800" b="0" i="1" dirty="0">
                <a:solidFill>
                  <a:schemeClr val="accent2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Methylsulphonylmethan</a:t>
            </a:r>
            <a:r>
              <a:rPr lang="cs-CZ" altLang="cs-CZ" sz="1800" b="0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cs-CZ" altLang="cs-CZ" sz="1800" b="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56939" y="490538"/>
            <a:ext cx="8785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Další prostředky léčby a profylaxe</a:t>
            </a:r>
          </a:p>
        </p:txBody>
      </p:sp>
      <p:pic>
        <p:nvPicPr>
          <p:cNvPr id="1536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501008"/>
            <a:ext cx="3908329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455988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Kryotera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" y="580909"/>
            <a:ext cx="2830884" cy="257365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3059832" y="1844824"/>
            <a:ext cx="3456384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Kryoterapie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zchlazení 2-3 min v -120 až -130 </a:t>
            </a:r>
            <a:r>
              <a:rPr lang="en-US" altLang="cs-CZ" sz="1800" b="0" dirty="0">
                <a:latin typeface="Calibri" panose="020F050202020403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800" b="0" dirty="0">
                <a:latin typeface="Calibri" panose="020F0502020204030204" pitchFamily="34" charset="0"/>
              </a:rPr>
              <a:t>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s následným 15 min cvičením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059832" y="3529332"/>
            <a:ext cx="3456384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Sauna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zahřátí 10-15 min v +90 až +110 </a:t>
            </a:r>
            <a:r>
              <a:rPr lang="en-US" altLang="cs-CZ" sz="1800" b="0" dirty="0">
                <a:latin typeface="Calibri" panose="020F0502020204030204" pitchFamily="34" charset="0"/>
                <a:cs typeface="Arial" panose="020B0604020202020204" pitchFamily="34" charset="0"/>
              </a:rPr>
              <a:t>°</a:t>
            </a:r>
            <a:r>
              <a:rPr lang="cs-CZ" altLang="cs-CZ" sz="1800" b="0" dirty="0">
                <a:latin typeface="Calibri" panose="020F0502020204030204" pitchFamily="34" charset="0"/>
              </a:rPr>
              <a:t>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s následným zchlazením a relaxací</a:t>
            </a:r>
          </a:p>
        </p:txBody>
      </p:sp>
      <p:pic>
        <p:nvPicPr>
          <p:cNvPr id="16389" name="Picture 13" descr="Soubor:Sauna insid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" y="3330807"/>
            <a:ext cx="2825385" cy="2119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5844662" y="2831396"/>
            <a:ext cx="309750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solidFill>
                  <a:srgbClr val="CC0066"/>
                </a:solidFill>
                <a:latin typeface="Calibri" panose="020F0502020204030204" pitchFamily="34" charset="0"/>
              </a:rPr>
              <a:t>pro lepší </a:t>
            </a:r>
            <a:r>
              <a:rPr lang="cs-CZ" altLang="cs-CZ" sz="1800" dirty="0">
                <a:solidFill>
                  <a:srgbClr val="CC0066"/>
                </a:solidFill>
                <a:latin typeface="Calibri" panose="020F0502020204030204" pitchFamily="34" charset="0"/>
              </a:rPr>
              <a:t>prokrvení, </a:t>
            </a:r>
            <a:r>
              <a:rPr lang="cs-CZ" altLang="cs-CZ" sz="1800" dirty="0" smtClean="0">
                <a:solidFill>
                  <a:srgbClr val="CC0066"/>
                </a:solidFill>
                <a:latin typeface="Calibri" panose="020F0502020204030204" pitchFamily="34" charset="0"/>
              </a:rPr>
              <a:t>regeneraci </a:t>
            </a:r>
            <a:r>
              <a:rPr lang="cs-CZ" altLang="cs-CZ" sz="1800" dirty="0">
                <a:solidFill>
                  <a:srgbClr val="CC0066"/>
                </a:solidFill>
                <a:latin typeface="Calibri" panose="020F0502020204030204" pitchFamily="34" charset="0"/>
              </a:rPr>
              <a:t>a </a:t>
            </a:r>
            <a:r>
              <a:rPr lang="cs-CZ" altLang="cs-CZ" sz="1800" dirty="0" smtClean="0">
                <a:solidFill>
                  <a:srgbClr val="CC0066"/>
                </a:solidFill>
                <a:latin typeface="Calibri" panose="020F0502020204030204" pitchFamily="34" charset="0"/>
              </a:rPr>
              <a:t>reparaci </a:t>
            </a:r>
            <a:r>
              <a:rPr lang="cs-CZ" altLang="cs-CZ" sz="1800" dirty="0">
                <a:solidFill>
                  <a:srgbClr val="CC0066"/>
                </a:solidFill>
                <a:latin typeface="Calibri" panose="020F0502020204030204" pitchFamily="34" charset="0"/>
              </a:rPr>
              <a:t>tkání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1"/>
          <p:cNvSpPr txBox="1">
            <a:spLocks noChangeArrowheads="1"/>
          </p:cNvSpPr>
          <p:nvPr/>
        </p:nvSpPr>
        <p:spPr bwMode="auto">
          <a:xfrm>
            <a:off x="156940" y="537495"/>
            <a:ext cx="878522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POSTURÁLNÍ STABILIZACE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900" b="0" dirty="0">
                <a:latin typeface="Calibri" panose="020F0502020204030204" pitchFamily="34" charset="0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b="0" dirty="0" err="1">
                <a:latin typeface="Calibri" panose="020F0502020204030204" pitchFamily="34" charset="0"/>
              </a:rPr>
              <a:t>eds</a:t>
            </a:r>
            <a:r>
              <a:rPr lang="cs-CZ" altLang="cs-CZ" sz="900" b="0" dirty="0">
                <a:latin typeface="Calibri" panose="020F0502020204030204" pitchFamily="34" charset="0"/>
              </a:rPr>
              <a:t>.). Praha: </a:t>
            </a:r>
            <a:r>
              <a:rPr lang="cs-CZ" altLang="cs-CZ" sz="900" b="0" dirty="0" err="1">
                <a:latin typeface="Calibri" panose="020F0502020204030204" pitchFamily="34" charset="0"/>
              </a:rPr>
              <a:t>Galén</a:t>
            </a:r>
            <a:r>
              <a:rPr lang="cs-CZ" altLang="cs-CZ" sz="900" b="0" dirty="0">
                <a:latin typeface="Calibri" panose="020F0502020204030204" pitchFamily="34" charset="0"/>
              </a:rPr>
              <a:t>. 2011: 177-188)</a:t>
            </a:r>
          </a:p>
        </p:txBody>
      </p:sp>
      <p:pic>
        <p:nvPicPr>
          <p:cNvPr id="2355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27138"/>
            <a:ext cx="1727200" cy="5103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Obdélník 5"/>
          <p:cNvSpPr>
            <a:spLocks noChangeArrowheads="1"/>
          </p:cNvSpPr>
          <p:nvPr/>
        </p:nvSpPr>
        <p:spPr bwMode="auto">
          <a:xfrm>
            <a:off x="468313" y="1227138"/>
            <a:ext cx="6623968" cy="1631216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= aktivní držení segmentů těla proti působení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gravitačních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= součást všech pohybů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=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aktivita svalů zpevňující společný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rám: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hrudník</a:t>
            </a: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, břicho, pletence HK a DK, páteř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</a:rPr>
              <a:t>uplatňuje se v pákovém systému</a:t>
            </a:r>
          </a:p>
        </p:txBody>
      </p:sp>
      <p:sp>
        <p:nvSpPr>
          <p:cNvPr id="23557" name="TextovéPole 6"/>
          <p:cNvSpPr txBox="1">
            <a:spLocks noChangeArrowheads="1"/>
          </p:cNvSpPr>
          <p:nvPr/>
        </p:nvSpPr>
        <p:spPr bwMode="auto">
          <a:xfrm>
            <a:off x="468313" y="3097134"/>
            <a:ext cx="6623968" cy="1631216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Cílený pohyb lze provést pouze  po úponové stabilizaci svalu.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>
                <a:latin typeface="Calibri" panose="020F0502020204030204" pitchFamily="34" charset="0"/>
              </a:rPr>
              <a:t>Např.: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latin typeface="Calibri" panose="020F0502020204030204" pitchFamily="34" charset="0"/>
              </a:rPr>
              <a:t>1. aktivita </a:t>
            </a:r>
            <a:r>
              <a:rPr lang="cs-CZ" altLang="cs-CZ" sz="2000" dirty="0">
                <a:solidFill>
                  <a:srgbClr val="FF7C80"/>
                </a:solidFill>
                <a:latin typeface="Calibri" panose="020F0502020204030204" pitchFamily="34" charset="0"/>
              </a:rPr>
              <a:t>bránice, břišních svalů a pánevního dna </a:t>
            </a:r>
            <a:endParaRPr lang="cs-CZ" altLang="cs-CZ" sz="2000" dirty="0" smtClean="0">
              <a:solidFill>
                <a:srgbClr val="FF7C8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stabilizace páteře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2.</a:t>
            </a:r>
            <a:r>
              <a:rPr lang="cs-CZ" altLang="cs-CZ" sz="20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</a:rPr>
              <a:t>aktivita</a:t>
            </a:r>
            <a:r>
              <a:rPr lang="cs-CZ" altLang="cs-CZ" sz="2000" dirty="0">
                <a:solidFill>
                  <a:srgbClr val="00B0F0"/>
                </a:solidFill>
                <a:latin typeface="Calibri" panose="020F0502020204030204" pitchFamily="34" charset="0"/>
              </a:rPr>
              <a:t> flexorů kyčle </a:t>
            </a:r>
            <a:r>
              <a:rPr lang="cs-CZ" altLang="cs-CZ" sz="2000" dirty="0"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rgbClr val="00B0F0"/>
                </a:solidFill>
                <a:latin typeface="Calibri" panose="020F0502020204030204" pitchFamily="34" charset="0"/>
              </a:rPr>
              <a:t>flexe kyčle</a:t>
            </a:r>
            <a:endParaRPr lang="cs-CZ" altLang="cs-CZ" sz="2000" dirty="0">
              <a:latin typeface="Calibri" panose="020F0502020204030204" pitchFamily="34" charset="0"/>
            </a:endParaRPr>
          </a:p>
        </p:txBody>
      </p:sp>
      <p:cxnSp>
        <p:nvCxnSpPr>
          <p:cNvPr id="23558" name="Přímá spojnice se šipkou 8"/>
          <p:cNvCxnSpPr>
            <a:cxnSpLocks noChangeShapeType="1"/>
          </p:cNvCxnSpPr>
          <p:nvPr/>
        </p:nvCxnSpPr>
        <p:spPr bwMode="auto">
          <a:xfrm>
            <a:off x="5904148" y="4005064"/>
            <a:ext cx="1044340" cy="115369"/>
          </a:xfrm>
          <a:prstGeom prst="straightConnector1">
            <a:avLst/>
          </a:prstGeom>
          <a:noFill/>
          <a:ln w="38100" algn="ctr">
            <a:solidFill>
              <a:srgbClr val="FF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9" name="Přímá spojnice se šipkou 9"/>
          <p:cNvCxnSpPr>
            <a:cxnSpLocks noChangeShapeType="1"/>
          </p:cNvCxnSpPr>
          <p:nvPr/>
        </p:nvCxnSpPr>
        <p:spPr bwMode="auto">
          <a:xfrm>
            <a:off x="4644008" y="4581128"/>
            <a:ext cx="2520280" cy="936104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rgbClr val="00B050"/>
                </a:solidFill>
                <a:latin typeface="Calibri" panose="020F0502020204030204" pitchFamily="34" charset="0"/>
              </a:rPr>
              <a:t>PREVENCE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9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09654"/>
            <a:ext cx="8135938" cy="5386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STABILIZAČNÍ </a:t>
            </a:r>
            <a:r>
              <a:rPr 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FUNKCE BRÁNICE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, BŘIŠNÍCH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SVAL</a:t>
            </a:r>
            <a:r>
              <a:rPr lang="cs-CZ" sz="2000" cap="all" dirty="0" err="1">
                <a:solidFill>
                  <a:srgbClr val="0070C0"/>
                </a:solidFill>
                <a:latin typeface="Calibri" panose="020F0502020204030204" pitchFamily="34" charset="0"/>
              </a:rPr>
              <a:t>ů</a:t>
            </a:r>
            <a:r>
              <a:rPr lang="cs-CZ" sz="2000" cap="all" dirty="0">
                <a:solidFill>
                  <a:srgbClr val="0070C0"/>
                </a:solidFill>
                <a:latin typeface="Calibri" panose="020F0502020204030204" pitchFamily="34" charset="0"/>
              </a:rPr>
              <a:t> A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 PÁNEVNÍHO DNA</a:t>
            </a:r>
          </a:p>
          <a:p>
            <a:pPr algn="ctr" eaLnBrk="1" hangingPunct="1">
              <a:defRPr/>
            </a:pPr>
            <a:r>
              <a:rPr lang="cs-CZ" sz="900" b="0" dirty="0">
                <a:latin typeface="Calibri" panose="020F0502020204030204" pitchFamily="34" charset="0"/>
              </a:rPr>
              <a:t>(Šafářová M, Kolář P. Posturální stabilizace a sportovní zátěž. In: Fyziologie a klinické aspekty pohybové aktivity. Máček M, </a:t>
            </a:r>
            <a:r>
              <a:rPr lang="cs-CZ" sz="900" b="0" dirty="0" err="1">
                <a:latin typeface="Calibri" panose="020F0502020204030204" pitchFamily="34" charset="0"/>
              </a:rPr>
              <a:t>Radvanský</a:t>
            </a:r>
            <a:r>
              <a:rPr lang="cs-CZ" sz="900" b="0" dirty="0">
                <a:latin typeface="Calibri" panose="020F0502020204030204" pitchFamily="34" charset="0"/>
              </a:rPr>
              <a:t> J (</a:t>
            </a:r>
            <a:r>
              <a:rPr lang="cs-CZ" sz="900" b="0" dirty="0" err="1">
                <a:latin typeface="Calibri" panose="020F0502020204030204" pitchFamily="34" charset="0"/>
              </a:rPr>
              <a:t>eds</a:t>
            </a:r>
            <a:r>
              <a:rPr lang="cs-CZ" sz="900" b="0" dirty="0">
                <a:latin typeface="Calibri" panose="020F0502020204030204" pitchFamily="34" charset="0"/>
              </a:rPr>
              <a:t>.). Praha: </a:t>
            </a:r>
            <a:r>
              <a:rPr lang="cs-CZ" sz="900" b="0" dirty="0" err="1">
                <a:latin typeface="Calibri" panose="020F0502020204030204" pitchFamily="34" charset="0"/>
              </a:rPr>
              <a:t>Galén</a:t>
            </a:r>
            <a:r>
              <a:rPr lang="cs-CZ" sz="900" b="0" dirty="0">
                <a:latin typeface="Calibri" panose="020F0502020204030204" pitchFamily="34" charset="0"/>
              </a:rPr>
              <a:t>. 2011: 177-188)</a:t>
            </a:r>
          </a:p>
        </p:txBody>
      </p:sp>
      <p:pic>
        <p:nvPicPr>
          <p:cNvPr id="2457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4691062" cy="5033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Obdélník 5"/>
          <p:cNvSpPr>
            <a:spLocks noChangeArrowheads="1"/>
          </p:cNvSpPr>
          <p:nvPr/>
        </p:nvSpPr>
        <p:spPr bwMode="auto">
          <a:xfrm>
            <a:off x="2051720" y="1628800"/>
            <a:ext cx="3816424" cy="132397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>
                <a:alpha val="50195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C3300"/>
                </a:solidFill>
                <a:latin typeface="Calibri" panose="020F0502020204030204" pitchFamily="34" charset="0"/>
              </a:rPr>
              <a:t>Svaly </a:t>
            </a:r>
            <a:r>
              <a:rPr lang="cs-CZ" altLang="cs-CZ" sz="2000" dirty="0" smtClean="0">
                <a:solidFill>
                  <a:srgbClr val="CC3300"/>
                </a:solidFill>
                <a:latin typeface="Calibri" panose="020F0502020204030204" pitchFamily="34" charset="0"/>
              </a:rPr>
              <a:t>stěn </a:t>
            </a:r>
            <a:r>
              <a:rPr lang="cs-CZ" altLang="cs-CZ" sz="2000" dirty="0">
                <a:solidFill>
                  <a:srgbClr val="CC3300"/>
                </a:solidFill>
                <a:latin typeface="Calibri" panose="020F0502020204030204" pitchFamily="34" charset="0"/>
              </a:rPr>
              <a:t>břišní dutiny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→ tlak v břišní dutině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rgbClr val="00B0F0"/>
                </a:solidFill>
                <a:latin typeface="Calibri" panose="020F0502020204030204" pitchFamily="34" charset="0"/>
              </a:rPr>
              <a:t>břišní dutina </a:t>
            </a:r>
            <a:r>
              <a:rPr lang="cs-CZ" altLang="cs-CZ" sz="2000" dirty="0">
                <a:latin typeface="Calibri" panose="020F0502020204030204" pitchFamily="34" charset="0"/>
              </a:rPr>
              <a:t>je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pružnou oporou pro trup a pletence </a:t>
            </a:r>
            <a:r>
              <a:rPr lang="cs-CZ" altLang="cs-CZ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dol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. končetin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PREVENCE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4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8903"/>
            <a:ext cx="3474949" cy="62769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Obrázek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r="40784" b="4295"/>
          <a:stretch/>
        </p:blipFill>
        <p:spPr bwMode="auto">
          <a:xfrm>
            <a:off x="761070" y="1662162"/>
            <a:ext cx="2520280" cy="5027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ovéPole 1"/>
          <p:cNvSpPr txBox="1">
            <a:spLocks noChangeArrowheads="1"/>
          </p:cNvSpPr>
          <p:nvPr/>
        </p:nvSpPr>
        <p:spPr bwMode="auto">
          <a:xfrm>
            <a:off x="635233" y="550675"/>
            <a:ext cx="4584839" cy="66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STABILIZAČNÍ SYSTÉM PÁTEŘE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800" b="0" dirty="0">
                <a:latin typeface="Calibri" panose="020F0502020204030204" pitchFamily="34" charset="0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800" b="0" dirty="0" err="1">
                <a:latin typeface="Calibri" panose="020F0502020204030204" pitchFamily="34" charset="0"/>
              </a:rPr>
              <a:t>eds</a:t>
            </a:r>
            <a:r>
              <a:rPr lang="cs-CZ" altLang="cs-CZ" sz="800" b="0" dirty="0">
                <a:latin typeface="Calibri" panose="020F0502020204030204" pitchFamily="34" charset="0"/>
              </a:rPr>
              <a:t>.). Praha: </a:t>
            </a:r>
            <a:r>
              <a:rPr lang="cs-CZ" altLang="cs-CZ" sz="800" b="0" dirty="0" err="1">
                <a:latin typeface="Calibri" panose="020F0502020204030204" pitchFamily="34" charset="0"/>
              </a:rPr>
              <a:t>Galén</a:t>
            </a:r>
            <a:r>
              <a:rPr lang="cs-CZ" altLang="cs-CZ" sz="800" b="0" dirty="0">
                <a:latin typeface="Calibri" panose="020F0502020204030204" pitchFamily="34" charset="0"/>
              </a:rPr>
              <a:t>. 2011: 177-188)</a:t>
            </a:r>
          </a:p>
        </p:txBody>
      </p:sp>
      <p:sp>
        <p:nvSpPr>
          <p:cNvPr id="25605" name="Obdélník 2"/>
          <p:cNvSpPr>
            <a:spLocks noChangeArrowheads="1"/>
          </p:cNvSpPr>
          <p:nvPr/>
        </p:nvSpPr>
        <p:spPr bwMode="auto">
          <a:xfrm>
            <a:off x="3350437" y="4704966"/>
            <a:ext cx="2160587" cy="1631216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stabilizace páteře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5606" name="Obdélník 5"/>
          <p:cNvSpPr>
            <a:spLocks noChangeArrowheads="1"/>
          </p:cNvSpPr>
          <p:nvPr/>
        </p:nvSpPr>
        <p:spPr bwMode="auto">
          <a:xfrm>
            <a:off x="3355200" y="1273218"/>
            <a:ext cx="2151062" cy="255454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alibri" panose="020F0502020204030204" pitchFamily="34" charset="0"/>
              </a:rPr>
              <a:t>Svaly páteře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9999"/>
                </a:solidFill>
                <a:latin typeface="Calibri" panose="020F0502020204030204" pitchFamily="34" charset="0"/>
              </a:rPr>
              <a:t>hluboké extenzory a flexory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alibri" panose="020F0502020204030204" pitchFamily="34" charset="0"/>
              </a:rPr>
              <a:t>Svaly hrudníku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alibri" panose="020F0502020204030204" pitchFamily="34" charset="0"/>
              </a:rPr>
              <a:t>a břicha </a:t>
            </a:r>
            <a:r>
              <a:rPr lang="cs-CZ" altLang="cs-CZ" sz="2000">
                <a:solidFill>
                  <a:srgbClr val="FF9999"/>
                </a:solidFill>
                <a:latin typeface="Calibri" panose="020F0502020204030204" pitchFamily="34" charset="0"/>
              </a:rPr>
              <a:t>(dýchací svaly)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9999"/>
              </a:solidFill>
              <a:latin typeface="Calibri" panose="020F0502020204030204" pitchFamily="34" charset="0"/>
            </a:endParaRPr>
          </a:p>
        </p:txBody>
      </p:sp>
      <p:sp>
        <p:nvSpPr>
          <p:cNvPr id="25607" name="Šipka dolů 26"/>
          <p:cNvSpPr>
            <a:spLocks noChangeArrowheads="1"/>
          </p:cNvSpPr>
          <p:nvPr/>
        </p:nvSpPr>
        <p:spPr bwMode="auto">
          <a:xfrm>
            <a:off x="4160856" y="3562760"/>
            <a:ext cx="539750" cy="1117600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/>
          </a:p>
        </p:txBody>
      </p:sp>
      <p:sp>
        <p:nvSpPr>
          <p:cNvPr id="25608" name="TextovéPole 22"/>
          <p:cNvSpPr txBox="1">
            <a:spLocks noChangeArrowheads="1"/>
          </p:cNvSpPr>
          <p:nvPr/>
        </p:nvSpPr>
        <p:spPr bwMode="auto">
          <a:xfrm>
            <a:off x="1480666" y="6441952"/>
            <a:ext cx="1081088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0" dirty="0"/>
              <a:t>(Med M., 2006)</a:t>
            </a:r>
          </a:p>
        </p:txBody>
      </p:sp>
      <p:sp>
        <p:nvSpPr>
          <p:cNvPr id="25609" name="TextovéPole 27"/>
          <p:cNvSpPr txBox="1">
            <a:spLocks noChangeArrowheads="1"/>
          </p:cNvSpPr>
          <p:nvPr/>
        </p:nvSpPr>
        <p:spPr bwMode="auto">
          <a:xfrm>
            <a:off x="6876256" y="6558973"/>
            <a:ext cx="1081087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0" dirty="0"/>
              <a:t>(Med M., 2006)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PREVENCE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78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784475"/>
            <a:ext cx="5659437" cy="3957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ovéPole 1"/>
          <p:cNvSpPr txBox="1">
            <a:spLocks noChangeArrowheads="1"/>
          </p:cNvSpPr>
          <p:nvPr/>
        </p:nvSpPr>
        <p:spPr bwMode="auto">
          <a:xfrm>
            <a:off x="302990" y="494427"/>
            <a:ext cx="863917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cap="all" dirty="0" smtClean="0">
                <a:solidFill>
                  <a:srgbClr val="0070C0"/>
                </a:solidFill>
                <a:latin typeface="Calibri" panose="020F0502020204030204" pitchFamily="34" charset="0"/>
              </a:rPr>
              <a:t>Hluboký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STABILIZAČNÍ SYSTÉM PÁTEŘE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900" b="0" dirty="0" smtClean="0">
                <a:latin typeface="Calibri" panose="020F0502020204030204" pitchFamily="34" charset="0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b="0" dirty="0" err="1" smtClean="0">
                <a:latin typeface="Calibri" panose="020F0502020204030204" pitchFamily="34" charset="0"/>
              </a:rPr>
              <a:t>eds</a:t>
            </a:r>
            <a:r>
              <a:rPr lang="cs-CZ" altLang="cs-CZ" sz="900" b="0" dirty="0" smtClean="0">
                <a:latin typeface="Calibri" panose="020F0502020204030204" pitchFamily="34" charset="0"/>
              </a:rPr>
              <a:t>.). Praha: </a:t>
            </a:r>
            <a:r>
              <a:rPr lang="cs-CZ" altLang="cs-CZ" sz="900" b="0" dirty="0" err="1" smtClean="0">
                <a:latin typeface="Calibri" panose="020F0502020204030204" pitchFamily="34" charset="0"/>
              </a:rPr>
              <a:t>Galén</a:t>
            </a:r>
            <a:r>
              <a:rPr lang="cs-CZ" altLang="cs-CZ" sz="900" b="0" dirty="0" smtClean="0">
                <a:latin typeface="Calibri" panose="020F0502020204030204" pitchFamily="34" charset="0"/>
              </a:rPr>
              <a:t>. 2011: 177-188)</a:t>
            </a:r>
          </a:p>
        </p:txBody>
      </p:sp>
      <p:sp>
        <p:nvSpPr>
          <p:cNvPr id="26628" name="Obdélník 5"/>
          <p:cNvSpPr>
            <a:spLocks noChangeArrowheads="1"/>
          </p:cNvSpPr>
          <p:nvPr/>
        </p:nvSpPr>
        <p:spPr bwMode="auto">
          <a:xfrm>
            <a:off x="539105" y="1103679"/>
            <a:ext cx="3455988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Calibri" panose="020F0502020204030204" pitchFamily="34" charset="0"/>
              </a:rPr>
              <a:t>Hluboké svaly páteře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9999"/>
                </a:solidFill>
                <a:latin typeface="Calibri" panose="020F0502020204030204" pitchFamily="34" charset="0"/>
              </a:rPr>
              <a:t>extenzory, flexory, rotátory</a:t>
            </a:r>
          </a:p>
        </p:txBody>
      </p:sp>
      <p:sp>
        <p:nvSpPr>
          <p:cNvPr id="26629" name="Obdélník 2"/>
          <p:cNvSpPr>
            <a:spLocks noChangeArrowheads="1"/>
          </p:cNvSpPr>
          <p:nvPr/>
        </p:nvSpPr>
        <p:spPr bwMode="auto">
          <a:xfrm>
            <a:off x="5292080" y="1175117"/>
            <a:ext cx="3382963" cy="523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70C0"/>
                </a:solidFill>
                <a:latin typeface="Calibri" panose="020F0502020204030204" pitchFamily="34" charset="0"/>
              </a:rPr>
              <a:t>stabilizace páteře</a:t>
            </a:r>
          </a:p>
        </p:txBody>
      </p:sp>
      <p:cxnSp>
        <p:nvCxnSpPr>
          <p:cNvPr id="26630" name="Přímá spojnice se šipkou 8"/>
          <p:cNvCxnSpPr>
            <a:cxnSpLocks noChangeShapeType="1"/>
          </p:cNvCxnSpPr>
          <p:nvPr/>
        </p:nvCxnSpPr>
        <p:spPr bwMode="auto">
          <a:xfrm>
            <a:off x="4066530" y="1464042"/>
            <a:ext cx="1152525" cy="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ovéPole 7"/>
          <p:cNvSpPr txBox="1"/>
          <p:nvPr/>
        </p:nvSpPr>
        <p:spPr>
          <a:xfrm>
            <a:off x="1044054" y="1928814"/>
            <a:ext cx="2447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povrchová vrstva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SPINO - TRANSVERZÁLNÍ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91979" y="1922464"/>
            <a:ext cx="20891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střední vrstva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rgbClr val="FFD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SPINO - SPINÁLNÍ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508104" y="1928814"/>
            <a:ext cx="2376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hluboká vrstva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TRANSVERZO -</a:t>
            </a:r>
          </a:p>
          <a:p>
            <a:pPr algn="ctr" eaLnBrk="1" hangingPunct="1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SPINÁLNÍ</a:t>
            </a:r>
          </a:p>
        </p:txBody>
      </p:sp>
      <p:sp>
        <p:nvSpPr>
          <p:cNvPr id="26634" name="TextovéPole 10"/>
          <p:cNvSpPr txBox="1">
            <a:spLocks noChangeArrowheads="1"/>
          </p:cNvSpPr>
          <p:nvPr/>
        </p:nvSpPr>
        <p:spPr bwMode="auto">
          <a:xfrm>
            <a:off x="3924300" y="6621463"/>
            <a:ext cx="1079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0" dirty="0"/>
              <a:t>(Med M, 2006)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PREVENCE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890081" y="703691"/>
            <a:ext cx="5796644" cy="95410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Videa: POSILOVACÍ CVIČENÍ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TRUPU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(FIT KONTO)</a:t>
            </a:r>
            <a:endParaRPr lang="cs-CZ" altLang="cs-CZ" sz="1200" b="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hlinkClick r:id="rId3"/>
              </a:rPr>
              <a:t>Balanční a posilovací cvičení trupu - břicha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hlinkClick r:id="rId4"/>
              </a:rPr>
              <a:t>Balanční a posilování cvičení trupu - vzpřimovače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hlinkClick r:id="rId4"/>
              </a:rPr>
              <a:t>páteře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4532" t="33844" r="5569" b="29894"/>
          <a:stretch/>
        </p:blipFill>
        <p:spPr>
          <a:xfrm>
            <a:off x="900651" y="2817346"/>
            <a:ext cx="7056785" cy="1779021"/>
          </a:xfrm>
          <a:prstGeom prst="rect">
            <a:avLst/>
          </a:prstGeom>
          <a:ln>
            <a:solidFill>
              <a:srgbClr val="009900"/>
            </a:solidFill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894160" y="1963203"/>
            <a:ext cx="5119059" cy="83099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Obrázky a videa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: POSILOVACÍ CVIČENÍ TRUPU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cs-CZ" sz="1800" dirty="0">
                <a:latin typeface="Calibri" panose="020F0502020204030204" pitchFamily="34" charset="0"/>
                <a:hlinkClick r:id="rId6"/>
              </a:rPr>
              <a:t>Posilování </a:t>
            </a:r>
            <a:r>
              <a:rPr lang="cs-CZ" altLang="cs-CZ" sz="1800" dirty="0" smtClean="0">
                <a:latin typeface="Calibri" panose="020F0502020204030204" pitchFamily="34" charset="0"/>
                <a:hlinkClick r:id="rId6"/>
              </a:rPr>
              <a:t>trupu (</a:t>
            </a:r>
            <a:r>
              <a:rPr lang="cs-CZ" altLang="cs-CZ" sz="1800" dirty="0" err="1" smtClean="0">
                <a:latin typeface="Calibri" panose="020F0502020204030204" pitchFamily="34" charset="0"/>
                <a:hlinkClick r:id="rId6"/>
              </a:rPr>
              <a:t>core</a:t>
            </a:r>
            <a:r>
              <a:rPr lang="cs-CZ" altLang="cs-CZ" sz="1800" dirty="0" smtClean="0">
                <a:latin typeface="Calibri" panose="020F0502020204030204" pitchFamily="34" charset="0"/>
                <a:hlinkClick r:id="rId6"/>
              </a:rPr>
              <a:t> trénink, cvičení </a:t>
            </a:r>
            <a:r>
              <a:rPr lang="cs-CZ" altLang="cs-CZ" sz="1800" dirty="0">
                <a:latin typeface="Calibri" panose="020F0502020204030204" pitchFamily="34" charset="0"/>
                <a:hlinkClick r:id="rId6"/>
              </a:rPr>
              <a:t>TRX</a:t>
            </a:r>
            <a:r>
              <a:rPr lang="cs-CZ" altLang="cs-CZ" sz="1800" dirty="0" smtClean="0">
                <a:latin typeface="Calibri" panose="020F0502020204030204" pitchFamily="34" charset="0"/>
                <a:hlinkClick r:id="rId6"/>
              </a:rPr>
              <a:t>)</a:t>
            </a:r>
            <a:endParaRPr lang="cs-CZ" altLang="cs-CZ" sz="18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000" b="0" dirty="0">
                <a:latin typeface="Calibri" panose="020F0502020204030204" pitchFamily="34" charset="0"/>
              </a:rPr>
              <a:t>https://is.muni.cz/do/rect/el/estud/fsps/js16/metodika_biatlon/web/pages/02-03-08-trx.html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91" y="4941167"/>
            <a:ext cx="2568345" cy="1797841"/>
          </a:xfrm>
          <a:prstGeom prst="rect">
            <a:avLst/>
          </a:prstGeom>
          <a:ln>
            <a:solidFill>
              <a:srgbClr val="009900"/>
            </a:solidFill>
          </a:ln>
        </p:spPr>
      </p:pic>
      <p:sp>
        <p:nvSpPr>
          <p:cNvPr id="5" name="TextovéPole 4">
            <a:hlinkClick r:id="rId8"/>
          </p:cNvPr>
          <p:cNvSpPr txBox="1"/>
          <p:nvPr/>
        </p:nvSpPr>
        <p:spPr>
          <a:xfrm>
            <a:off x="899592" y="4941167"/>
            <a:ext cx="4032448" cy="553998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Calibri" panose="020F0502020204030204" pitchFamily="34" charset="0"/>
                <a:hlinkClick r:id="rId8"/>
              </a:rPr>
              <a:t>Anatomické obrazy pro CORE trénink</a:t>
            </a:r>
            <a:endParaRPr lang="cs-CZ" dirty="0" smtClean="0">
              <a:latin typeface="Calibri" panose="020F0502020204030204" pitchFamily="34" charset="0"/>
            </a:endParaRPr>
          </a:p>
          <a:p>
            <a:pPr algn="r"/>
            <a:r>
              <a:rPr lang="cs-CZ" sz="1200" b="0" dirty="0">
                <a:latin typeface="Calibri" panose="020F0502020204030204" pitchFamily="34" charset="0"/>
              </a:rPr>
              <a:t>http://</a:t>
            </a:r>
            <a:r>
              <a:rPr lang="cs-CZ" sz="1200" b="0" dirty="0" smtClean="0">
                <a:latin typeface="Calibri" panose="020F0502020204030204" pitchFamily="34" charset="0"/>
              </a:rPr>
              <a:t>www.3dlabz.com/medical/coretraining-anatomy.html</a:t>
            </a:r>
            <a:endParaRPr lang="cs-CZ" sz="1200" b="0" dirty="0">
              <a:latin typeface="Calibri" panose="020F050202020403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PREVENCE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56940" y="548680"/>
            <a:ext cx="4343052" cy="535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Distenze a natržení napřimovače / rotátorů páteře („ZÁDA“)</a:t>
            </a:r>
          </a:p>
          <a:p>
            <a:r>
              <a:rPr lang="cs-CZ" b="0" u="sng" dirty="0" smtClean="0">
                <a:latin typeface="Calibri" panose="020F0502020204030204" pitchFamily="34" charset="0"/>
              </a:rPr>
              <a:t>Příčiny </a:t>
            </a:r>
            <a:r>
              <a:rPr lang="cs-CZ" b="0" u="sng" dirty="0">
                <a:latin typeface="Calibri" panose="020F0502020204030204" pitchFamily="34" charset="0"/>
              </a:rPr>
              <a:t>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- rychlá silná extenze / torze </a:t>
            </a: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páteře,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dopad v předklonu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Zkrácení / oslabení svalu – stabilizátorů páteře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Chlad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 poloha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r>
              <a:rPr lang="cs-CZ" b="0" u="sng" dirty="0" smtClean="0">
                <a:latin typeface="Calibri" panose="020F0502020204030204" pitchFamily="34" charset="0"/>
              </a:rPr>
              <a:t>1</a:t>
            </a:r>
            <a:r>
              <a:rPr lang="cs-CZ" b="0" u="sng" dirty="0">
                <a:latin typeface="Calibri" panose="020F0502020204030204" pitchFamily="34" charset="0"/>
              </a:rPr>
              <a:t>. pomoc: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poloha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</a:rPr>
              <a:t>myorelaxancia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Rehabilitace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cvičení, tejpink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Zahřátí, rozcvičení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90" y="548680"/>
            <a:ext cx="4522814" cy="54810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3131840" y="5804441"/>
            <a:ext cx="2736303" cy="73866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1400" b="0" dirty="0" smtClean="0">
                <a:solidFill>
                  <a:srgbClr val="009900"/>
                </a:solidFill>
                <a:latin typeface="Calibri" panose="020F0502020204030204" pitchFamily="34" charset="0"/>
              </a:rPr>
              <a:t>VIDEO: </a:t>
            </a:r>
            <a:r>
              <a:rPr lang="cs-CZ" sz="1400" b="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kineziotejp</a:t>
            </a:r>
            <a:endParaRPr lang="cs-CZ" sz="1400" b="0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cs-CZ" sz="1400" b="0" dirty="0" smtClean="0">
                <a:solidFill>
                  <a:srgbClr val="009900"/>
                </a:solidFill>
                <a:latin typeface="Calibri" panose="020F0502020204030204" pitchFamily="34" charset="0"/>
                <a:hlinkClick r:id="rId3"/>
              </a:rPr>
              <a:t>Pro </a:t>
            </a:r>
            <a:r>
              <a:rPr lang="cs-CZ" sz="1400" b="0" dirty="0">
                <a:solidFill>
                  <a:srgbClr val="009900"/>
                </a:solidFill>
                <a:latin typeface="Calibri" panose="020F0502020204030204" pitchFamily="34" charset="0"/>
                <a:hlinkClick r:id="rId3"/>
              </a:rPr>
              <a:t>uvolnění napřimovače </a:t>
            </a:r>
            <a:r>
              <a:rPr lang="cs-CZ" sz="1400" b="0" dirty="0" smtClean="0">
                <a:solidFill>
                  <a:srgbClr val="009900"/>
                </a:solidFill>
                <a:latin typeface="Calibri" panose="020F0502020204030204" pitchFamily="34" charset="0"/>
                <a:hlinkClick r:id="rId3"/>
              </a:rPr>
              <a:t>páteře</a:t>
            </a:r>
            <a:endParaRPr lang="cs-CZ" sz="1400" b="0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cs-CZ" sz="1400" b="0" dirty="0">
                <a:latin typeface="Calibri" panose="020F0502020204030204" pitchFamily="34" charset="0"/>
              </a:rPr>
              <a:t>KIONESIOMAX, Petr Maroušek, </a:t>
            </a:r>
            <a:r>
              <a:rPr lang="cs-CZ" sz="1400" b="0" dirty="0" err="1">
                <a:latin typeface="Calibri" panose="020F0502020204030204" pitchFamily="34" charset="0"/>
              </a:rPr>
              <a:t>DiS</a:t>
            </a:r>
            <a:r>
              <a:rPr lang="cs-CZ" sz="1400" b="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953842" y="5822945"/>
            <a:ext cx="3240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900" b="0" dirty="0">
                <a:latin typeface="Calibri" panose="020F0502020204030204" pitchFamily="34" charset="0"/>
              </a:rPr>
              <a:t>http://www.jouefct.com/back-anatomy-muscles-bodybuilding/</a:t>
            </a:r>
          </a:p>
        </p:txBody>
      </p:sp>
    </p:spTree>
    <p:extLst>
      <p:ext uri="{BB962C8B-B14F-4D97-AF65-F5344CB8AC3E}">
        <p14:creationId xmlns:p14="http://schemas.microsoft.com/office/powerpoint/2010/main" val="29820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r="16242"/>
          <a:stretch/>
        </p:blipFill>
        <p:spPr>
          <a:xfrm>
            <a:off x="5364088" y="931091"/>
            <a:ext cx="1587519" cy="1705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156940" y="548680"/>
            <a:ext cx="5135140" cy="55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Distorze páteře, </a:t>
            </a:r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hernie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meziobratlového disku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se spasmem svalů zad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s kompresí sedacího nervu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ischiadicus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sciatica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)</a:t>
            </a:r>
          </a:p>
          <a:p>
            <a:endParaRPr lang="cs-CZ" sz="1100" b="0" u="sng" dirty="0" smtClean="0">
              <a:latin typeface="Calibri" panose="020F0502020204030204" pitchFamily="34" charset="0"/>
            </a:endParaRPr>
          </a:p>
          <a:p>
            <a:r>
              <a:rPr lang="cs-CZ" b="0" u="sng" dirty="0" smtClean="0">
                <a:latin typeface="Calibri" panose="020F0502020204030204" pitchFamily="34" charset="0"/>
              </a:rPr>
              <a:t>Příčiny </a:t>
            </a:r>
            <a:r>
              <a:rPr lang="cs-CZ" b="0" u="sng" dirty="0">
                <a:latin typeface="Calibri" panose="020F0502020204030204" pitchFamily="34" charset="0"/>
              </a:rPr>
              <a:t>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- rychlá silná extenze / torze </a:t>
            </a: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páteře,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dopad v předklonu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Zkrácení / oslabení svalu – stabilizátorů páteře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 poloha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úlevová poloha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Fyzioterapeut: mobilizace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Lékař – další diagnostika a léčba (analgetika,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, manipulace, operace)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Rehabilitace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cvičení, tejpink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15" y="932180"/>
            <a:ext cx="1918550" cy="2603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39741"/>
            <a:ext cx="3578077" cy="2333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5868144" y="490388"/>
            <a:ext cx="27419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b="0" dirty="0"/>
              <a:t>(</a:t>
            </a:r>
            <a:r>
              <a:rPr lang="cs-CZ" sz="750" b="0" dirty="0" err="1"/>
              <a:t>Peterson</a:t>
            </a:r>
            <a:r>
              <a:rPr lang="cs-CZ" sz="750" b="0" dirty="0"/>
              <a:t>, </a:t>
            </a:r>
            <a:r>
              <a:rPr lang="cs-CZ" sz="750" b="0" dirty="0" err="1"/>
              <a:t>Renström</a:t>
            </a:r>
            <a:r>
              <a:rPr lang="cs-CZ" sz="750" b="0" dirty="0"/>
              <a:t> et al. Sports </a:t>
            </a:r>
            <a:r>
              <a:rPr lang="cs-CZ" sz="750" b="0" dirty="0" err="1"/>
              <a:t>Injuries</a:t>
            </a:r>
            <a:r>
              <a:rPr lang="cs-CZ" sz="750" b="0" dirty="0"/>
              <a:t>. </a:t>
            </a:r>
            <a:r>
              <a:rPr lang="cs-CZ" sz="750" b="0" dirty="0" err="1"/>
              <a:t>Their</a:t>
            </a:r>
            <a:r>
              <a:rPr lang="cs-CZ" sz="750" b="0" dirty="0"/>
              <a:t> </a:t>
            </a:r>
            <a:r>
              <a:rPr lang="cs-CZ" sz="750" b="0" dirty="0" err="1"/>
              <a:t>Prevention</a:t>
            </a:r>
            <a:r>
              <a:rPr lang="cs-CZ" sz="750" b="0" dirty="0"/>
              <a:t> and </a:t>
            </a:r>
            <a:r>
              <a:rPr lang="cs-CZ" sz="750" b="0" dirty="0" err="1"/>
              <a:t>Treatment</a:t>
            </a:r>
            <a:r>
              <a:rPr lang="cs-CZ" sz="750" b="0" dirty="0"/>
              <a:t>. 3rd </a:t>
            </a:r>
            <a:r>
              <a:rPr lang="cs-CZ" sz="750" b="0" dirty="0" err="1"/>
              <a:t>ed</a:t>
            </a:r>
            <a:r>
              <a:rPr lang="cs-CZ" sz="750" b="0" dirty="0"/>
              <a:t>. Kent: Martin </a:t>
            </a:r>
            <a:r>
              <a:rPr lang="cs-CZ" sz="750" b="0" dirty="0" err="1"/>
              <a:t>Dunitz</a:t>
            </a:r>
            <a:r>
              <a:rPr lang="cs-CZ" sz="750" b="0" dirty="0"/>
              <a:t>, 2001)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6940" y="548680"/>
            <a:ext cx="4051588" cy="535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Distenze a natržení svalů břicha (přímý, šikmé</a:t>
            </a:r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) 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hrudníku (mezižeberní)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- rychlá extrémní extenze / torze trupu (servis, smeč)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Oslabení svalu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Chlad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 poloha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 (tejpink), poloha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, (operace?)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Rehabilitace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zahřátí, rozcvičení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02" y="1340768"/>
            <a:ext cx="5018237" cy="4286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5286148" y="5627179"/>
            <a:ext cx="22677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900" b="0" dirty="0">
                <a:latin typeface="Calibri" panose="020F0502020204030204" pitchFamily="34" charset="0"/>
              </a:rPr>
              <a:t>http://m-handbooks.blogspot.cz/2011/09/</a:t>
            </a:r>
          </a:p>
        </p:txBody>
      </p:sp>
    </p:spTree>
    <p:extLst>
      <p:ext uri="{BB962C8B-B14F-4D97-AF65-F5344CB8AC3E}">
        <p14:creationId xmlns:p14="http://schemas.microsoft.com/office/powerpoint/2010/main" val="31610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84438" y="476672"/>
            <a:ext cx="4930219" cy="424731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dirty="0" smtClean="0">
                <a:latin typeface="Calibri" panose="020F0502020204030204" pitchFamily="34" charset="0"/>
              </a:rPr>
              <a:t>OBSAH</a:t>
            </a:r>
            <a:endParaRPr lang="cs-CZ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b="0" dirty="0" smtClean="0">
                <a:latin typeface="Calibri" panose="020F0502020204030204" pitchFamily="34" charset="0"/>
              </a:rPr>
              <a:t>OBECNÁ ČÁST</a:t>
            </a:r>
            <a:endParaRPr lang="cs-CZ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Definice, rozdělení a příčiny poškození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Mikrotraumata – diagnostika, léčba a prevence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Tejpink, ortézy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Dynamická posturální stabilizace</a:t>
            </a:r>
          </a:p>
          <a:p>
            <a:pPr>
              <a:defRPr/>
            </a:pPr>
            <a:endParaRPr lang="cs-CZ" b="0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b="0" dirty="0" smtClean="0">
                <a:latin typeface="Calibri" panose="020F0502020204030204" pitchFamily="34" charset="0"/>
              </a:rPr>
              <a:t>SPECIÁLNÍ ČÁST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Vybraná poškození určitých částí pohybového aparátu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Funkční anatomie a rizika 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poškození </a:t>
            </a: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při určitých posilovacích cvicích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b="0" dirty="0" smtClean="0">
                <a:latin typeface="Calibri" panose="020F0502020204030204" pitchFamily="34" charset="0"/>
              </a:rPr>
              <a:t>	</a:t>
            </a:r>
          </a:p>
          <a:p>
            <a:pPr>
              <a:defRPr/>
            </a:pPr>
            <a:r>
              <a:rPr lang="cs-CZ" b="0" i="1" dirty="0" smtClean="0">
                <a:latin typeface="Calibri" panose="020F0502020204030204" pitchFamily="34" charset="0"/>
              </a:rPr>
              <a:t>Patofyziologie poškození při vytrvalostním tréninku je uvedena ve zvláštní prezentaci.</a:t>
            </a:r>
            <a:endParaRPr lang="cs-CZ" b="0" i="1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70397" y="4802308"/>
            <a:ext cx="7558299" cy="1754326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POŠKOZENÍ (INJURIES)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TRAUMATA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(ÚRAZY)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cs-CZ" altLang="cs-CZ" sz="1800" b="0" dirty="0" smtClean="0">
                <a:latin typeface="Calibri" panose="020F0502020204030204" pitchFamily="34" charset="0"/>
              </a:rPr>
              <a:t>- jednorázově vzniklá mechanická poškození</a:t>
            </a:r>
            <a:endParaRPr lang="cs-CZ" altLang="cs-CZ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MIKROTRAUMATA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(„PLÍŽIVÁ POŠKOZENÍ“)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cs-CZ" altLang="cs-CZ" sz="1800" b="0" dirty="0" smtClean="0">
                <a:latin typeface="Calibri" panose="020F0502020204030204" pitchFamily="34" charset="0"/>
              </a:rPr>
              <a:t>- mikroskopická poškození po </a:t>
            </a:r>
            <a:r>
              <a:rPr lang="cs-CZ" altLang="cs-CZ" sz="1800" b="0" dirty="0">
                <a:latin typeface="Calibri" panose="020F0502020204030204" pitchFamily="34" charset="0"/>
              </a:rPr>
              <a:t>jednorázovém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násilí nebo 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r>
              <a:rPr lang="cs-CZ" altLang="cs-CZ" sz="1800" b="0" dirty="0" smtClean="0">
                <a:latin typeface="Calibri" panose="020F0502020204030204" pitchFamily="34" charset="0"/>
              </a:rPr>
              <a:t>- dlouhodobě </a:t>
            </a:r>
            <a:r>
              <a:rPr lang="cs-CZ" altLang="cs-CZ" sz="1800" b="0" dirty="0">
                <a:latin typeface="Calibri" panose="020F0502020204030204" pitchFamily="34" charset="0"/>
              </a:rPr>
              <a:t>vznikající poškození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při </a:t>
            </a:r>
            <a:r>
              <a:rPr lang="cs-CZ" altLang="cs-CZ" sz="1800" b="0" dirty="0">
                <a:latin typeface="Calibri" panose="020F0502020204030204" pitchFamily="34" charset="0"/>
              </a:rPr>
              <a:t>opakovaném mechanickém přetížení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6672"/>
            <a:ext cx="3119205" cy="4689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539552" y="476672"/>
            <a:ext cx="4847108" cy="54107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pPr algn="ctr"/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Distenze a natržení adduktorů </a:t>
            </a:r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stehna („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TŘÍSLA“)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(rozštěp)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Zkrácení / oslabení svalu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 (operace)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Zahřátí, rozcvičení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Tejpink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537790" y="4994097"/>
            <a:ext cx="30598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800" b="0" dirty="0">
                <a:latin typeface="Calibri" panose="020F0502020204030204" pitchFamily="34" charset="0"/>
              </a:rPr>
              <a:t>http://www.stretching-exercises-guide.com/adductor-stretches.html</a:t>
            </a:r>
          </a:p>
        </p:txBody>
      </p:sp>
    </p:spTree>
    <p:extLst>
      <p:ext uri="{BB962C8B-B14F-4D97-AF65-F5344CB8AC3E}">
        <p14:creationId xmlns:p14="http://schemas.microsoft.com/office/powerpoint/2010/main" val="134594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683568" y="588166"/>
            <a:ext cx="5218753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Distenze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popliteální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 části kloubního pouzdra  a burzy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synovitis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 / bursitis → BAKEROVA CYSTA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- páčení kolena dozadu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Oslabené pouzdro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 – zduření na zadní straně kolena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ohybem kolena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Klid, omezení pohybu, poloha, chlazení, komprese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 (operace + hojení 1-2 měsíce)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Správný pohyb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Stabilizace kolena, ortéza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33056"/>
            <a:ext cx="2836069" cy="2127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88166"/>
            <a:ext cx="2571750" cy="30493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11837"/>
            <a:ext cx="3268147" cy="3252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5485993" y="3767387"/>
            <a:ext cx="316835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50" dirty="0"/>
              <a:t>https://www.studyblue.com/notes/note/n/muscles/deck/19117733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3568" y="511837"/>
            <a:ext cx="4536504" cy="5632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Distenze a parciální ruptura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gastrocnemius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a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soleus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cs-CZ" b="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– natažení velkého rozsahu / ↑ síla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Zkrácený / oslabený sval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Chlad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Bolest, (nerovnost)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léčba, …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Zahřátí, rozcvičení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Tejpink</a:t>
            </a:r>
            <a:endParaRPr lang="cs-CZ" b="0" dirty="0"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39407" y="4221088"/>
            <a:ext cx="147953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3"/>
              </a:rPr>
              <a:t>Tejpink lýtkového svalu (video)</a:t>
            </a:r>
            <a:endParaRPr lang="cs-CZ" sz="1200" b="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3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13" y="1718085"/>
            <a:ext cx="2384062" cy="17880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158900" y="476672"/>
            <a:ext cx="4989164" cy="48013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Natažení / natržení / přetržení Achillovy šlachy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Příčiny (prevence = odstranění příčin):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Špatný pohyb – natažení velkého rozsahu / ↑ síla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Zkrácená / oslabená šlacha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Bolest, (nerovnost)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 (operace),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Rehabilitace</a:t>
            </a:r>
          </a:p>
          <a:p>
            <a:pPr>
              <a:lnSpc>
                <a:spcPct val="120000"/>
              </a:lnSpc>
            </a:pPr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a protahovací cvičení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Tejpink</a:t>
            </a:r>
            <a:endParaRPr lang="cs-CZ" b="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4" y="3614507"/>
            <a:ext cx="1036621" cy="1377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8182" b="25325"/>
          <a:stretch/>
        </p:blipFill>
        <p:spPr>
          <a:xfrm>
            <a:off x="3486832" y="5264414"/>
            <a:ext cx="2601502" cy="134188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67" y="4493658"/>
            <a:ext cx="1579508" cy="2101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13730"/>
          <a:stretch/>
        </p:blipFill>
        <p:spPr>
          <a:xfrm>
            <a:off x="3196150" y="1807803"/>
            <a:ext cx="1447857" cy="15449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9573" r="14807"/>
          <a:stretch/>
        </p:blipFill>
        <p:spPr>
          <a:xfrm>
            <a:off x="4412301" y="2553343"/>
            <a:ext cx="1676033" cy="14247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21" y="5100108"/>
            <a:ext cx="1230359" cy="1506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7662684" y="3676729"/>
            <a:ext cx="1238273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>
                <a:solidFill>
                  <a:srgbClr val="00B050"/>
                </a:solidFill>
                <a:hlinkClick r:id="rId9"/>
              </a:rPr>
              <a:t>Tejpink Achillovy šlachy (video)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6" y="475993"/>
            <a:ext cx="2337346" cy="2006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6940" y="465064"/>
            <a:ext cx="5063132" cy="436809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sz="1800" b="0" dirty="0">
                <a:latin typeface="Calibri" panose="020F0502020204030204" pitchFamily="34" charset="0"/>
              </a:rPr>
              <a:t>SPECIÁLNÍ TRAUMATOLOGIE</a:t>
            </a:r>
          </a:p>
          <a:p>
            <a:pPr>
              <a:lnSpc>
                <a:spcPct val="100000"/>
              </a:lnSpc>
            </a:pPr>
            <a:r>
              <a:rPr 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Distorze hlezna s poškozením </a:t>
            </a:r>
            <a:r>
              <a:rPr 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vazů </a:t>
            </a:r>
          </a:p>
          <a:p>
            <a:pPr>
              <a:lnSpc>
                <a:spcPct val="100000"/>
              </a:lnSpc>
            </a:pPr>
            <a:r>
              <a:rPr lang="cs-CZ" sz="1800" b="0" u="sng" dirty="0" smtClean="0">
                <a:latin typeface="Calibri" panose="020F0502020204030204" pitchFamily="34" charset="0"/>
              </a:rPr>
              <a:t>Příznaky</a:t>
            </a:r>
            <a:r>
              <a:rPr lang="cs-CZ" sz="1800" b="0" u="sng" dirty="0">
                <a:latin typeface="Calibri" panose="020F0502020204030204" pitchFamily="34" charset="0"/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otok, krevní výron (přetržení cévy – vazu)</a:t>
            </a:r>
          </a:p>
          <a:p>
            <a:pPr>
              <a:lnSpc>
                <a:spcPct val="100000"/>
              </a:lnSpc>
            </a:pPr>
            <a:r>
              <a:rPr lang="cs-CZ" sz="1800" b="0" u="sng" dirty="0">
                <a:latin typeface="Calibri" panose="020F0502020204030204" pitchFamily="34" charset="0"/>
              </a:rPr>
              <a:t>1. pomoc: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Stlačení, znehybnění, chlazení, zvýšená poloha v pasivní dorzální flexi, další diagnostika, léčba, …</a:t>
            </a:r>
          </a:p>
          <a:p>
            <a:pPr>
              <a:lnSpc>
                <a:spcPct val="100000"/>
              </a:lnSpc>
            </a:pPr>
            <a:r>
              <a:rPr lang="cs-CZ" sz="1800" b="0" u="sng" dirty="0">
                <a:latin typeface="Calibri" panose="020F0502020204030204" pitchFamily="34" charset="0"/>
              </a:rPr>
              <a:t>Prevence: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Posilovací 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cvičení vazů nohy a šlach (svalů) pro pohyby nohy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Propriocepční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 cvičení, balanční </a:t>
            </a: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cvičení</a:t>
            </a:r>
            <a:endParaRPr lang="cs-CZ" sz="1800" b="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05118" y="668075"/>
            <a:ext cx="11370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900" b="0" dirty="0">
                <a:hlinkClick r:id="rId2"/>
              </a:rPr>
              <a:t>Funkční anatomie hlezna (video)</a:t>
            </a:r>
            <a:endParaRPr lang="cs-CZ" sz="900" b="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264807" y="452623"/>
            <a:ext cx="4307306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Calibri" panose="020F0502020204030204" pitchFamily="34" charset="0"/>
              </a:rPr>
              <a:t>Hlezenní kloub (</a:t>
            </a:r>
            <a:r>
              <a:rPr lang="cs-CZ" sz="1000" dirty="0" err="1">
                <a:latin typeface="Calibri" panose="020F0502020204030204" pitchFamily="34" charset="0"/>
              </a:rPr>
              <a:t>articulatio</a:t>
            </a:r>
            <a:r>
              <a:rPr lang="cs-CZ" sz="1000" dirty="0">
                <a:latin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</a:rPr>
              <a:t>talo-cruralis</a:t>
            </a:r>
            <a:r>
              <a:rPr lang="cs-CZ" sz="1000" dirty="0">
                <a:latin typeface="Calibri" panose="020F0502020204030204" pitchFamily="34" charset="0"/>
              </a:rPr>
              <a:t> – ATC) = spojení </a:t>
            </a:r>
            <a:r>
              <a:rPr lang="cs-CZ" sz="1000" dirty="0" err="1">
                <a:latin typeface="Calibri" panose="020F0502020204030204" pitchFamily="34" charset="0"/>
              </a:rPr>
              <a:t>tibie</a:t>
            </a:r>
            <a:r>
              <a:rPr lang="cs-CZ" sz="1000" dirty="0">
                <a:latin typeface="Calibri" panose="020F0502020204030204" pitchFamily="34" charset="0"/>
              </a:rPr>
              <a:t>-hlezna s </a:t>
            </a:r>
            <a:r>
              <a:rPr lang="cs-CZ" sz="1000" dirty="0" err="1">
                <a:latin typeface="Calibri" panose="020F0502020204030204" pitchFamily="34" charset="0"/>
              </a:rPr>
              <a:t>talem</a:t>
            </a:r>
            <a:endParaRPr lang="cs-CZ" sz="1000" dirty="0">
              <a:latin typeface="Calibri" panose="020F0502020204030204" pitchFamily="34" charset="0"/>
            </a:endParaRPr>
          </a:p>
          <a:p>
            <a:r>
              <a:rPr lang="cs-CZ" sz="1000" dirty="0">
                <a:latin typeface="Calibri" panose="020F0502020204030204" pitchFamily="34" charset="0"/>
              </a:rPr>
              <a:t>Vnitřní kotník (</a:t>
            </a:r>
            <a:r>
              <a:rPr lang="cs-CZ" sz="1000" dirty="0" err="1">
                <a:latin typeface="Calibri" panose="020F0502020204030204" pitchFamily="34" charset="0"/>
              </a:rPr>
              <a:t>malleolus</a:t>
            </a:r>
            <a:r>
              <a:rPr lang="cs-CZ" sz="1000" dirty="0">
                <a:latin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</a:rPr>
              <a:t>medialis</a:t>
            </a:r>
            <a:r>
              <a:rPr lang="cs-CZ" sz="1000" dirty="0">
                <a:latin typeface="Calibri" panose="020F0502020204030204" pitchFamily="34" charset="0"/>
              </a:rPr>
              <a:t>) = výběžek na holenní kosti</a:t>
            </a:r>
          </a:p>
          <a:p>
            <a:r>
              <a:rPr lang="cs-CZ" sz="1000" dirty="0">
                <a:latin typeface="Calibri" panose="020F0502020204030204" pitchFamily="34" charset="0"/>
              </a:rPr>
              <a:t>Zevní kotník (</a:t>
            </a:r>
            <a:r>
              <a:rPr lang="cs-CZ" sz="1000" dirty="0" err="1">
                <a:latin typeface="Calibri" panose="020F0502020204030204" pitchFamily="34" charset="0"/>
              </a:rPr>
              <a:t>malleolus</a:t>
            </a:r>
            <a:r>
              <a:rPr lang="cs-CZ" sz="1000" dirty="0">
                <a:latin typeface="Calibri" panose="020F0502020204030204" pitchFamily="34" charset="0"/>
              </a:rPr>
              <a:t> </a:t>
            </a:r>
            <a:r>
              <a:rPr lang="cs-CZ" sz="1000" dirty="0" err="1">
                <a:latin typeface="Calibri" panose="020F0502020204030204" pitchFamily="34" charset="0"/>
              </a:rPr>
              <a:t>lateralis</a:t>
            </a:r>
            <a:r>
              <a:rPr lang="cs-CZ" sz="1000" dirty="0">
                <a:latin typeface="Calibri" panose="020F0502020204030204" pitchFamily="34" charset="0"/>
              </a:rPr>
              <a:t>) = výběžek na lýtkové kosti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0" r="4722"/>
          <a:stretch/>
        </p:blipFill>
        <p:spPr>
          <a:xfrm>
            <a:off x="232307" y="3571469"/>
            <a:ext cx="1096035" cy="1441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r="4921"/>
          <a:stretch/>
        </p:blipFill>
        <p:spPr>
          <a:xfrm>
            <a:off x="2123727" y="5426448"/>
            <a:ext cx="1954223" cy="13274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11963" r="9932" b="5807"/>
          <a:stretch/>
        </p:blipFill>
        <p:spPr>
          <a:xfrm>
            <a:off x="232307" y="5426447"/>
            <a:ext cx="1819413" cy="130909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688959" y="6241907"/>
            <a:ext cx="145900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00" b="0" dirty="0">
                <a:solidFill>
                  <a:srgbClr val="00B050"/>
                </a:solidFill>
                <a:latin typeface="Calibri" panose="020F0502020204030204" pitchFamily="34" charset="0"/>
                <a:hlinkClick r:id="rId6"/>
              </a:rPr>
              <a:t>Tejpink hlezna (video)</a:t>
            </a:r>
            <a:endParaRPr lang="cs-CZ" sz="14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38196" r="22609" b="5971"/>
          <a:stretch/>
        </p:blipFill>
        <p:spPr>
          <a:xfrm>
            <a:off x="4145266" y="4845595"/>
            <a:ext cx="1476378" cy="1920726"/>
          </a:xfrm>
          <a:prstGeom prst="rect">
            <a:avLst/>
          </a:prstGeom>
        </p:spPr>
      </p:pic>
      <p:pic>
        <p:nvPicPr>
          <p:cNvPr id="16" name="Obrázek 15">
            <a:hlinkClick r:id="rId8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r="15354" b="12639"/>
          <a:stretch/>
        </p:blipFill>
        <p:spPr>
          <a:xfrm>
            <a:off x="1430699" y="3600746"/>
            <a:ext cx="2647252" cy="169524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51" y="1124743"/>
            <a:ext cx="3534613" cy="5012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5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14281" r="8215" b="16099"/>
          <a:stretch/>
        </p:blipFill>
        <p:spPr>
          <a:xfrm>
            <a:off x="6562862" y="1146173"/>
            <a:ext cx="2535181" cy="14806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16360"/>
          <a:stretch/>
        </p:blipFill>
        <p:spPr>
          <a:xfrm>
            <a:off x="6124530" y="2698794"/>
            <a:ext cx="2973514" cy="3186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156940" y="548680"/>
            <a:ext cx="3722488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0" dirty="0">
                <a:latin typeface="Calibri" panose="020F0502020204030204" pitchFamily="34" charset="0"/>
              </a:rPr>
              <a:t>SPECIÁLNÍ TRAUMATOLOGIE</a:t>
            </a:r>
          </a:p>
          <a:p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Kontuze a zánět tíhového váčku</a:t>
            </a:r>
          </a:p>
          <a:p>
            <a:r>
              <a:rPr lang="cs-CZ" dirty="0" smtClean="0">
                <a:solidFill>
                  <a:srgbClr val="C00000"/>
                </a:solidFill>
                <a:latin typeface="Calibri" panose="020F0502020204030204" pitchFamily="34" charset="0"/>
              </a:rPr>
              <a:t>lokte, kyčle, kolene 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</a:rPr>
              <a:t>(BURZITIDA)</a:t>
            </a:r>
          </a:p>
          <a:p>
            <a:r>
              <a:rPr lang="cs-CZ" b="0" u="sng" dirty="0" smtClean="0">
                <a:latin typeface="Calibri" panose="020F0502020204030204" pitchFamily="34" charset="0"/>
              </a:rPr>
              <a:t>Příčiny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naražení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b="0" u="sng" dirty="0">
                <a:latin typeface="Calibri" panose="020F0502020204030204" pitchFamily="34" charset="0"/>
              </a:rPr>
              <a:t>Příznaky: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Problém s pohybem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1. pomoc: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Znehybnění, chlazení,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</a:rPr>
              <a:t>K lékaři - další diagnostika, léčba (operace)</a:t>
            </a:r>
          </a:p>
          <a:p>
            <a:r>
              <a:rPr lang="cs-CZ" b="0" u="sng" dirty="0">
                <a:latin typeface="Calibri" panose="020F0502020204030204" pitchFamily="34" charset="0"/>
              </a:rPr>
              <a:t>Prevence: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odstranění příčin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chránič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026217" y="914596"/>
            <a:ext cx="49159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b="0" dirty="0"/>
              <a:t>(</a:t>
            </a:r>
            <a:r>
              <a:rPr lang="cs-CZ" sz="750" b="0" dirty="0" err="1"/>
              <a:t>Peterson</a:t>
            </a:r>
            <a:r>
              <a:rPr lang="cs-CZ" sz="750" b="0" dirty="0"/>
              <a:t>, </a:t>
            </a:r>
            <a:r>
              <a:rPr lang="cs-CZ" sz="750" b="0" dirty="0" err="1"/>
              <a:t>Renström</a:t>
            </a:r>
            <a:r>
              <a:rPr lang="cs-CZ" sz="750" b="0" dirty="0"/>
              <a:t> et al. Sports </a:t>
            </a:r>
            <a:r>
              <a:rPr lang="cs-CZ" sz="750" b="0" dirty="0" err="1"/>
              <a:t>Injuries</a:t>
            </a:r>
            <a:r>
              <a:rPr lang="cs-CZ" sz="750" b="0" dirty="0"/>
              <a:t>. </a:t>
            </a:r>
            <a:r>
              <a:rPr lang="cs-CZ" sz="750" b="0" dirty="0" err="1"/>
              <a:t>Their</a:t>
            </a:r>
            <a:r>
              <a:rPr lang="cs-CZ" sz="750" b="0" dirty="0"/>
              <a:t> </a:t>
            </a:r>
            <a:r>
              <a:rPr lang="cs-CZ" sz="750" b="0" dirty="0" err="1"/>
              <a:t>Prevention</a:t>
            </a:r>
            <a:r>
              <a:rPr lang="cs-CZ" sz="750" b="0" dirty="0"/>
              <a:t> and </a:t>
            </a:r>
            <a:r>
              <a:rPr lang="cs-CZ" sz="750" b="0" dirty="0" err="1"/>
              <a:t>Treatment</a:t>
            </a:r>
            <a:r>
              <a:rPr lang="cs-CZ" sz="750" b="0" dirty="0"/>
              <a:t>. 3rd </a:t>
            </a:r>
            <a:r>
              <a:rPr lang="cs-CZ" sz="750" b="0" dirty="0" err="1"/>
              <a:t>ed</a:t>
            </a:r>
            <a:r>
              <a:rPr lang="cs-CZ" sz="750" b="0" dirty="0"/>
              <a:t>. Kent: Martin </a:t>
            </a:r>
            <a:r>
              <a:rPr lang="cs-CZ" sz="750" b="0" dirty="0" err="1"/>
              <a:t>Dunitz</a:t>
            </a:r>
            <a:r>
              <a:rPr lang="cs-CZ" sz="750" b="0" dirty="0"/>
              <a:t>, 2001)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52" y="2698794"/>
            <a:ext cx="2460942" cy="318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7" b="9631"/>
          <a:stretch/>
        </p:blipFill>
        <p:spPr>
          <a:xfrm>
            <a:off x="3546952" y="1146173"/>
            <a:ext cx="2982913" cy="1480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0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4819" name="Obdélník 24"/>
          <p:cNvSpPr>
            <a:spLocks noChangeArrowheads="1"/>
          </p:cNvSpPr>
          <p:nvPr/>
        </p:nvSpPr>
        <p:spPr bwMode="auto">
          <a:xfrm>
            <a:off x="2767013" y="2333625"/>
            <a:ext cx="1538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0">
                <a:solidFill>
                  <a:schemeClr val="bg1"/>
                </a:solidFill>
              </a:rPr>
              <a:t>http://trenink.etriatlon.cz</a:t>
            </a:r>
          </a:p>
        </p:txBody>
      </p:sp>
      <p:sp>
        <p:nvSpPr>
          <p:cNvPr id="25607" name="Obdélník 2"/>
          <p:cNvSpPr>
            <a:spLocks noChangeArrowheads="1"/>
          </p:cNvSpPr>
          <p:nvPr/>
        </p:nvSpPr>
        <p:spPr bwMode="auto">
          <a:xfrm>
            <a:off x="2159794" y="475947"/>
            <a:ext cx="4824412" cy="2616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C00000"/>
                </a:solidFill>
              </a:rPr>
              <a:t>„Bolestivé rameno“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 smtClean="0"/>
              <a:t>Příčiny</a:t>
            </a:r>
            <a:r>
              <a:rPr lang="cs-CZ" altLang="cs-CZ" sz="2000" b="0" dirty="0" smtClean="0"/>
              <a:t>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 smtClean="0">
                <a:solidFill>
                  <a:srgbClr val="0070C0"/>
                </a:solidFill>
              </a:rPr>
              <a:t> oslabené vazy a svaly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 smtClean="0">
                <a:solidFill>
                  <a:srgbClr val="0070C0"/>
                </a:solidFill>
              </a:rPr>
              <a:t> zatížení rotací paže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 smtClean="0">
                <a:latin typeface="Calibri" panose="020F0502020204030204" pitchFamily="34" charset="0"/>
              </a:rPr>
              <a:t>→ přetížení + narážení → poškození – zánět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0" dirty="0" smtClean="0">
                <a:latin typeface="Calibri" panose="020F0502020204030204" pitchFamily="34" charset="0"/>
              </a:rPr>
              <a:t>šlach svalů rotátorů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0" dirty="0" err="1" smtClean="0">
                <a:latin typeface="Calibri" panose="020F0502020204030204" pitchFamily="34" charset="0"/>
              </a:rPr>
              <a:t>subakromiální</a:t>
            </a:r>
            <a:r>
              <a:rPr lang="cs-CZ" altLang="cs-CZ" sz="2000" b="0" dirty="0" smtClean="0">
                <a:latin typeface="Calibri" panose="020F0502020204030204" pitchFamily="34" charset="0"/>
              </a:rPr>
              <a:t> burzy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bolest ramene</a:t>
            </a:r>
          </a:p>
        </p:txBody>
      </p:sp>
      <p:pic>
        <p:nvPicPr>
          <p:cNvPr id="3482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06" y="3427445"/>
            <a:ext cx="3472407" cy="2889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1" b="14771"/>
          <a:stretch>
            <a:fillRect/>
          </a:stretch>
        </p:blipFill>
        <p:spPr bwMode="auto">
          <a:xfrm>
            <a:off x="179388" y="3427446"/>
            <a:ext cx="3318272" cy="288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Obráze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83" y="2175421"/>
            <a:ext cx="1912937" cy="113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320283" y="692696"/>
            <a:ext cx="1368425" cy="4603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solidFill>
                  <a:srgbClr val="00B050"/>
                </a:solidFill>
                <a:hlinkClick r:id=""/>
              </a:rPr>
              <a:t>VIDEO:</a:t>
            </a:r>
          </a:p>
          <a:p>
            <a:pPr algn="ctr">
              <a:defRPr/>
            </a:pPr>
            <a:r>
              <a:rPr lang="cs-CZ" sz="1200" b="0" dirty="0">
                <a:solidFill>
                  <a:srgbClr val="00B050"/>
                </a:solidFill>
                <a:hlinkClick r:id=""/>
              </a:rPr>
              <a:t>Bolest ramene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34826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0982" r="7629" b="7645"/>
          <a:stretch>
            <a:fillRect/>
          </a:stretch>
        </p:blipFill>
        <p:spPr bwMode="auto">
          <a:xfrm>
            <a:off x="3688494" y="3427445"/>
            <a:ext cx="1624012" cy="1227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79" y="1525709"/>
            <a:ext cx="2506370" cy="4559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3" descr="image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96" y="4584014"/>
            <a:ext cx="2081915" cy="1501604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3423380"/>
            <a:ext cx="4083050" cy="2662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179387" y="437575"/>
            <a:ext cx="8785225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„Tenisový loket“ </a:t>
            </a:r>
            <a:r>
              <a:rPr lang="cs-CZ" altLang="cs-CZ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(„zednický“) </a:t>
            </a: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1/3</a:t>
            </a:r>
            <a:r>
              <a:rPr lang="cs-CZ" altLang="cs-CZ" sz="2000" b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Opakované </a:t>
            </a: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</a:rPr>
              <a:t>silné </a:t>
            </a: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extenze prstů ruky a zápěstí </a:t>
            </a:r>
            <a:r>
              <a:rPr lang="cs-CZ" altLang="cs-CZ" sz="2000" b="0" dirty="0" smtClean="0">
                <a:latin typeface="Calibri" panose="020F0502020204030204" pitchFamily="34" charset="0"/>
              </a:rPr>
              <a:t>→ </a:t>
            </a:r>
            <a:r>
              <a:rPr lang="cs-CZ" altLang="cs-CZ" sz="2000" b="0" dirty="0">
                <a:latin typeface="Calibri" panose="020F0502020204030204" pitchFamily="34" charset="0"/>
              </a:rPr>
              <a:t>přetížení → poškození a zánět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0" dirty="0">
                <a:solidFill>
                  <a:srgbClr val="7030A0"/>
                </a:solidFill>
                <a:latin typeface="Calibri" panose="020F0502020204030204" pitchFamily="34" charset="0"/>
              </a:rPr>
              <a:t>úponů šlach dlouhých natahovačů </a:t>
            </a:r>
            <a:r>
              <a:rPr lang="cs-CZ" altLang="cs-CZ" sz="20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prstů a </a:t>
            </a:r>
            <a:r>
              <a:rPr lang="cs-CZ" altLang="cs-CZ" sz="2000" b="0" dirty="0">
                <a:solidFill>
                  <a:srgbClr val="7030A0"/>
                </a:solidFill>
                <a:latin typeface="Calibri" panose="020F0502020204030204" pitchFamily="34" charset="0"/>
              </a:rPr>
              <a:t>zápěstí na zevní </a:t>
            </a:r>
            <a:r>
              <a:rPr lang="cs-CZ" altLang="cs-CZ" sz="2000" b="0" dirty="0" err="1">
                <a:solidFill>
                  <a:srgbClr val="7030A0"/>
                </a:solidFill>
                <a:latin typeface="Calibri" panose="020F0502020204030204" pitchFamily="34" charset="0"/>
              </a:rPr>
              <a:t>nadhrbol</a:t>
            </a:r>
            <a:r>
              <a:rPr lang="cs-CZ" altLang="cs-CZ" sz="2000" b="0" dirty="0">
                <a:solidFill>
                  <a:srgbClr val="7030A0"/>
                </a:solidFill>
                <a:latin typeface="Calibri" panose="020F0502020204030204" pitchFamily="34" charset="0"/>
              </a:rPr>
              <a:t> pažní kosti </a:t>
            </a:r>
          </a:p>
        </p:txBody>
      </p:sp>
      <p:pic>
        <p:nvPicPr>
          <p:cNvPr id="29704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2"/>
          <a:stretch>
            <a:fillRect/>
          </a:stretch>
        </p:blipFill>
        <p:spPr bwMode="auto">
          <a:xfrm>
            <a:off x="7308304" y="1525707"/>
            <a:ext cx="1656308" cy="25365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TextovéPole 2"/>
          <p:cNvSpPr txBox="1">
            <a:spLocks noChangeArrowheads="1"/>
          </p:cNvSpPr>
          <p:nvPr/>
        </p:nvSpPr>
        <p:spPr bwMode="auto">
          <a:xfrm>
            <a:off x="4621861" y="6085618"/>
            <a:ext cx="1939925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b="0" dirty="0">
                <a:latin typeface="Calibri" panose="020F0502020204030204" pitchFamily="34" charset="0"/>
              </a:rPr>
              <a:t>Anderson </a:t>
            </a:r>
            <a:r>
              <a:rPr lang="en-US" altLang="cs-CZ" sz="900" b="0" dirty="0">
                <a:latin typeface="Calibri" panose="020F0502020204030204" pitchFamily="34" charset="0"/>
              </a:rPr>
              <a:t>&amp;</a:t>
            </a:r>
            <a:r>
              <a:rPr lang="cs-CZ" altLang="cs-CZ" sz="900" b="0" dirty="0">
                <a:latin typeface="Calibri" panose="020F0502020204030204" pitchFamily="34" charset="0"/>
              </a:rPr>
              <a:t> </a:t>
            </a:r>
            <a:r>
              <a:rPr lang="cs-CZ" altLang="cs-CZ" sz="900" b="0" dirty="0" err="1">
                <a:latin typeface="Calibri" panose="020F0502020204030204" pitchFamily="34" charset="0"/>
              </a:rPr>
              <a:t>Read</a:t>
            </a:r>
            <a:r>
              <a:rPr lang="cs-CZ" altLang="cs-CZ" sz="900" b="0" dirty="0">
                <a:latin typeface="Calibri" panose="020F0502020204030204" pitchFamily="34" charset="0"/>
              </a:rPr>
              <a:t>. Atlas of </a:t>
            </a:r>
            <a:r>
              <a:rPr lang="cs-CZ" altLang="cs-CZ" sz="900" b="0" dirty="0" err="1">
                <a:latin typeface="Calibri" panose="020F0502020204030204" pitchFamily="34" charset="0"/>
              </a:rPr>
              <a:t>Imaging</a:t>
            </a:r>
            <a:r>
              <a:rPr lang="cs-CZ" altLang="cs-CZ" sz="900" b="0" dirty="0">
                <a:latin typeface="Calibri" panose="020F0502020204030204" pitchFamily="34" charset="0"/>
              </a:rPr>
              <a:t> in Sports </a:t>
            </a:r>
            <a:r>
              <a:rPr lang="cs-CZ" altLang="cs-CZ" sz="900" b="0" dirty="0" err="1">
                <a:latin typeface="Calibri" panose="020F0502020204030204" pitchFamily="34" charset="0"/>
              </a:rPr>
              <a:t>Medicine</a:t>
            </a:r>
            <a:r>
              <a:rPr lang="cs-CZ" altLang="cs-CZ" sz="900" b="0" dirty="0">
                <a:latin typeface="Calibri" panose="020F0502020204030204" pitchFamily="34" charset="0"/>
              </a:rPr>
              <a:t>, 1998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6" y="1525708"/>
            <a:ext cx="1536192" cy="1847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20" y="1525708"/>
            <a:ext cx="1672834" cy="1847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6995284" y="4585222"/>
            <a:ext cx="1856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cs-CZ" sz="800" b="0" dirty="0">
                <a:latin typeface="Calibri" panose="020F0502020204030204" pitchFamily="34" charset="0"/>
                <a:hlinkClick r:id="rId8"/>
              </a:rPr>
              <a:t>James B. Mercer </a:t>
            </a:r>
            <a:r>
              <a:rPr lang="cs-CZ" altLang="cs-CZ" sz="800" b="0" dirty="0">
                <a:latin typeface="Calibri" panose="020F0502020204030204" pitchFamily="34" charset="0"/>
                <a:hlinkClick r:id="rId8"/>
              </a:rPr>
              <a:t>(http://www.medical-thermography.com/)</a:t>
            </a:r>
            <a:endParaRPr lang="en-US" altLang="cs-CZ" sz="8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6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bdélník 1"/>
          <p:cNvSpPr>
            <a:spLocks noChangeArrowheads="1"/>
          </p:cNvSpPr>
          <p:nvPr/>
        </p:nvSpPr>
        <p:spPr bwMode="auto">
          <a:xfrm>
            <a:off x="179388" y="468465"/>
            <a:ext cx="4101764" cy="3761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„Tenisový loket“ 2/3</a:t>
            </a:r>
          </a:p>
          <a:p>
            <a:pPr algn="ctr"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PRVNÍ POMOC – LÉČBA (podle fáze)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OMEZENÍ ZÁTĚŽE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1800" b="0" dirty="0" smtClean="0">
                <a:latin typeface="Calibri" panose="020F0502020204030204" pitchFamily="34" charset="0"/>
              </a:rPr>
              <a:t>vynechání zátěže</a:t>
            </a:r>
            <a:endParaRPr lang="cs-CZ" sz="1800" b="0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</a:rPr>
              <a:t>tejpink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</a:rPr>
              <a:t>elastická bandáž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</a:rPr>
              <a:t>ortéza (</a:t>
            </a:r>
            <a:r>
              <a:rPr lang="cs-CZ" sz="1800" b="0" dirty="0" err="1">
                <a:latin typeface="Calibri" panose="020F0502020204030204" pitchFamily="34" charset="0"/>
              </a:rPr>
              <a:t>epikondylární</a:t>
            </a:r>
            <a:r>
              <a:rPr lang="cs-CZ" sz="1800" b="0" dirty="0">
                <a:latin typeface="Calibri" panose="020F0502020204030204" pitchFamily="34" charset="0"/>
              </a:rPr>
              <a:t> páska)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PROTI BOLESTI – ZÁNĚTU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</a:rPr>
              <a:t>LOKÁLNĚ: chlazení, gel</a:t>
            </a:r>
          </a:p>
          <a:p>
            <a:pPr lvl="2">
              <a:defRPr/>
            </a:pPr>
            <a:r>
              <a:rPr lang="cs-CZ" sz="1800" b="0" dirty="0">
                <a:latin typeface="Calibri" panose="020F0502020204030204" pitchFamily="34" charset="0"/>
              </a:rPr>
              <a:t>(lékař: injekce; fyzioterapie)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latin typeface="Calibri" panose="020F0502020204030204" pitchFamily="34" charset="0"/>
              </a:rPr>
              <a:t>(CELKOVĚ: </a:t>
            </a:r>
            <a:r>
              <a:rPr lang="cs-CZ" sz="1800" b="0" dirty="0" err="1">
                <a:latin typeface="Calibri" panose="020F0502020204030204" pitchFamily="34" charset="0"/>
              </a:rPr>
              <a:t>diclofenac</a:t>
            </a:r>
            <a:r>
              <a:rPr lang="cs-CZ" sz="1800" b="0" dirty="0">
                <a:latin typeface="Calibri" panose="020F0502020204030204" pitchFamily="34" charset="0"/>
              </a:rPr>
              <a:t>, </a:t>
            </a:r>
            <a:r>
              <a:rPr lang="cs-CZ" sz="1800" b="0" dirty="0" smtClean="0">
                <a:latin typeface="Calibri" panose="020F0502020204030204" pitchFamily="34" charset="0"/>
              </a:rPr>
              <a:t>…)</a:t>
            </a:r>
            <a:endParaRPr lang="cs-CZ" altLang="cs-CZ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3072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04" y="3126645"/>
            <a:ext cx="1604962" cy="1604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8"/>
          <a:stretch>
            <a:fillRect/>
          </a:stretch>
        </p:blipFill>
        <p:spPr bwMode="auto">
          <a:xfrm>
            <a:off x="184254" y="4348442"/>
            <a:ext cx="4096898" cy="1762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0" b="16672"/>
          <a:stretch>
            <a:fillRect/>
          </a:stretch>
        </p:blipFill>
        <p:spPr bwMode="auto">
          <a:xfrm>
            <a:off x="4448056" y="470803"/>
            <a:ext cx="4516557" cy="25819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3126645"/>
            <a:ext cx="2841625" cy="19526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TextovéPole 1"/>
          <p:cNvSpPr txBox="1">
            <a:spLocks noChangeArrowheads="1"/>
          </p:cNvSpPr>
          <p:nvPr/>
        </p:nvSpPr>
        <p:spPr bwMode="auto">
          <a:xfrm>
            <a:off x="6122988" y="4662488"/>
            <a:ext cx="2863850" cy="430212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100" b="0">
                <a:solidFill>
                  <a:srgbClr val="0070C0"/>
                </a:solidFill>
              </a:rPr>
              <a:t>Injekce protizánětlivého steroidu Cortisone s analgetikem Mesocain </a:t>
            </a:r>
            <a:r>
              <a:rPr lang="cs-CZ" altLang="cs-CZ" sz="1100" b="0"/>
              <a:t>(Tyrdal, 2004)</a:t>
            </a:r>
          </a:p>
        </p:txBody>
      </p:sp>
      <p:sp>
        <p:nvSpPr>
          <p:cNvPr id="30729" name="TextovéPole 8"/>
          <p:cNvSpPr txBox="1">
            <a:spLocks noChangeArrowheads="1"/>
          </p:cNvSpPr>
          <p:nvPr/>
        </p:nvSpPr>
        <p:spPr bwMode="auto">
          <a:xfrm>
            <a:off x="1043608" y="6165304"/>
            <a:ext cx="2487092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0" dirty="0">
                <a:solidFill>
                  <a:srgbClr val="009900"/>
                </a:solidFill>
                <a:latin typeface="Calibri" panose="020F0502020204030204" pitchFamily="34" charset="0"/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Kineziotejp</a:t>
            </a:r>
            <a:r>
              <a:rPr lang="cs-CZ" altLang="cs-CZ" sz="1200" b="0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solidFill>
                  <a:srgbClr val="009900"/>
                </a:solidFill>
                <a:latin typeface="Calibri" panose="020F0502020204030204" pitchFamily="34" charset="0"/>
                <a:hlinkClick r:id="rId6"/>
              </a:rPr>
              <a:t>„</a:t>
            </a:r>
            <a:r>
              <a:rPr lang="cs-CZ" altLang="cs-CZ" sz="1200" b="0" dirty="0">
                <a:solidFill>
                  <a:srgbClr val="009900"/>
                </a:solidFill>
                <a:latin typeface="Calibri" panose="020F0502020204030204" pitchFamily="34" charset="0"/>
                <a:hlinkClick r:id="rId6"/>
              </a:rPr>
              <a:t>tenisového lokte</a:t>
            </a:r>
            <a:r>
              <a:rPr lang="cs-CZ" altLang="cs-CZ" sz="1200" b="0" dirty="0">
                <a:solidFill>
                  <a:srgbClr val="009900"/>
                </a:solidFill>
                <a:latin typeface="Calibri" panose="020F0502020204030204" pitchFamily="34" charset="0"/>
              </a:rPr>
              <a:t>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(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KIONESIOMAX, Petr </a:t>
            </a:r>
            <a:r>
              <a:rPr lang="cs-CZ" altLang="cs-CZ" sz="1200" b="0" dirty="0">
                <a:latin typeface="Calibri" panose="020F0502020204030204" pitchFamily="34" charset="0"/>
              </a:rPr>
              <a:t>Maroušek, </a:t>
            </a:r>
            <a:r>
              <a:rPr lang="cs-CZ" altLang="cs-CZ" sz="1200" b="0" dirty="0" err="1">
                <a:latin typeface="Calibri" panose="020F0502020204030204" pitchFamily="34" charset="0"/>
              </a:rPr>
              <a:t>DiS</a:t>
            </a:r>
            <a:r>
              <a:rPr lang="cs-CZ" altLang="cs-CZ" sz="1200" b="0" dirty="0">
                <a:latin typeface="Calibri" panose="020F0502020204030204" pitchFamily="34" charset="0"/>
              </a:rPr>
              <a:t>.)</a:t>
            </a:r>
            <a:endParaRPr lang="cs-CZ" altLang="cs-CZ" sz="1200" b="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3" b="19931"/>
          <a:stretch>
            <a:fillRect/>
          </a:stretch>
        </p:blipFill>
        <p:spPr bwMode="auto">
          <a:xfrm>
            <a:off x="4839284" y="1111924"/>
            <a:ext cx="4120565" cy="19074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2" descr="7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 b="17812"/>
          <a:stretch>
            <a:fillRect/>
          </a:stretch>
        </p:blipFill>
        <p:spPr bwMode="auto">
          <a:xfrm>
            <a:off x="4839284" y="3444747"/>
            <a:ext cx="4120565" cy="19668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174625" y="1107598"/>
            <a:ext cx="4613399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Opakované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silné </a:t>
            </a: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flexe a extenze lokte ve špatném postavení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(mimo podélnou osu humerus – ulna)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800" b="0" dirty="0">
                <a:solidFill>
                  <a:srgbClr val="7030A0"/>
                </a:solidFill>
                <a:latin typeface="Calibri" panose="020F0502020204030204" pitchFamily="34" charset="0"/>
              </a:rPr>
              <a:t>nárazy kostí a </a:t>
            </a:r>
            <a:r>
              <a:rPr lang="cs-CZ" altLang="cs-CZ" sz="18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chrupavek → </a:t>
            </a:r>
            <a:r>
              <a:rPr lang="cs-CZ" altLang="cs-CZ" sz="1800" b="0" dirty="0">
                <a:solidFill>
                  <a:srgbClr val="7030A0"/>
                </a:solidFill>
                <a:latin typeface="Calibri" panose="020F0502020204030204" pitchFamily="34" charset="0"/>
              </a:rPr>
              <a:t>trh bočních vazů</a:t>
            </a:r>
          </a:p>
        </p:txBody>
      </p:sp>
      <p:sp>
        <p:nvSpPr>
          <p:cNvPr id="33798" name="Obdélník 1"/>
          <p:cNvSpPr>
            <a:spLocks noChangeArrowheads="1"/>
          </p:cNvSpPr>
          <p:nvPr/>
        </p:nvSpPr>
        <p:spPr bwMode="auto">
          <a:xfrm>
            <a:off x="174625" y="3444747"/>
            <a:ext cx="461339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Opakované silné nárazy </a:t>
            </a:r>
            <a:endParaRPr lang="cs-CZ" altLang="cs-CZ" sz="1800" b="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kostí </a:t>
            </a:r>
            <a:r>
              <a:rPr lang="cs-CZ" altLang="cs-CZ" sz="1800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olecranon</a:t>
            </a:r>
            <a:r>
              <a:rPr lang="cs-CZ" altLang="cs-CZ" sz="18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←→ humerus</a:t>
            </a:r>
            <a:endParaRPr lang="cs-CZ" altLang="cs-CZ" sz="1800" b="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cxnSp>
        <p:nvCxnSpPr>
          <p:cNvPr id="33799" name="Přímá spojnice se šipkou 6"/>
          <p:cNvCxnSpPr>
            <a:cxnSpLocks noChangeShapeType="1"/>
          </p:cNvCxnSpPr>
          <p:nvPr/>
        </p:nvCxnSpPr>
        <p:spPr bwMode="auto">
          <a:xfrm flipV="1">
            <a:off x="5651500" y="4568825"/>
            <a:ext cx="215900" cy="260350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1" name="TextovéPole 8"/>
          <p:cNvSpPr txBox="1">
            <a:spLocks noChangeArrowheads="1"/>
          </p:cNvSpPr>
          <p:nvPr/>
        </p:nvSpPr>
        <p:spPr bwMode="auto">
          <a:xfrm>
            <a:off x="5364088" y="3032032"/>
            <a:ext cx="325730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0" dirty="0">
                <a:latin typeface="Calibri" panose="020F0502020204030204" pitchFamily="34" charset="0"/>
              </a:rPr>
              <a:t>(</a:t>
            </a:r>
            <a:r>
              <a:rPr lang="cs-CZ" altLang="cs-CZ" sz="1000" b="0" dirty="0" err="1">
                <a:latin typeface="Calibri" panose="020F0502020204030204" pitchFamily="34" charset="0"/>
              </a:rPr>
              <a:t>Peterson</a:t>
            </a:r>
            <a:r>
              <a:rPr lang="cs-CZ" altLang="cs-CZ" sz="1000" b="0" dirty="0">
                <a:latin typeface="Calibri" panose="020F0502020204030204" pitchFamily="34" charset="0"/>
              </a:rPr>
              <a:t>, </a:t>
            </a:r>
            <a:r>
              <a:rPr lang="cs-CZ" altLang="cs-CZ" sz="1000" b="0" dirty="0" err="1">
                <a:latin typeface="Calibri" panose="020F0502020204030204" pitchFamily="34" charset="0"/>
              </a:rPr>
              <a:t>Renström</a:t>
            </a:r>
            <a:r>
              <a:rPr lang="cs-CZ" altLang="cs-CZ" sz="1000" b="0" dirty="0">
                <a:latin typeface="Calibri" panose="020F0502020204030204" pitchFamily="34" charset="0"/>
              </a:rPr>
              <a:t> et al. Sports </a:t>
            </a:r>
            <a:r>
              <a:rPr lang="cs-CZ" altLang="cs-CZ" sz="1000" b="0" dirty="0" err="1">
                <a:latin typeface="Calibri" panose="020F0502020204030204" pitchFamily="34" charset="0"/>
              </a:rPr>
              <a:t>Injuries</a:t>
            </a:r>
            <a:r>
              <a:rPr lang="cs-CZ" altLang="cs-CZ" sz="1000" b="0" dirty="0">
                <a:latin typeface="Calibri" panose="020F0502020204030204" pitchFamily="34" charset="0"/>
              </a:rPr>
              <a:t>. </a:t>
            </a:r>
            <a:r>
              <a:rPr lang="cs-CZ" altLang="cs-CZ" sz="1000" b="0" dirty="0" err="1">
                <a:latin typeface="Calibri" panose="020F0502020204030204" pitchFamily="34" charset="0"/>
              </a:rPr>
              <a:t>Their</a:t>
            </a:r>
            <a:r>
              <a:rPr lang="cs-CZ" altLang="cs-CZ" sz="1000" b="0" dirty="0">
                <a:latin typeface="Calibri" panose="020F0502020204030204" pitchFamily="34" charset="0"/>
              </a:rPr>
              <a:t> </a:t>
            </a:r>
            <a:r>
              <a:rPr lang="cs-CZ" altLang="cs-CZ" sz="1000" b="0" dirty="0" err="1">
                <a:latin typeface="Calibri" panose="020F0502020204030204" pitchFamily="34" charset="0"/>
              </a:rPr>
              <a:t>Prevention</a:t>
            </a:r>
            <a:r>
              <a:rPr lang="cs-CZ" altLang="cs-CZ" sz="1000" b="0" dirty="0">
                <a:latin typeface="Calibri" panose="020F0502020204030204" pitchFamily="34" charset="0"/>
              </a:rPr>
              <a:t> and </a:t>
            </a:r>
            <a:r>
              <a:rPr lang="cs-CZ" altLang="cs-CZ" sz="1000" b="0" dirty="0" err="1">
                <a:latin typeface="Calibri" panose="020F0502020204030204" pitchFamily="34" charset="0"/>
              </a:rPr>
              <a:t>Treatment</a:t>
            </a:r>
            <a:r>
              <a:rPr lang="cs-CZ" altLang="cs-CZ" sz="1000" b="0" dirty="0">
                <a:latin typeface="Calibri" panose="020F0502020204030204" pitchFamily="34" charset="0"/>
              </a:rPr>
              <a:t>. 3rd </a:t>
            </a:r>
            <a:r>
              <a:rPr lang="cs-CZ" altLang="cs-CZ" sz="1000" b="0" dirty="0" err="1">
                <a:latin typeface="Calibri" panose="020F0502020204030204" pitchFamily="34" charset="0"/>
              </a:rPr>
              <a:t>ed</a:t>
            </a:r>
            <a:r>
              <a:rPr lang="cs-CZ" altLang="cs-CZ" sz="1000" b="0" dirty="0">
                <a:latin typeface="Calibri" panose="020F0502020204030204" pitchFamily="34" charset="0"/>
              </a:rPr>
              <a:t>. Kent: Martin </a:t>
            </a:r>
            <a:r>
              <a:rPr lang="cs-CZ" altLang="cs-CZ" sz="1000" b="0" dirty="0" err="1">
                <a:latin typeface="Calibri" panose="020F0502020204030204" pitchFamily="34" charset="0"/>
              </a:rPr>
              <a:t>Dunitz</a:t>
            </a:r>
            <a:r>
              <a:rPr lang="cs-CZ" altLang="cs-CZ" sz="1000" b="0" dirty="0">
                <a:latin typeface="Calibri" panose="020F0502020204030204" pitchFamily="34" charset="0"/>
              </a:rPr>
              <a:t>, 2001)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05106" y="574436"/>
            <a:ext cx="353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dirty="0">
                <a:solidFill>
                  <a:srgbClr val="C00000"/>
                </a:solidFill>
                <a:latin typeface="Calibri" panose="020F0502020204030204" pitchFamily="34" charset="0"/>
              </a:rPr>
              <a:t>Další mikrotraumata v oblasti lokte</a:t>
            </a:r>
            <a:endParaRPr lang="cs-CZ" altLang="cs-CZ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6940" y="548680"/>
            <a:ext cx="8785225" cy="466281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TRAUMATA</a:t>
            </a: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ÚRAZY) 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– </a:t>
            </a: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viditelná poškození po jednorázovém mechanickém násilí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Rozdělení</a:t>
            </a: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podle</a:t>
            </a:r>
            <a:endParaRPr lang="cs-CZ" altLang="cs-CZ" sz="1800" b="0" dirty="0"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tvaru mechanismu působení</a:t>
            </a:r>
            <a:r>
              <a:rPr lang="cs-CZ" altLang="cs-CZ" sz="1800" b="0" dirty="0">
                <a:latin typeface="Calibri" panose="020F0502020204030204" pitchFamily="34" charset="0"/>
              </a:rPr>
              <a:t>: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rány – tržné, zhmožděné, bodné, sečné, …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části </a:t>
            </a:r>
            <a:r>
              <a:rPr lang="cs-CZ" altLang="cs-CZ" sz="1800" b="0" dirty="0">
                <a:latin typeface="Calibri" panose="020F0502020204030204" pitchFamily="34" charset="0"/>
              </a:rPr>
              <a:t>pohyb.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aparátu: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kosti, kloubu, svalu, šlachy, šlachové pochvy, vazu, tíhového váčku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tělesné </a:t>
            </a:r>
            <a:r>
              <a:rPr lang="cs-CZ" altLang="cs-CZ" sz="1800" b="0" dirty="0">
                <a:latin typeface="Calibri" panose="020F0502020204030204" pitchFamily="34" charset="0"/>
              </a:rPr>
              <a:t>krajiny -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hlavy,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bérce,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kolen, zápěstí, rukou,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zad, …</a:t>
            </a:r>
            <a:endParaRPr lang="cs-CZ" altLang="cs-CZ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orgánů </a:t>
            </a:r>
            <a:r>
              <a:rPr lang="cs-CZ" altLang="cs-CZ" sz="1800" b="0" dirty="0">
                <a:latin typeface="Calibri" panose="020F0502020204030204" pitchFamily="34" charset="0"/>
              </a:rPr>
              <a:t>-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kůže, mozku, míchy,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...</a:t>
            </a:r>
            <a:endParaRPr lang="cs-CZ" altLang="cs-CZ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porušení </a:t>
            </a:r>
            <a:r>
              <a:rPr lang="cs-CZ" altLang="cs-CZ" sz="1800" b="0" dirty="0">
                <a:latin typeface="Calibri" panose="020F0502020204030204" pitchFamily="34" charset="0"/>
              </a:rPr>
              <a:t>kožního krytu –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otevřené a zavřené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kontaminace </a:t>
            </a:r>
            <a:r>
              <a:rPr lang="cs-CZ" altLang="cs-CZ" sz="1800" b="0" dirty="0">
                <a:latin typeface="Calibri" panose="020F0502020204030204" pitchFamily="34" charset="0"/>
              </a:rPr>
              <a:t>mikroby –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infekční a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neinfekční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Příčiny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pády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, nárazy, páčení, údery,  .. 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špatný povrch, špatné osvětlení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nesprávná 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technika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pohybu, 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posturální </a:t>
            </a:r>
            <a:r>
              <a:rPr lang="cs-CZ" sz="18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instabilita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 (dysfunkce hlubokého stabilizačního systému)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nedostatečné 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zahřátí a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zchlazení,</a:t>
            </a:r>
            <a:endParaRPr lang="cs-CZ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přetížení,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únava,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chlad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, vedro, nedostatečná rehydratace a </a:t>
            </a:r>
            <a:r>
              <a:rPr lang="cs-CZ" altLang="cs-CZ" sz="18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remineralizace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, nedostatečný přísun energie, 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85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7615992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Obdélník 1"/>
          <p:cNvSpPr>
            <a:spLocks noChangeArrowheads="1"/>
          </p:cNvSpPr>
          <p:nvPr/>
        </p:nvSpPr>
        <p:spPr bwMode="auto">
          <a:xfrm>
            <a:off x="179388" y="404813"/>
            <a:ext cx="8785225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Syndrom karpálního tunelu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Přetížení </a:t>
            </a: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úchopem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činek </a:t>
            </a:r>
            <a:r>
              <a:rPr lang="cs-CZ" altLang="cs-CZ" sz="1800" b="0" dirty="0">
                <a:latin typeface="Calibri" panose="020F0502020204030204" pitchFamily="34" charset="0"/>
              </a:rPr>
              <a:t>→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otok </a:t>
            </a:r>
            <a:r>
              <a:rPr lang="cs-CZ" altLang="cs-CZ" sz="1800" b="0" dirty="0">
                <a:latin typeface="Calibri" panose="020F0502020204030204" pitchFamily="34" charset="0"/>
              </a:rPr>
              <a:t>šlach a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pochev </a:t>
            </a:r>
            <a:r>
              <a:rPr lang="cs-CZ" altLang="cs-CZ" sz="1800" b="0" dirty="0">
                <a:latin typeface="Calibri" panose="020F0502020204030204" pitchFamily="34" charset="0"/>
              </a:rPr>
              <a:t>flexorů v omezeném prostoru v zápěstí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→ tlak na </a:t>
            </a:r>
            <a:r>
              <a:rPr lang="cs-CZ" altLang="cs-CZ" sz="1800" b="0" dirty="0" err="1">
                <a:latin typeface="Calibri" panose="020F0502020204030204" pitchFamily="34" charset="0"/>
              </a:rPr>
              <a:t>n.medianus</a:t>
            </a:r>
            <a:r>
              <a:rPr lang="cs-CZ" altLang="cs-CZ" sz="1800" b="0" dirty="0">
                <a:latin typeface="Calibri" panose="020F0502020204030204" pitchFamily="34" charset="0"/>
              </a:rPr>
              <a:t> → poruchy prokrvení zápěstí a ruky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7030A0"/>
                </a:solidFill>
                <a:latin typeface="Calibri" panose="020F0502020204030204" pitchFamily="34" charset="0"/>
              </a:rPr>
              <a:t>→ otok, bolest a problém s pohybem v zápěstí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Léčba: klid, protizánětlivé a </a:t>
            </a:r>
            <a:r>
              <a:rPr lang="cs-CZ" altLang="cs-CZ" sz="18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protibolestivé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 léky, příp. operace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09" y="1960332"/>
            <a:ext cx="2038581" cy="23499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86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0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2" r="22565"/>
          <a:stretch>
            <a:fillRect/>
          </a:stretch>
        </p:blipFill>
        <p:spPr bwMode="auto">
          <a:xfrm>
            <a:off x="5555186" y="1912236"/>
            <a:ext cx="3408873" cy="4814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79388" y="933271"/>
            <a:ext cx="8785225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cs-CZ" altLang="cs-CZ" sz="1800" b="0" dirty="0">
                <a:solidFill>
                  <a:srgbClr val="0070C0"/>
                </a:solidFill>
              </a:rPr>
              <a:t>Opakované </a:t>
            </a:r>
            <a:r>
              <a:rPr lang="cs-CZ" altLang="cs-CZ" sz="1800" b="0" dirty="0" smtClean="0">
                <a:solidFill>
                  <a:srgbClr val="0070C0"/>
                </a:solidFill>
              </a:rPr>
              <a:t>silné </a:t>
            </a:r>
            <a:r>
              <a:rPr lang="cs-CZ" altLang="cs-CZ" sz="1800" b="0" dirty="0">
                <a:solidFill>
                  <a:srgbClr val="0070C0"/>
                </a:solidFill>
              </a:rPr>
              <a:t>přitažení k sobě (addukce)</a:t>
            </a:r>
            <a:r>
              <a:rPr lang="cs-CZ" altLang="cs-CZ" sz="1800" b="0" dirty="0"/>
              <a:t> </a:t>
            </a:r>
            <a:r>
              <a:rPr lang="cs-CZ" altLang="cs-CZ" sz="1800" b="0" dirty="0" smtClean="0">
                <a:solidFill>
                  <a:srgbClr val="0070C0"/>
                </a:solidFill>
              </a:rPr>
              <a:t>nebo násilné pasivní odtažení stehen</a:t>
            </a:r>
          </a:p>
          <a:p>
            <a:pPr>
              <a:spcBef>
                <a:spcPts val="0"/>
              </a:spcBef>
              <a:buNone/>
            </a:pPr>
            <a:r>
              <a:rPr lang="cs-CZ" altLang="cs-CZ" sz="1800" dirty="0" smtClean="0"/>
              <a:t>→</a:t>
            </a:r>
            <a:r>
              <a:rPr lang="cs-CZ" altLang="cs-CZ" sz="1800" dirty="0" smtClean="0">
                <a:solidFill>
                  <a:srgbClr val="7030A0"/>
                </a:solidFill>
              </a:rPr>
              <a:t> </a:t>
            </a:r>
            <a:r>
              <a:rPr lang="cs-CZ" altLang="cs-CZ" sz="1800" b="0" dirty="0" smtClean="0"/>
              <a:t>mikrotrauma </a:t>
            </a:r>
            <a:r>
              <a:rPr lang="cs-CZ" altLang="cs-CZ" sz="1800" b="0" dirty="0" smtClean="0">
                <a:solidFill>
                  <a:srgbClr val="7030A0"/>
                </a:solidFill>
              </a:rPr>
              <a:t>přitahovačů stehen - </a:t>
            </a:r>
            <a:r>
              <a:rPr lang="cs-CZ" altLang="cs-CZ" sz="1800" b="0" dirty="0">
                <a:solidFill>
                  <a:srgbClr val="FF0000"/>
                </a:solidFill>
              </a:rPr>
              <a:t>šlach </a:t>
            </a:r>
            <a:r>
              <a:rPr lang="cs-CZ" altLang="cs-CZ" sz="1800" b="0" dirty="0" smtClean="0">
                <a:solidFill>
                  <a:srgbClr val="7030A0"/>
                </a:solidFill>
              </a:rPr>
              <a:t>a </a:t>
            </a:r>
            <a:r>
              <a:rPr lang="cs-CZ" altLang="cs-CZ" sz="1800" b="0" dirty="0">
                <a:solidFill>
                  <a:srgbClr val="7030A0"/>
                </a:solidFill>
              </a:rPr>
              <a:t>jejich úponů na stydkou </a:t>
            </a:r>
            <a:r>
              <a:rPr lang="cs-CZ" altLang="cs-CZ" sz="1800" b="0" dirty="0" smtClean="0">
                <a:solidFill>
                  <a:srgbClr val="7030A0"/>
                </a:solidFill>
              </a:rPr>
              <a:t>kost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dirty="0" smtClean="0">
                <a:solidFill>
                  <a:srgbClr val="7030A0"/>
                </a:solidFill>
              </a:rPr>
              <a:t>→ </a:t>
            </a:r>
            <a:r>
              <a:rPr lang="cs-CZ" altLang="cs-CZ" sz="1800" b="0" dirty="0">
                <a:solidFill>
                  <a:srgbClr val="7030A0"/>
                </a:solidFill>
              </a:rPr>
              <a:t>zánět a bolest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5742746" y="1591200"/>
            <a:ext cx="3324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0" dirty="0">
                <a:solidFill>
                  <a:srgbClr val="002060"/>
                </a:solidFill>
                <a:latin typeface="Calibri" panose="020F0502020204030204" pitchFamily="34" charset="0"/>
              </a:rPr>
              <a:t>(tříslo = </a:t>
            </a:r>
            <a:r>
              <a:rPr lang="cs-CZ" altLang="cs-CZ" sz="1400" b="0" dirty="0" err="1">
                <a:solidFill>
                  <a:srgbClr val="002060"/>
                </a:solidFill>
                <a:latin typeface="Calibri" panose="020F0502020204030204" pitchFamily="34" charset="0"/>
              </a:rPr>
              <a:t>inguina</a:t>
            </a:r>
            <a:r>
              <a:rPr lang="cs-CZ" altLang="cs-CZ" sz="1400" b="0" dirty="0">
                <a:solidFill>
                  <a:srgbClr val="002060"/>
                </a:solidFill>
                <a:latin typeface="Calibri" panose="020F0502020204030204" pitchFamily="34" charset="0"/>
              </a:rPr>
              <a:t> = slabina = krajina tříselná)</a:t>
            </a: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7958636" y="2348880"/>
            <a:ext cx="107776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kost stydká</a:t>
            </a:r>
          </a:p>
        </p:txBody>
      </p:sp>
      <p:sp>
        <p:nvSpPr>
          <p:cNvPr id="35847" name="Obdélník 5"/>
          <p:cNvSpPr>
            <a:spLocks noChangeArrowheads="1"/>
          </p:cNvSpPr>
          <p:nvPr/>
        </p:nvSpPr>
        <p:spPr bwMode="auto">
          <a:xfrm>
            <a:off x="3588814" y="448409"/>
            <a:ext cx="1966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„</a:t>
            </a:r>
            <a:r>
              <a:rPr lang="cs-CZ" altLang="cs-CZ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Bolestivá </a:t>
            </a: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třísla“</a:t>
            </a:r>
          </a:p>
        </p:txBody>
      </p:sp>
      <p:sp>
        <p:nvSpPr>
          <p:cNvPr id="35849" name="Obdélník 3"/>
          <p:cNvSpPr>
            <a:spLocks noChangeArrowheads="1"/>
          </p:cNvSpPr>
          <p:nvPr/>
        </p:nvSpPr>
        <p:spPr bwMode="auto">
          <a:xfrm>
            <a:off x="7524327" y="4221602"/>
            <a:ext cx="1327636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800" b="0" dirty="0" smtClean="0">
                <a:latin typeface="Calibri" panose="020F0502020204030204" pitchFamily="34" charset="0"/>
              </a:rPr>
              <a:t>adduktory</a:t>
            </a:r>
            <a:endParaRPr lang="cs-CZ" altLang="cs-CZ" sz="1800" b="0" dirty="0">
              <a:latin typeface="Calibri" panose="020F0502020204030204" pitchFamily="34" charset="0"/>
            </a:endParaRPr>
          </a:p>
        </p:txBody>
      </p:sp>
      <p:sp>
        <p:nvSpPr>
          <p:cNvPr id="3" name="Ovál 2"/>
          <p:cNvSpPr/>
          <p:nvPr/>
        </p:nvSpPr>
        <p:spPr bwMode="auto">
          <a:xfrm rot="2374094">
            <a:off x="6097450" y="2314467"/>
            <a:ext cx="1895101" cy="671512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5" name="Přímá spojnice 4"/>
          <p:cNvCxnSpPr>
            <a:endCxn id="3" idx="2"/>
          </p:cNvCxnSpPr>
          <p:nvPr/>
        </p:nvCxnSpPr>
        <p:spPr bwMode="auto">
          <a:xfrm>
            <a:off x="6050382" y="1833362"/>
            <a:ext cx="264184" cy="2132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852" name="TextovéPole 12"/>
          <p:cNvSpPr txBox="1">
            <a:spLocks noChangeArrowheads="1"/>
          </p:cNvSpPr>
          <p:nvPr/>
        </p:nvSpPr>
        <p:spPr bwMode="auto">
          <a:xfrm>
            <a:off x="5638113" y="6357479"/>
            <a:ext cx="32430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 b="0" dirty="0">
                <a:latin typeface="Calibri" panose="020F0502020204030204" pitchFamily="34" charset="0"/>
              </a:rPr>
              <a:t>(</a:t>
            </a:r>
            <a:r>
              <a:rPr lang="cs-CZ" altLang="cs-CZ" sz="900" b="0" dirty="0" err="1">
                <a:latin typeface="Calibri" panose="020F0502020204030204" pitchFamily="34" charset="0"/>
              </a:rPr>
              <a:t>Peterson</a:t>
            </a:r>
            <a:r>
              <a:rPr lang="cs-CZ" altLang="cs-CZ" sz="900" b="0" dirty="0">
                <a:latin typeface="Calibri" panose="020F0502020204030204" pitchFamily="34" charset="0"/>
              </a:rPr>
              <a:t>, </a:t>
            </a:r>
            <a:r>
              <a:rPr lang="cs-CZ" altLang="cs-CZ" sz="900" b="0" dirty="0" err="1">
                <a:latin typeface="Calibri" panose="020F0502020204030204" pitchFamily="34" charset="0"/>
              </a:rPr>
              <a:t>Renström</a:t>
            </a:r>
            <a:r>
              <a:rPr lang="cs-CZ" altLang="cs-CZ" sz="900" b="0" dirty="0">
                <a:latin typeface="Calibri" panose="020F0502020204030204" pitchFamily="34" charset="0"/>
              </a:rPr>
              <a:t> et al. Sports </a:t>
            </a:r>
            <a:r>
              <a:rPr lang="cs-CZ" altLang="cs-CZ" sz="900" b="0" dirty="0" err="1">
                <a:latin typeface="Calibri" panose="020F0502020204030204" pitchFamily="34" charset="0"/>
              </a:rPr>
              <a:t>Injuries</a:t>
            </a:r>
            <a:r>
              <a:rPr lang="cs-CZ" altLang="cs-CZ" sz="900" b="0" dirty="0">
                <a:latin typeface="Calibri" panose="020F0502020204030204" pitchFamily="34" charset="0"/>
              </a:rPr>
              <a:t>. </a:t>
            </a:r>
            <a:r>
              <a:rPr lang="cs-CZ" altLang="cs-CZ" sz="900" b="0" dirty="0" err="1">
                <a:latin typeface="Calibri" panose="020F0502020204030204" pitchFamily="34" charset="0"/>
              </a:rPr>
              <a:t>Their</a:t>
            </a:r>
            <a:r>
              <a:rPr lang="cs-CZ" altLang="cs-CZ" sz="900" b="0" dirty="0">
                <a:latin typeface="Calibri" panose="020F0502020204030204" pitchFamily="34" charset="0"/>
              </a:rPr>
              <a:t> </a:t>
            </a:r>
            <a:r>
              <a:rPr lang="cs-CZ" altLang="cs-CZ" sz="900" b="0" dirty="0" err="1">
                <a:latin typeface="Calibri" panose="020F0502020204030204" pitchFamily="34" charset="0"/>
              </a:rPr>
              <a:t>Prevention</a:t>
            </a:r>
            <a:r>
              <a:rPr lang="cs-CZ" altLang="cs-CZ" sz="900" b="0" dirty="0">
                <a:latin typeface="Calibri" panose="020F0502020204030204" pitchFamily="34" charset="0"/>
              </a:rPr>
              <a:t> and </a:t>
            </a:r>
            <a:r>
              <a:rPr lang="cs-CZ" altLang="cs-CZ" sz="900" b="0" dirty="0" err="1">
                <a:latin typeface="Calibri" panose="020F0502020204030204" pitchFamily="34" charset="0"/>
              </a:rPr>
              <a:t>Treatment</a:t>
            </a:r>
            <a:r>
              <a:rPr lang="cs-CZ" altLang="cs-CZ" sz="900" b="0" dirty="0">
                <a:latin typeface="Calibri" panose="020F0502020204030204" pitchFamily="34" charset="0"/>
              </a:rPr>
              <a:t>. 3rd </a:t>
            </a:r>
            <a:r>
              <a:rPr lang="cs-CZ" altLang="cs-CZ" sz="900" b="0" dirty="0" err="1">
                <a:latin typeface="Calibri" panose="020F0502020204030204" pitchFamily="34" charset="0"/>
              </a:rPr>
              <a:t>ed</a:t>
            </a:r>
            <a:r>
              <a:rPr lang="cs-CZ" altLang="cs-CZ" sz="900" b="0" dirty="0">
                <a:latin typeface="Calibri" panose="020F0502020204030204" pitchFamily="34" charset="0"/>
              </a:rPr>
              <a:t>.. Kent: Martin </a:t>
            </a:r>
            <a:r>
              <a:rPr lang="cs-CZ" altLang="cs-CZ" sz="900" b="0" dirty="0" err="1">
                <a:latin typeface="Calibri" panose="020F0502020204030204" pitchFamily="34" charset="0"/>
              </a:rPr>
              <a:t>Dunitz</a:t>
            </a:r>
            <a:r>
              <a:rPr lang="cs-CZ" altLang="cs-CZ" sz="900" b="0" dirty="0">
                <a:latin typeface="Calibri" panose="020F0502020204030204" pitchFamily="34" charset="0"/>
              </a:rPr>
              <a:t>, 2001)</a:t>
            </a:r>
          </a:p>
        </p:txBody>
      </p:sp>
      <p:pic>
        <p:nvPicPr>
          <p:cNvPr id="3585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t="-665" r="16365"/>
          <a:stretch>
            <a:fillRect/>
          </a:stretch>
        </p:blipFill>
        <p:spPr bwMode="auto">
          <a:xfrm>
            <a:off x="3524356" y="4150612"/>
            <a:ext cx="1944687" cy="2182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cxnSp>
        <p:nvCxnSpPr>
          <p:cNvPr id="35848" name="Přímá spojnice se šipkou 7"/>
          <p:cNvCxnSpPr>
            <a:cxnSpLocks noChangeShapeType="1"/>
          </p:cNvCxnSpPr>
          <p:nvPr/>
        </p:nvCxnSpPr>
        <p:spPr bwMode="auto">
          <a:xfrm>
            <a:off x="4292407" y="1493285"/>
            <a:ext cx="3089778" cy="171969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2120" r="3380" b="8420"/>
          <a:stretch/>
        </p:blipFill>
        <p:spPr>
          <a:xfrm>
            <a:off x="179388" y="1898512"/>
            <a:ext cx="2936258" cy="277965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2121" r="1176" b="51260"/>
          <a:stretch/>
        </p:blipFill>
        <p:spPr>
          <a:xfrm>
            <a:off x="2804747" y="2424238"/>
            <a:ext cx="2664296" cy="1616048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16926" b="14300"/>
          <a:stretch/>
        </p:blipFill>
        <p:spPr>
          <a:xfrm>
            <a:off x="482988" y="4778453"/>
            <a:ext cx="2936258" cy="19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r="21861"/>
          <a:stretch/>
        </p:blipFill>
        <p:spPr bwMode="auto">
          <a:xfrm>
            <a:off x="5868143" y="1555582"/>
            <a:ext cx="3096469" cy="44256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4" descr="11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1" r="27317"/>
          <a:stretch/>
        </p:blipFill>
        <p:spPr bwMode="auto">
          <a:xfrm>
            <a:off x="225798" y="4145496"/>
            <a:ext cx="1481662" cy="25778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bdélník 12"/>
          <p:cNvSpPr>
            <a:spLocks noChangeArrowheads="1"/>
          </p:cNvSpPr>
          <p:nvPr/>
        </p:nvSpPr>
        <p:spPr bwMode="auto">
          <a:xfrm>
            <a:off x="223838" y="826504"/>
            <a:ext cx="8740775" cy="67710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</a:rPr>
              <a:t>Opakovaný silný </a:t>
            </a: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trh / tah </a:t>
            </a: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</a:rPr>
              <a:t>šlachy </a:t>
            </a: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kvadricepsu </a:t>
            </a:r>
            <a:r>
              <a:rPr lang="cs-CZ" altLang="cs-CZ" sz="2000" b="0" dirty="0">
                <a:latin typeface="Calibri" panose="020F0502020204030204" pitchFamily="34" charset="0"/>
              </a:rPr>
              <a:t>→ </a:t>
            </a:r>
            <a:r>
              <a:rPr lang="cs-CZ" altLang="cs-CZ" sz="20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zánět šlachy kvadricepsu</a:t>
            </a:r>
            <a:endParaRPr lang="cs-CZ" altLang="cs-CZ" sz="2000" b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→ tlak a nárazy čéšky na stehenní kost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→ </a:t>
            </a:r>
            <a:r>
              <a:rPr lang="cs-CZ" altLang="cs-CZ" sz="18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rgbClr val="7030A0"/>
                </a:solidFill>
                <a:latin typeface="Calibri" panose="020F0502020204030204" pitchFamily="34" charset="0"/>
              </a:rPr>
              <a:t>chrupavky na zadní straně čéšky</a:t>
            </a:r>
            <a:endParaRPr lang="cs-CZ" altLang="cs-CZ" sz="18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38918" name="Obdélník 5"/>
          <p:cNvSpPr>
            <a:spLocks noChangeArrowheads="1"/>
          </p:cNvSpPr>
          <p:nvPr/>
        </p:nvSpPr>
        <p:spPr bwMode="auto">
          <a:xfrm>
            <a:off x="2585655" y="407120"/>
            <a:ext cx="3972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Patelo-femorální bolestivý syndrom</a:t>
            </a:r>
          </a:p>
        </p:txBody>
      </p:sp>
      <p:pic>
        <p:nvPicPr>
          <p:cNvPr id="38919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4" r="33993"/>
          <a:stretch/>
        </p:blipFill>
        <p:spPr bwMode="auto">
          <a:xfrm>
            <a:off x="1801788" y="4145495"/>
            <a:ext cx="1133231" cy="25778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223838" y="3193856"/>
            <a:ext cx="37853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b="0" dirty="0">
                <a:latin typeface="Calibri" panose="020F0502020204030204" pitchFamily="34" charset="0"/>
              </a:rPr>
              <a:t>Zhoršující faktory: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</a:rPr>
              <a:t>zkrácení přímého svalu stehenního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</a:rPr>
              <a:t>vyosení vbočeného kolene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cxnSp>
        <p:nvCxnSpPr>
          <p:cNvPr id="38923" name="Přímá spojnice se šipkou 9"/>
          <p:cNvCxnSpPr>
            <a:cxnSpLocks noChangeShapeType="1"/>
          </p:cNvCxnSpPr>
          <p:nvPr/>
        </p:nvCxnSpPr>
        <p:spPr bwMode="auto">
          <a:xfrm flipV="1">
            <a:off x="2525270" y="5373216"/>
            <a:ext cx="501077" cy="73692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4" name="Přímá spojnice se šipkou 9"/>
          <p:cNvCxnSpPr>
            <a:cxnSpLocks noChangeShapeType="1"/>
          </p:cNvCxnSpPr>
          <p:nvPr/>
        </p:nvCxnSpPr>
        <p:spPr bwMode="auto">
          <a:xfrm flipH="1">
            <a:off x="1043608" y="3789040"/>
            <a:ext cx="420870" cy="900353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5" descr="11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4114"/>
          <a:stretch>
            <a:fillRect/>
          </a:stretch>
        </p:blipFill>
        <p:spPr bwMode="auto">
          <a:xfrm>
            <a:off x="3100377" y="4154071"/>
            <a:ext cx="2676437" cy="183562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Přímá spojnice se šipkou 9"/>
          <p:cNvCxnSpPr>
            <a:cxnSpLocks noChangeShapeType="1"/>
          </p:cNvCxnSpPr>
          <p:nvPr/>
        </p:nvCxnSpPr>
        <p:spPr bwMode="auto">
          <a:xfrm flipH="1">
            <a:off x="2282288" y="4077072"/>
            <a:ext cx="243261" cy="1296144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ovéPole 8"/>
          <p:cNvSpPr txBox="1">
            <a:spLocks noChangeArrowheads="1"/>
          </p:cNvSpPr>
          <p:nvPr/>
        </p:nvSpPr>
        <p:spPr bwMode="auto">
          <a:xfrm>
            <a:off x="3091497" y="5989695"/>
            <a:ext cx="59226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0" dirty="0">
                <a:latin typeface="Calibri" panose="020F0502020204030204" pitchFamily="34" charset="0"/>
              </a:rPr>
              <a:t>(</a:t>
            </a:r>
            <a:r>
              <a:rPr lang="cs-CZ" altLang="cs-CZ" sz="1000" b="0" dirty="0" err="1">
                <a:latin typeface="Calibri" panose="020F0502020204030204" pitchFamily="34" charset="0"/>
              </a:rPr>
              <a:t>Peterson</a:t>
            </a:r>
            <a:r>
              <a:rPr lang="cs-CZ" altLang="cs-CZ" sz="1000" b="0" dirty="0">
                <a:latin typeface="Calibri" panose="020F0502020204030204" pitchFamily="34" charset="0"/>
              </a:rPr>
              <a:t>, </a:t>
            </a:r>
            <a:r>
              <a:rPr lang="cs-CZ" altLang="cs-CZ" sz="1000" b="0" dirty="0" err="1">
                <a:latin typeface="Calibri" panose="020F0502020204030204" pitchFamily="34" charset="0"/>
              </a:rPr>
              <a:t>Renström</a:t>
            </a:r>
            <a:r>
              <a:rPr lang="cs-CZ" altLang="cs-CZ" sz="1000" b="0" dirty="0">
                <a:latin typeface="Calibri" panose="020F0502020204030204" pitchFamily="34" charset="0"/>
              </a:rPr>
              <a:t> et al. Sports </a:t>
            </a:r>
            <a:r>
              <a:rPr lang="cs-CZ" altLang="cs-CZ" sz="1000" b="0" dirty="0" err="1">
                <a:latin typeface="Calibri" panose="020F0502020204030204" pitchFamily="34" charset="0"/>
              </a:rPr>
              <a:t>Injuries</a:t>
            </a:r>
            <a:r>
              <a:rPr lang="cs-CZ" altLang="cs-CZ" sz="1000" b="0" dirty="0">
                <a:latin typeface="Calibri" panose="020F0502020204030204" pitchFamily="34" charset="0"/>
              </a:rPr>
              <a:t>. </a:t>
            </a:r>
            <a:r>
              <a:rPr lang="cs-CZ" altLang="cs-CZ" sz="1000" b="0" dirty="0" err="1">
                <a:latin typeface="Calibri" panose="020F0502020204030204" pitchFamily="34" charset="0"/>
              </a:rPr>
              <a:t>Their</a:t>
            </a:r>
            <a:r>
              <a:rPr lang="cs-CZ" altLang="cs-CZ" sz="1000" b="0" dirty="0">
                <a:latin typeface="Calibri" panose="020F0502020204030204" pitchFamily="34" charset="0"/>
              </a:rPr>
              <a:t> </a:t>
            </a:r>
            <a:r>
              <a:rPr lang="cs-CZ" altLang="cs-CZ" sz="1000" b="0" dirty="0" err="1">
                <a:latin typeface="Calibri" panose="020F0502020204030204" pitchFamily="34" charset="0"/>
              </a:rPr>
              <a:t>Prevention</a:t>
            </a:r>
            <a:r>
              <a:rPr lang="cs-CZ" altLang="cs-CZ" sz="1000" b="0" dirty="0">
                <a:latin typeface="Calibri" panose="020F0502020204030204" pitchFamily="34" charset="0"/>
              </a:rPr>
              <a:t> and </a:t>
            </a:r>
            <a:r>
              <a:rPr lang="cs-CZ" altLang="cs-CZ" sz="1000" b="0" dirty="0" err="1">
                <a:latin typeface="Calibri" panose="020F0502020204030204" pitchFamily="34" charset="0"/>
              </a:rPr>
              <a:t>Treatment</a:t>
            </a:r>
            <a:r>
              <a:rPr lang="cs-CZ" altLang="cs-CZ" sz="1000" b="0" dirty="0">
                <a:latin typeface="Calibri" panose="020F0502020204030204" pitchFamily="34" charset="0"/>
              </a:rPr>
              <a:t>. 3rd </a:t>
            </a:r>
            <a:r>
              <a:rPr lang="cs-CZ" altLang="cs-CZ" sz="1000" b="0" dirty="0" err="1">
                <a:latin typeface="Calibri" panose="020F0502020204030204" pitchFamily="34" charset="0"/>
              </a:rPr>
              <a:t>ed</a:t>
            </a:r>
            <a:r>
              <a:rPr lang="cs-CZ" altLang="cs-CZ" sz="1000" b="0" dirty="0">
                <a:latin typeface="Calibri" panose="020F0502020204030204" pitchFamily="34" charset="0"/>
              </a:rPr>
              <a:t>. Kent: Martin </a:t>
            </a:r>
            <a:r>
              <a:rPr lang="cs-CZ" altLang="cs-CZ" sz="1000" b="0" dirty="0" err="1">
                <a:latin typeface="Calibri" panose="020F0502020204030204" pitchFamily="34" charset="0"/>
              </a:rPr>
              <a:t>Dunitz</a:t>
            </a:r>
            <a:r>
              <a:rPr lang="cs-CZ" altLang="cs-CZ" sz="1000" b="0" dirty="0">
                <a:latin typeface="Calibri" panose="020F0502020204030204" pitchFamily="34" charset="0"/>
              </a:rPr>
              <a:t>, 2001)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8" y="1565624"/>
            <a:ext cx="3758651" cy="1597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Obrázek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r="18825"/>
          <a:stretch/>
        </p:blipFill>
        <p:spPr bwMode="auto">
          <a:xfrm>
            <a:off x="4211961" y="1555581"/>
            <a:ext cx="1564854" cy="2530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892363" y="190806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dirty="0" smtClean="0">
                <a:solidFill>
                  <a:srgbClr val="0070C0"/>
                </a:solidFill>
              </a:rPr>
              <a:t>PLYOMETRICKÝ TRÉNINK</a:t>
            </a:r>
            <a:endParaRPr lang="cs-CZ" sz="14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22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/>
          <p:cNvSpPr>
            <a:spLocks noChangeArrowheads="1"/>
          </p:cNvSpPr>
          <p:nvPr/>
        </p:nvSpPr>
        <p:spPr bwMode="auto">
          <a:xfrm>
            <a:off x="179389" y="1167171"/>
            <a:ext cx="878522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</a:rPr>
              <a:t>Příčiny: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</a:rPr>
              <a:t>Oslabení (</a:t>
            </a:r>
            <a:r>
              <a:rPr lang="cs-CZ" altLang="cs-CZ" sz="1800" dirty="0" smtClean="0">
                <a:latin typeface="Calibri" panose="020F0502020204030204" pitchFamily="34" charset="0"/>
              </a:rPr>
              <a:t>vrozené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 i získané) v době růstu kostí u dětí (neukončená osifikace apofýzy)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</a:rPr>
              <a:t>Přetížení – silné extenze kolena, výskoky, dřepy, …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</a:rPr>
              <a:t>Projevy: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Bolest, otok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</a:rPr>
              <a:t>Léčba: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Omezení zátěže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Patelární páska</a:t>
            </a:r>
            <a:endParaRPr lang="cs-CZ" altLang="cs-CZ" sz="2000" b="0" dirty="0" smtClean="0">
              <a:latin typeface="Calibri" panose="020F0502020204030204" pitchFamily="34" charset="0"/>
            </a:endParaRPr>
          </a:p>
        </p:txBody>
      </p:sp>
      <p:pic>
        <p:nvPicPr>
          <p:cNvPr id="37891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r="18825"/>
          <a:stretch/>
        </p:blipFill>
        <p:spPr bwMode="auto">
          <a:xfrm>
            <a:off x="5652120" y="1982713"/>
            <a:ext cx="2657812" cy="4297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388" y="5428885"/>
            <a:ext cx="178878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 smtClean="0">
                <a:hlinkClick r:id="rId3"/>
              </a:rPr>
              <a:t>VIDEO:</a:t>
            </a:r>
          </a:p>
          <a:p>
            <a:pPr algn="ctr">
              <a:defRPr/>
            </a:pPr>
            <a:r>
              <a:rPr lang="cs-CZ" sz="1200" b="0" dirty="0" smtClean="0">
                <a:hlinkClick r:id="rId3"/>
              </a:rPr>
              <a:t>Patelární (podkolenní) páska</a:t>
            </a:r>
            <a:endParaRPr lang="cs-CZ" sz="1200" b="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5169127" y="6254163"/>
            <a:ext cx="40048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0" dirty="0">
                <a:latin typeface="Calibri" panose="020F0502020204030204" pitchFamily="34" charset="0"/>
              </a:rPr>
              <a:t>(</a:t>
            </a:r>
            <a:r>
              <a:rPr lang="cs-CZ" altLang="cs-CZ" sz="1000" b="0" dirty="0" err="1">
                <a:latin typeface="Calibri" panose="020F0502020204030204" pitchFamily="34" charset="0"/>
              </a:rPr>
              <a:t>Peterson</a:t>
            </a:r>
            <a:r>
              <a:rPr lang="cs-CZ" altLang="cs-CZ" sz="1000" b="0" dirty="0">
                <a:latin typeface="Calibri" panose="020F0502020204030204" pitchFamily="34" charset="0"/>
              </a:rPr>
              <a:t>, </a:t>
            </a:r>
            <a:r>
              <a:rPr lang="cs-CZ" altLang="cs-CZ" sz="1000" b="0" dirty="0" err="1">
                <a:latin typeface="Calibri" panose="020F0502020204030204" pitchFamily="34" charset="0"/>
              </a:rPr>
              <a:t>Renström</a:t>
            </a:r>
            <a:r>
              <a:rPr lang="cs-CZ" altLang="cs-CZ" sz="1000" b="0" dirty="0">
                <a:latin typeface="Calibri" panose="020F0502020204030204" pitchFamily="34" charset="0"/>
              </a:rPr>
              <a:t> et al. Sports </a:t>
            </a:r>
            <a:r>
              <a:rPr lang="cs-CZ" altLang="cs-CZ" sz="1000" b="0" dirty="0" err="1">
                <a:latin typeface="Calibri" panose="020F0502020204030204" pitchFamily="34" charset="0"/>
              </a:rPr>
              <a:t>Injuries</a:t>
            </a:r>
            <a:r>
              <a:rPr lang="cs-CZ" altLang="cs-CZ" sz="1000" b="0" dirty="0">
                <a:latin typeface="Calibri" panose="020F0502020204030204" pitchFamily="34" charset="0"/>
              </a:rPr>
              <a:t>. </a:t>
            </a:r>
            <a:r>
              <a:rPr lang="cs-CZ" altLang="cs-CZ" sz="1000" b="0" dirty="0" err="1">
                <a:latin typeface="Calibri" panose="020F0502020204030204" pitchFamily="34" charset="0"/>
              </a:rPr>
              <a:t>Their</a:t>
            </a:r>
            <a:r>
              <a:rPr lang="cs-CZ" altLang="cs-CZ" sz="1000" b="0" dirty="0">
                <a:latin typeface="Calibri" panose="020F0502020204030204" pitchFamily="34" charset="0"/>
              </a:rPr>
              <a:t> </a:t>
            </a:r>
            <a:r>
              <a:rPr lang="cs-CZ" altLang="cs-CZ" sz="1000" b="0" dirty="0" err="1">
                <a:latin typeface="Calibri" panose="020F0502020204030204" pitchFamily="34" charset="0"/>
              </a:rPr>
              <a:t>Prevention</a:t>
            </a:r>
            <a:r>
              <a:rPr lang="cs-CZ" altLang="cs-CZ" sz="1000" b="0" dirty="0">
                <a:latin typeface="Calibri" panose="020F0502020204030204" pitchFamily="34" charset="0"/>
              </a:rPr>
              <a:t> and </a:t>
            </a:r>
            <a:r>
              <a:rPr lang="cs-CZ" altLang="cs-CZ" sz="1000" b="0" dirty="0" err="1">
                <a:latin typeface="Calibri" panose="020F0502020204030204" pitchFamily="34" charset="0"/>
              </a:rPr>
              <a:t>Treatment</a:t>
            </a:r>
            <a:r>
              <a:rPr lang="cs-CZ" altLang="cs-CZ" sz="1000" b="0" dirty="0">
                <a:latin typeface="Calibri" panose="020F0502020204030204" pitchFamily="34" charset="0"/>
              </a:rPr>
              <a:t>. 3rd </a:t>
            </a:r>
            <a:r>
              <a:rPr lang="cs-CZ" altLang="cs-CZ" sz="1000" b="0" dirty="0" err="1">
                <a:latin typeface="Calibri" panose="020F0502020204030204" pitchFamily="34" charset="0"/>
              </a:rPr>
              <a:t>ed</a:t>
            </a:r>
            <a:r>
              <a:rPr lang="cs-CZ" altLang="cs-CZ" sz="1000" b="0" dirty="0">
                <a:latin typeface="Calibri" panose="020F0502020204030204" pitchFamily="34" charset="0"/>
              </a:rPr>
              <a:t>. Kent: Martin </a:t>
            </a:r>
            <a:r>
              <a:rPr lang="cs-CZ" altLang="cs-CZ" sz="1000" b="0" dirty="0" err="1">
                <a:latin typeface="Calibri" panose="020F0502020204030204" pitchFamily="34" charset="0"/>
              </a:rPr>
              <a:t>Dunitz</a:t>
            </a:r>
            <a:r>
              <a:rPr lang="cs-CZ" altLang="cs-CZ" sz="1000" b="0" dirty="0">
                <a:latin typeface="Calibri" panose="020F0502020204030204" pitchFamily="34" charset="0"/>
              </a:rPr>
              <a:t>, 2001)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321209" y="448921"/>
            <a:ext cx="65015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dirty="0">
                <a:solidFill>
                  <a:srgbClr val="C00000"/>
                </a:solidFill>
                <a:latin typeface="Calibri" panose="020F0502020204030204" pitchFamily="34" charset="0"/>
              </a:rPr>
              <a:t>Aseptická nekróza </a:t>
            </a:r>
            <a:r>
              <a:rPr lang="cs-CZ" alt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tuberosistas</a:t>
            </a:r>
            <a:r>
              <a:rPr lang="cs-CZ" altLang="cs-CZ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err="1">
                <a:solidFill>
                  <a:srgbClr val="C00000"/>
                </a:solidFill>
                <a:latin typeface="Calibri" panose="020F0502020204030204" pitchFamily="34" charset="0"/>
              </a:rPr>
              <a:t>tibiae</a:t>
            </a:r>
            <a:r>
              <a:rPr lang="cs-CZ" altLang="cs-CZ" dirty="0">
                <a:solidFill>
                  <a:srgbClr val="C00000"/>
                </a:solidFill>
                <a:latin typeface="Calibri" panose="020F0502020204030204" pitchFamily="34" charset="0"/>
              </a:rPr>
              <a:t> – úponu šlachy kvadricepsu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sz="1600" b="0" dirty="0">
                <a:solidFill>
                  <a:srgbClr val="C00000"/>
                </a:solidFill>
                <a:latin typeface="Calibri" panose="020F0502020204030204" pitchFamily="34" charset="0"/>
              </a:rPr>
              <a:t>(nemoc </a:t>
            </a:r>
            <a:r>
              <a:rPr lang="cs-CZ" altLang="cs-CZ" sz="16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Osgood</a:t>
            </a:r>
            <a:r>
              <a:rPr lang="cs-CZ" altLang="cs-CZ" sz="1600" b="0" dirty="0">
                <a:solidFill>
                  <a:srgbClr val="C00000"/>
                </a:solidFill>
                <a:latin typeface="Calibri" panose="020F0502020204030204" pitchFamily="34" charset="0"/>
              </a:rPr>
              <a:t> – </a:t>
            </a:r>
            <a:r>
              <a:rPr lang="cs-CZ" altLang="cs-CZ" sz="16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Schlatter</a:t>
            </a:r>
            <a:r>
              <a:rPr lang="cs-CZ" altLang="cs-CZ" sz="1600" b="0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3557795"/>
            <a:ext cx="1788790" cy="1788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189" y="2289779"/>
            <a:ext cx="23812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6"/>
          <p:cNvSpPr>
            <a:spLocks noChangeArrowheads="1"/>
          </p:cNvSpPr>
          <p:nvPr/>
        </p:nvSpPr>
        <p:spPr bwMode="auto">
          <a:xfrm>
            <a:off x="3270347" y="5911152"/>
            <a:ext cx="1812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b="0" dirty="0">
                <a:solidFill>
                  <a:schemeClr val="bg1"/>
                </a:solidFill>
                <a:latin typeface="Calibri" panose="020F0502020204030204" pitchFamily="34" charset="0"/>
              </a:rPr>
              <a:t>(http://www.sportsmed.msu.edu/</a:t>
            </a:r>
            <a:r>
              <a:rPr lang="cs-CZ" altLang="cs-CZ" sz="900" b="0" dirty="0" err="1">
                <a:solidFill>
                  <a:schemeClr val="bg1"/>
                </a:solidFill>
                <a:latin typeface="Calibri" panose="020F0502020204030204" pitchFamily="34" charset="0"/>
              </a:rPr>
              <a:t>Wellness</a:t>
            </a:r>
            <a:r>
              <a:rPr lang="cs-CZ" altLang="cs-CZ" sz="900" b="0" dirty="0">
                <a:solidFill>
                  <a:schemeClr val="bg1"/>
                </a:solidFill>
                <a:latin typeface="Calibri" panose="020F0502020204030204" pitchFamily="34" charset="0"/>
              </a:rPr>
              <a:t>/Osgood-Schlatter.html)</a:t>
            </a:r>
          </a:p>
        </p:txBody>
      </p:sp>
      <p:sp>
        <p:nvSpPr>
          <p:cNvPr id="13" name="Šipka dolů 12"/>
          <p:cNvSpPr/>
          <p:nvPr/>
        </p:nvSpPr>
        <p:spPr>
          <a:xfrm rot="6900597">
            <a:off x="4379260" y="4725252"/>
            <a:ext cx="196492" cy="748633"/>
          </a:xfrm>
          <a:prstGeom prst="downArrow">
            <a:avLst>
              <a:gd name="adj1" fmla="val 33027"/>
              <a:gd name="adj2" fmla="val 13179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98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/>
          <p:cNvSpPr txBox="1">
            <a:spLocks noChangeArrowheads="1"/>
          </p:cNvSpPr>
          <p:nvPr/>
        </p:nvSpPr>
        <p:spPr bwMode="auto">
          <a:xfrm>
            <a:off x="463549" y="569103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Zánět Achilovy šlachy </a:t>
            </a:r>
            <a:r>
              <a:rPr lang="cs-CZ" altLang="cs-CZ" sz="1800" b="0">
                <a:solidFill>
                  <a:srgbClr val="C00000"/>
                </a:solidFill>
                <a:latin typeface="Calibri" panose="020F0502020204030204" pitchFamily="34" charset="0"/>
              </a:rPr>
              <a:t>(tendinitis)</a:t>
            </a:r>
          </a:p>
        </p:txBody>
      </p:sp>
      <p:pic>
        <p:nvPicPr>
          <p:cNvPr id="3686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6" r="51094" b="16618"/>
          <a:stretch>
            <a:fillRect/>
          </a:stretch>
        </p:blipFill>
        <p:spPr bwMode="auto">
          <a:xfrm>
            <a:off x="3445980" y="3602144"/>
            <a:ext cx="2743200" cy="2805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4"/>
          <p:cNvSpPr txBox="1">
            <a:spLocks noChangeArrowheads="1"/>
          </p:cNvSpPr>
          <p:nvPr/>
        </p:nvSpPr>
        <p:spPr bwMode="auto">
          <a:xfrm>
            <a:off x="6291261" y="572909"/>
            <a:ext cx="2700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Zánět burzy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Achilovy šlachy </a:t>
            </a:r>
            <a:r>
              <a:rPr lang="cs-CZ" altLang="cs-CZ" sz="1800" b="0">
                <a:solidFill>
                  <a:srgbClr val="C00000"/>
                </a:solidFill>
                <a:latin typeface="Calibri" panose="020F0502020204030204" pitchFamily="34" charset="0"/>
              </a:rPr>
              <a:t>(burzitis)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>
                <a:latin typeface="Calibri" panose="020F0502020204030204" pitchFamily="34" charset="0"/>
              </a:rPr>
              <a:t>zatížení šlachy + tlak na burzu v malém prostoru</a:t>
            </a:r>
          </a:p>
        </p:txBody>
      </p:sp>
      <p:sp>
        <p:nvSpPr>
          <p:cNvPr id="36869" name="TextovéPole 5"/>
          <p:cNvSpPr txBox="1">
            <a:spLocks noChangeArrowheads="1"/>
          </p:cNvSpPr>
          <p:nvPr/>
        </p:nvSpPr>
        <p:spPr bwMode="auto">
          <a:xfrm>
            <a:off x="3448049" y="568431"/>
            <a:ext cx="2740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Zánět úponu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Calibri" panose="020F0502020204030204" pitchFamily="34" charset="0"/>
              </a:rPr>
              <a:t>Achilovy šlachy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0">
                <a:solidFill>
                  <a:srgbClr val="C00000"/>
                </a:solidFill>
                <a:latin typeface="Calibri" panose="020F0502020204030204" pitchFamily="34" charset="0"/>
              </a:rPr>
              <a:t>(entezitis)</a:t>
            </a:r>
          </a:p>
        </p:txBody>
      </p:sp>
      <p:pic>
        <p:nvPicPr>
          <p:cNvPr id="36870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7" y="1519344"/>
            <a:ext cx="2740025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r="14671"/>
          <a:stretch>
            <a:fillRect/>
          </a:stretch>
        </p:blipFill>
        <p:spPr bwMode="auto">
          <a:xfrm>
            <a:off x="6299823" y="1801813"/>
            <a:ext cx="2700337" cy="293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86" y="3789040"/>
            <a:ext cx="2241251" cy="29848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4" descr="1213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6551" r="22748"/>
          <a:stretch>
            <a:fillRect/>
          </a:stretch>
        </p:blipFill>
        <p:spPr bwMode="auto">
          <a:xfrm>
            <a:off x="463549" y="1255713"/>
            <a:ext cx="2881313" cy="25003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TextovéPole 9"/>
          <p:cNvSpPr txBox="1">
            <a:spLocks noChangeArrowheads="1"/>
          </p:cNvSpPr>
          <p:nvPr/>
        </p:nvSpPr>
        <p:spPr bwMode="auto">
          <a:xfrm>
            <a:off x="6300928" y="4694238"/>
            <a:ext cx="2809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0">
                <a:latin typeface="Calibri" panose="020F0502020204030204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36875" name="TextovéPole 10"/>
          <p:cNvSpPr txBox="1">
            <a:spLocks noChangeArrowheads="1"/>
          </p:cNvSpPr>
          <p:nvPr/>
        </p:nvSpPr>
        <p:spPr bwMode="auto">
          <a:xfrm>
            <a:off x="7019925" y="5393489"/>
            <a:ext cx="1944688" cy="1384995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9900"/>
                </a:solidFill>
                <a:latin typeface="Calibri" panose="020F0502020204030204" pitchFamily="34" charset="0"/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9900"/>
                </a:solidFill>
                <a:latin typeface="Calibri" panose="020F0502020204030204" pitchFamily="34" charset="0"/>
              </a:rPr>
              <a:t>kineziotejp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9900"/>
                </a:solidFill>
                <a:latin typeface="Calibri" panose="020F0502020204030204" pitchFamily="34" charset="0"/>
                <a:hlinkClick r:id="rId7"/>
              </a:rPr>
              <a:t>lýtkového svalu a Achillovy šlachy</a:t>
            </a:r>
            <a:endParaRPr lang="cs-CZ" altLang="cs-CZ" sz="1400" b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latin typeface="Calibri" panose="020F0502020204030204" pitchFamily="34" charset="0"/>
              </a:rPr>
              <a:t>KIONESIOMAX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0">
                <a:latin typeface="Calibri" panose="020F0502020204030204" pitchFamily="34" charset="0"/>
              </a:rPr>
              <a:t>Petr Maroušek, DiS.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476080" y="6314763"/>
            <a:ext cx="1439863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8"/>
              </a:rPr>
              <a:t>Tejpink Achillovy šlachy (video)</a:t>
            </a:r>
            <a:endParaRPr lang="cs-CZ" sz="1200" b="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72905" y="5824226"/>
            <a:ext cx="1446213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9"/>
              </a:rPr>
              <a:t>Tejpink lýtkového svalu (video)</a:t>
            </a:r>
            <a:endParaRPr lang="cs-CZ" sz="1200" b="0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9388" y="95040"/>
            <a:ext cx="8785225" cy="262359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VYBRANÁ MIKROTRAUMATA POHYBOVÉHO APARÁTU</a:t>
            </a:r>
            <a:endParaRPr lang="en-GB" altLang="cs-CZ" sz="20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18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9718" b="3564"/>
          <a:stretch/>
        </p:blipFill>
        <p:spPr>
          <a:xfrm>
            <a:off x="5220072" y="467468"/>
            <a:ext cx="3126246" cy="3797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" y="753335"/>
            <a:ext cx="2412280" cy="3387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4" y="4264687"/>
            <a:ext cx="2412280" cy="2548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1755904" y="407389"/>
            <a:ext cx="3591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</a:t>
            </a:r>
            <a:r>
              <a:rPr lang="cs-CZ" sz="2000" b="0" cap="all" dirty="0" err="1" smtClean="0">
                <a:solidFill>
                  <a:srgbClr val="0070C0"/>
                </a:solidFill>
              </a:rPr>
              <a:t>SVALů</a:t>
            </a:r>
            <a:r>
              <a:rPr lang="cs-CZ" sz="2000" b="0" cap="all" dirty="0" smtClean="0">
                <a:solidFill>
                  <a:srgbClr val="0070C0"/>
                </a:solidFill>
              </a:rPr>
              <a:t> ZAD</a:t>
            </a: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6026" y="992164"/>
            <a:ext cx="3363528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svalů a úponů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trapezius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–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pars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inferior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latissimus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dorsi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deltoideus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–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pars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posterior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00288" y="4351618"/>
            <a:ext cx="3363528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svalů a úponů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erector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spinae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gluteus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maximus</a:t>
            </a:r>
            <a:endParaRPr lang="cs-CZ" b="0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biceps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femoris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semitendinosus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semimembranosus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cs-CZ" b="0" dirty="0" smtClean="0">
                <a:latin typeface="Calibri" panose="020F0502020204030204" pitchFamily="34" charset="0"/>
              </a:rPr>
              <a:t>(</a:t>
            </a:r>
            <a:r>
              <a:rPr lang="cs-CZ" b="0" dirty="0" err="1" smtClean="0">
                <a:latin typeface="Calibri" panose="020F0502020204030204" pitchFamily="34" charset="0"/>
              </a:rPr>
              <a:t>hamstrings</a:t>
            </a:r>
            <a:r>
              <a:rPr lang="cs-CZ" b="0" dirty="0" smtClean="0">
                <a:latin typeface="Calibri" panose="020F0502020204030204" pitchFamily="34" charset="0"/>
              </a:rPr>
              <a:t>)</a:t>
            </a:r>
            <a:endParaRPr lang="cs-CZ" b="0" dirty="0">
              <a:latin typeface="Calibri" panose="020F050202020403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1957" r="38414" b="35869"/>
          <a:stretch/>
        </p:blipFill>
        <p:spPr>
          <a:xfrm>
            <a:off x="6296113" y="3838610"/>
            <a:ext cx="2630208" cy="29360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6205671" y="6567154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</p:spTree>
    <p:extLst>
      <p:ext uri="{BB962C8B-B14F-4D97-AF65-F5344CB8AC3E}">
        <p14:creationId xmlns:p14="http://schemas.microsoft.com/office/powerpoint/2010/main" val="3964243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42" y="476671"/>
            <a:ext cx="3728770" cy="4376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2" y="3712870"/>
            <a:ext cx="2568296" cy="304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6" y="1523849"/>
            <a:ext cx="2235216" cy="2335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27" y="1523849"/>
            <a:ext cx="2023472" cy="27387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66" y="3861048"/>
            <a:ext cx="2834969" cy="2894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7544" y="1061447"/>
            <a:ext cx="6192688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m.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rectus</a:t>
            </a: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abdominis</a:t>
            </a: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 a jeho úponů </a:t>
            </a:r>
            <a:r>
              <a:rPr lang="cs-CZ" b="0" dirty="0" smtClean="0">
                <a:latin typeface="Calibri" panose="020F0502020204030204" pitchFamily="34" charset="0"/>
              </a:rPr>
              <a:t>(os </a:t>
            </a:r>
            <a:r>
              <a:rPr lang="cs-CZ" b="0" dirty="0" err="1" smtClean="0">
                <a:latin typeface="Calibri" panose="020F0502020204030204" pitchFamily="34" charset="0"/>
              </a:rPr>
              <a:t>pubis</a:t>
            </a:r>
            <a:r>
              <a:rPr lang="cs-CZ" b="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9" name="Obdélník 8"/>
          <p:cNvSpPr/>
          <p:nvPr/>
        </p:nvSpPr>
        <p:spPr>
          <a:xfrm>
            <a:off x="2322084" y="478103"/>
            <a:ext cx="2888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BŘICHA</a:t>
            </a:r>
            <a:endParaRPr lang="cs-CZ" sz="20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sp>
        <p:nvSpPr>
          <p:cNvPr id="11" name="Obdélník 10"/>
          <p:cNvSpPr/>
          <p:nvPr/>
        </p:nvSpPr>
        <p:spPr>
          <a:xfrm>
            <a:off x="6840731" y="4853348"/>
            <a:ext cx="2303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800" b="0" dirty="0">
                <a:latin typeface="Calibri" panose="020F0502020204030204" pitchFamily="34" charset="0"/>
              </a:rPr>
              <a:t>http://www.clubupton.com/latest-collection-ab-muscles/ab-muscles-latest-collection-iliac-crest-linea-alba-tendinous-inscriptions-rectus-abdominis-human-anatomy-structure-ilustration/</a:t>
            </a:r>
          </a:p>
        </p:txBody>
      </p:sp>
    </p:spTree>
    <p:extLst>
      <p:ext uri="{BB962C8B-B14F-4D97-AF65-F5344CB8AC3E}">
        <p14:creationId xmlns:p14="http://schemas.microsoft.com/office/powerpoint/2010/main" val="2032085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0266" y="448727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PRSNÍCH </a:t>
            </a:r>
            <a:r>
              <a:rPr lang="cs-CZ" sz="2000" b="0" cap="all" dirty="0" err="1" smtClean="0">
                <a:solidFill>
                  <a:srgbClr val="0070C0"/>
                </a:solidFill>
              </a:rPr>
              <a:t>SVALů</a:t>
            </a:r>
            <a:endParaRPr lang="cs-CZ" sz="20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11" y="1428769"/>
            <a:ext cx="1966564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4" y="1439162"/>
            <a:ext cx="2057797" cy="2376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30" y="1439161"/>
            <a:ext cx="2106662" cy="23762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305779" y="960061"/>
            <a:ext cx="848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</a:t>
            </a:r>
            <a:r>
              <a:rPr lang="cs-CZ" dirty="0" smtClean="0">
                <a:solidFill>
                  <a:srgbClr val="7030A0"/>
                </a:solidFill>
              </a:rPr>
              <a:t>riziko poškození m. </a:t>
            </a:r>
            <a:r>
              <a:rPr lang="cs-CZ" dirty="0" err="1" smtClean="0">
                <a:solidFill>
                  <a:srgbClr val="7030A0"/>
                </a:solidFill>
              </a:rPr>
              <a:t>pectoralis</a:t>
            </a:r>
            <a:r>
              <a:rPr lang="cs-CZ" dirty="0" smtClean="0">
                <a:solidFill>
                  <a:srgbClr val="7030A0"/>
                </a:solidFill>
              </a:rPr>
              <a:t> major et </a:t>
            </a:r>
            <a:r>
              <a:rPr lang="cs-CZ" dirty="0" err="1" smtClean="0">
                <a:solidFill>
                  <a:srgbClr val="7030A0"/>
                </a:solidFill>
              </a:rPr>
              <a:t>aminor</a:t>
            </a:r>
            <a:r>
              <a:rPr lang="cs-CZ" dirty="0" smtClean="0">
                <a:solidFill>
                  <a:srgbClr val="7030A0"/>
                </a:solidFill>
              </a:rPr>
              <a:t> a jejich úponů na humerus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94" y="1427923"/>
            <a:ext cx="1607732" cy="2377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220072" y="422108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+ </a:t>
            </a:r>
            <a:r>
              <a:rPr lang="cs-CZ" sz="1600" b="0" dirty="0" smtClean="0">
                <a:solidFill>
                  <a:srgbClr val="7030A0"/>
                </a:solidFill>
              </a:rPr>
              <a:t>riziko poškození </a:t>
            </a:r>
            <a:r>
              <a:rPr lang="cs-CZ" sz="1600" dirty="0" smtClean="0">
                <a:solidFill>
                  <a:srgbClr val="7030A0"/>
                </a:solidFill>
              </a:rPr>
              <a:t>m. triceps </a:t>
            </a:r>
            <a:r>
              <a:rPr lang="cs-CZ" sz="1600" dirty="0" err="1" smtClean="0">
                <a:solidFill>
                  <a:srgbClr val="7030A0"/>
                </a:solidFill>
              </a:rPr>
              <a:t>brachii</a:t>
            </a:r>
            <a:r>
              <a:rPr lang="cs-CZ" sz="1600" dirty="0" smtClean="0">
                <a:solidFill>
                  <a:srgbClr val="7030A0"/>
                </a:solidFill>
              </a:rPr>
              <a:t> </a:t>
            </a:r>
            <a:r>
              <a:rPr lang="cs-CZ" sz="1600" b="0" dirty="0" smtClean="0">
                <a:solidFill>
                  <a:srgbClr val="7030A0"/>
                </a:solidFill>
              </a:rPr>
              <a:t>a jeho úponů </a:t>
            </a:r>
            <a:r>
              <a:rPr lang="cs-CZ" sz="1600" b="0" dirty="0" smtClean="0"/>
              <a:t>na </a:t>
            </a:r>
            <a:r>
              <a:rPr lang="cs-CZ" sz="1600" b="0" dirty="0" err="1" smtClean="0"/>
              <a:t>olecranon</a:t>
            </a:r>
            <a:r>
              <a:rPr lang="cs-CZ" sz="1600" b="0" dirty="0" smtClean="0"/>
              <a:t> ulny</a:t>
            </a:r>
            <a:endParaRPr lang="cs-CZ" sz="1600" b="0" dirty="0"/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6464986" y="3573016"/>
            <a:ext cx="1263588" cy="6480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 flipH="1">
            <a:off x="7835333" y="2636912"/>
            <a:ext cx="227859" cy="158417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Obráze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4" y="3912847"/>
            <a:ext cx="2862321" cy="2852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Obdélník 20"/>
          <p:cNvSpPr/>
          <p:nvPr/>
        </p:nvSpPr>
        <p:spPr>
          <a:xfrm>
            <a:off x="1403648" y="4064490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13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6" y="4767223"/>
            <a:ext cx="1963769" cy="1981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" y="2439862"/>
            <a:ext cx="1751490" cy="2105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642568"/>
            <a:ext cx="1907283" cy="2105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19" y="4640162"/>
            <a:ext cx="2089705" cy="2108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98" y="2439862"/>
            <a:ext cx="1705065" cy="2105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65" y="4221088"/>
            <a:ext cx="3175499" cy="2527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0" t="9435"/>
          <a:stretch/>
        </p:blipFill>
        <p:spPr>
          <a:xfrm>
            <a:off x="7482540" y="475731"/>
            <a:ext cx="1448123" cy="1302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430909" y="404664"/>
            <a:ext cx="4237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DELTOVÝCH </a:t>
            </a:r>
            <a:r>
              <a:rPr lang="cs-CZ" sz="2000" b="0" cap="all" dirty="0" err="1" smtClean="0">
                <a:solidFill>
                  <a:srgbClr val="0070C0"/>
                </a:solidFill>
              </a:rPr>
              <a:t>SVALů</a:t>
            </a:r>
            <a:endParaRPr lang="cs-CZ" sz="20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19" y="1826805"/>
            <a:ext cx="2584410" cy="2719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ovéPole 13"/>
          <p:cNvSpPr txBox="1"/>
          <p:nvPr/>
        </p:nvSpPr>
        <p:spPr>
          <a:xfrm>
            <a:off x="502028" y="979916"/>
            <a:ext cx="4718044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m.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deltoideus</a:t>
            </a: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 a jeho úponů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pars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anterior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</a:t>
            </a:r>
            <a:r>
              <a:rPr lang="cs-CZ" b="0" dirty="0" err="1" smtClean="0">
                <a:latin typeface="Calibri" panose="020F0502020204030204" pitchFamily="34" charset="0"/>
              </a:rPr>
              <a:t>clavicula</a:t>
            </a:r>
            <a:r>
              <a:rPr lang="cs-CZ" b="0" dirty="0" smtClean="0">
                <a:latin typeface="Calibri" panose="020F0502020204030204" pitchFamily="34" charset="0"/>
              </a:rPr>
              <a:t> – humerus)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pars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lateralis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(acromion – humerus)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pars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posterior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</a:t>
            </a:r>
            <a:r>
              <a:rPr lang="cs-CZ" b="0" dirty="0" err="1" smtClean="0">
                <a:latin typeface="Calibri" panose="020F0502020204030204" pitchFamily="34" charset="0"/>
              </a:rPr>
              <a:t>scapula</a:t>
            </a:r>
            <a:r>
              <a:rPr lang="cs-CZ" b="0" dirty="0" smtClean="0">
                <a:latin typeface="Calibri" panose="020F0502020204030204" pitchFamily="34" charset="0"/>
              </a:rPr>
              <a:t> – humerus)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5250" r="21724" b="651"/>
          <a:stretch/>
        </p:blipFill>
        <p:spPr>
          <a:xfrm>
            <a:off x="6362993" y="1826805"/>
            <a:ext cx="2567670" cy="2034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7593292" y="3614827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</p:spTree>
    <p:extLst>
      <p:ext uri="{BB962C8B-B14F-4D97-AF65-F5344CB8AC3E}">
        <p14:creationId xmlns:p14="http://schemas.microsoft.com/office/powerpoint/2010/main" val="4285399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33898"/>
            <a:ext cx="2880742" cy="3080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4" y="1933898"/>
            <a:ext cx="2282199" cy="2720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430909" y="404664"/>
            <a:ext cx="4237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BICEPSU PAŽE</a:t>
            </a:r>
            <a:endParaRPr lang="cs-CZ" sz="20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56940" y="953142"/>
            <a:ext cx="7655420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m.- biceps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humeri</a:t>
            </a: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 a jeho úponů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caput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longum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(tub. </a:t>
            </a:r>
            <a:r>
              <a:rPr lang="cs-CZ" b="0" dirty="0" err="1" smtClean="0">
                <a:latin typeface="Calibri" panose="020F0502020204030204" pitchFamily="34" charset="0"/>
              </a:rPr>
              <a:t>supraglenoidale</a:t>
            </a:r>
            <a:r>
              <a:rPr lang="cs-CZ" b="0" dirty="0" smtClean="0"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latin typeface="Calibri" panose="020F0502020204030204" pitchFamily="34" charset="0"/>
              </a:rPr>
              <a:t>scapulae</a:t>
            </a:r>
            <a:r>
              <a:rPr lang="cs-CZ" b="0" dirty="0" smtClean="0">
                <a:latin typeface="Calibri" panose="020F0502020204030204" pitchFamily="34" charset="0"/>
              </a:rPr>
              <a:t> </a:t>
            </a:r>
            <a:r>
              <a:rPr lang="cs-CZ" b="0" dirty="0">
                <a:latin typeface="Calibri" panose="020F0502020204030204" pitchFamily="34" charset="0"/>
              </a:rPr>
              <a:t>- </a:t>
            </a:r>
            <a:r>
              <a:rPr lang="cs-CZ" b="0" dirty="0" err="1">
                <a:latin typeface="Calibri" panose="020F0502020204030204" pitchFamily="34" charset="0"/>
              </a:rPr>
              <a:t>tuberositas</a:t>
            </a:r>
            <a:r>
              <a:rPr lang="cs-CZ" b="0" dirty="0"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radii, </a:t>
            </a:r>
            <a:r>
              <a:rPr lang="cs-CZ" b="0" dirty="0" err="1" smtClean="0">
                <a:latin typeface="Calibri" panose="020F0502020204030204" pitchFamily="34" charset="0"/>
              </a:rPr>
              <a:t>aponeurosis</a:t>
            </a:r>
            <a:r>
              <a:rPr lang="cs-CZ" b="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aput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breve </a:t>
            </a:r>
            <a:r>
              <a:rPr lang="cs-CZ" b="0" dirty="0" smtClean="0">
                <a:latin typeface="Calibri" panose="020F0502020204030204" pitchFamily="34" charset="0"/>
              </a:rPr>
              <a:t>(</a:t>
            </a:r>
            <a:r>
              <a:rPr lang="cs-CZ" b="0" dirty="0" err="1" smtClean="0">
                <a:latin typeface="Calibri" panose="020F0502020204030204" pitchFamily="34" charset="0"/>
              </a:rPr>
              <a:t>proc</a:t>
            </a:r>
            <a:r>
              <a:rPr lang="cs-CZ" b="0" dirty="0" smtClean="0">
                <a:latin typeface="Calibri" panose="020F0502020204030204" pitchFamily="34" charset="0"/>
              </a:rPr>
              <a:t>. </a:t>
            </a:r>
            <a:r>
              <a:rPr lang="cs-CZ" b="0" dirty="0" err="1" smtClean="0">
                <a:latin typeface="Calibri" panose="020F0502020204030204" pitchFamily="34" charset="0"/>
              </a:rPr>
              <a:t>coracoideus</a:t>
            </a:r>
            <a:r>
              <a:rPr lang="cs-CZ" b="0" dirty="0" smtClean="0"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latin typeface="Calibri" panose="020F0502020204030204" pitchFamily="34" charset="0"/>
              </a:rPr>
              <a:t>humeri</a:t>
            </a:r>
            <a:r>
              <a:rPr lang="cs-CZ" b="0" dirty="0" smtClean="0">
                <a:latin typeface="Calibri" panose="020F0502020204030204" pitchFamily="34" charset="0"/>
              </a:rPr>
              <a:t> – </a:t>
            </a:r>
            <a:r>
              <a:rPr lang="cs-CZ" b="0" dirty="0" err="1" smtClean="0">
                <a:latin typeface="Calibri" panose="020F0502020204030204" pitchFamily="34" charset="0"/>
              </a:rPr>
              <a:t>tuberositas</a:t>
            </a:r>
            <a:r>
              <a:rPr lang="cs-CZ" b="0" dirty="0" smtClean="0">
                <a:latin typeface="Calibri" panose="020F0502020204030204" pitchFamily="34" charset="0"/>
              </a:rPr>
              <a:t> radii, </a:t>
            </a:r>
            <a:r>
              <a:rPr lang="cs-CZ" b="0" dirty="0" err="1" smtClean="0">
                <a:latin typeface="Calibri" panose="020F0502020204030204" pitchFamily="34" charset="0"/>
              </a:rPr>
              <a:t>aponeurosis</a:t>
            </a:r>
            <a:r>
              <a:rPr lang="cs-CZ" b="0" dirty="0" smtClean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44" y="4006468"/>
            <a:ext cx="2398816" cy="2765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9" t="8000" b="36655"/>
          <a:stretch/>
        </p:blipFill>
        <p:spPr>
          <a:xfrm>
            <a:off x="6372200" y="2332710"/>
            <a:ext cx="2569965" cy="4443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7199051" y="6525427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</p:spTree>
    <p:extLst>
      <p:ext uri="{BB962C8B-B14F-4D97-AF65-F5344CB8AC3E}">
        <p14:creationId xmlns:p14="http://schemas.microsoft.com/office/powerpoint/2010/main" val="145645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827584" y="548680"/>
            <a:ext cx="7610524" cy="424731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MIKROTRAUMATA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(PLÍŽIVÁ POŠKOZENÍ) – „neviditelná“ poškození z přetížení</a:t>
            </a:r>
          </a:p>
          <a:p>
            <a:pPr eaLnBrk="1" hangingPunct="1">
              <a:spcBef>
                <a:spcPts val="0"/>
              </a:spcBef>
              <a:buNone/>
            </a:pPr>
            <a:endParaRPr lang="cs-CZ" altLang="cs-CZ" sz="1800" u="sng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None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po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jednorázovém mechanickém násilí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→ „funkční poškození svalů“ (distenze, …)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b="0" dirty="0" smtClean="0">
                <a:latin typeface="Calibri" panose="020F0502020204030204" pitchFamily="34" charset="0"/>
              </a:rPr>
              <a:t>opakovaném dlouhodobém přetížení 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→ mikroskopická poškození a záněty součástí pohybového aparátu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cs-CZ" altLang="cs-CZ" sz="1800" b="0" dirty="0" smtClean="0">
                <a:latin typeface="Calibri" panose="020F0502020204030204" pitchFamily="34" charset="0"/>
              </a:rPr>
              <a:t>(kostí</a:t>
            </a:r>
            <a:r>
              <a:rPr lang="cs-CZ" altLang="cs-CZ" sz="1800" b="0" dirty="0">
                <a:latin typeface="Calibri" panose="020F0502020204030204" pitchFamily="34" charset="0"/>
              </a:rPr>
              <a:t>,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svalů</a:t>
            </a:r>
            <a:r>
              <a:rPr lang="cs-CZ" altLang="cs-CZ" sz="1800" b="0" dirty="0">
                <a:latin typeface="Calibri" panose="020F0502020204030204" pitchFamily="34" charset="0"/>
              </a:rPr>
              <a:t>, šlach, vazů a jejich úponů,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kloubů, tíhových váčků)</a:t>
            </a:r>
          </a:p>
          <a:p>
            <a:pPr marL="0" indent="0">
              <a:spcBef>
                <a:spcPts val="0"/>
              </a:spcBef>
              <a:buNone/>
            </a:pPr>
            <a:endParaRPr lang="cs-CZ" altLang="cs-CZ" sz="1800" u="sng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další příčiny</a:t>
            </a:r>
            <a:endParaRPr lang="cs-CZ" altLang="cs-CZ" sz="1800" u="sng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opakované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nárazy, páčení, údery,  .. 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špatný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povrch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nesprávná technika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pohybu</a:t>
            </a: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posturální </a:t>
            </a:r>
            <a:r>
              <a:rPr lang="cs-CZ" sz="1800" b="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instabilita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(dysfunkce hlubokého stabilizačního systému)</a:t>
            </a:r>
            <a:endParaRPr lang="cs-CZ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únava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nedostatečná adaptace na zátěž</a:t>
            </a:r>
            <a:endParaRPr lang="cs-CZ" altLang="cs-CZ" sz="1800" b="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457200" lvl="2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nedostatečná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rehydratace a </a:t>
            </a:r>
            <a:r>
              <a:rPr lang="cs-CZ" altLang="cs-CZ" sz="1800" b="0" dirty="0" err="1">
                <a:solidFill>
                  <a:srgbClr val="C00000"/>
                </a:solidFill>
                <a:latin typeface="Calibri" panose="020F0502020204030204" pitchFamily="34" charset="0"/>
              </a:rPr>
              <a:t>remineralizace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, nedostatečný přísun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energie</a:t>
            </a:r>
            <a:endParaRPr lang="cs-CZ" altLang="cs-CZ" sz="1800" b="0" dirty="0">
              <a:latin typeface="Calibri" panose="020F050202020403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0" r="3791" b="29068"/>
          <a:stretch/>
        </p:blipFill>
        <p:spPr>
          <a:xfrm>
            <a:off x="5279825" y="959741"/>
            <a:ext cx="3748595" cy="3477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430909" y="404664"/>
            <a:ext cx="4237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TRICEPSU PAŽE</a:t>
            </a:r>
            <a:endParaRPr lang="cs-CZ" sz="20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6938" y="989439"/>
            <a:ext cx="6359277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m. triceps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humeri</a:t>
            </a: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 a jeho úponů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caput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longum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(tub. </a:t>
            </a:r>
            <a:r>
              <a:rPr lang="cs-CZ" b="0" dirty="0" err="1" smtClean="0">
                <a:latin typeface="Calibri" panose="020F0502020204030204" pitchFamily="34" charset="0"/>
              </a:rPr>
              <a:t>infraglenoidale</a:t>
            </a:r>
            <a:r>
              <a:rPr lang="cs-CZ" b="0" dirty="0" smtClean="0"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latin typeface="Calibri" panose="020F0502020204030204" pitchFamily="34" charset="0"/>
              </a:rPr>
              <a:t>scapulae</a:t>
            </a:r>
            <a:r>
              <a:rPr lang="cs-CZ" b="0" dirty="0" smtClean="0">
                <a:latin typeface="Calibri" panose="020F0502020204030204" pitchFamily="34" charset="0"/>
              </a:rPr>
              <a:t> </a:t>
            </a:r>
            <a:r>
              <a:rPr lang="cs-CZ" b="0" dirty="0">
                <a:latin typeface="Calibri" panose="020F0502020204030204" pitchFamily="34" charset="0"/>
              </a:rPr>
              <a:t>- </a:t>
            </a:r>
            <a:r>
              <a:rPr lang="cs-CZ" b="0" dirty="0" err="1">
                <a:latin typeface="Calibri" panose="020F0502020204030204" pitchFamily="34" charset="0"/>
              </a:rPr>
              <a:t>olecranon</a:t>
            </a:r>
            <a:r>
              <a:rPr lang="cs-CZ" b="0" dirty="0">
                <a:latin typeface="Calibri" panose="020F0502020204030204" pitchFamily="34" charset="0"/>
              </a:rPr>
              <a:t> </a:t>
            </a:r>
            <a:r>
              <a:rPr lang="cs-CZ" b="0" dirty="0" err="1">
                <a:latin typeface="Calibri" panose="020F0502020204030204" pitchFamily="34" charset="0"/>
              </a:rPr>
              <a:t>ulnae</a:t>
            </a:r>
            <a:r>
              <a:rPr lang="cs-CZ" b="0" dirty="0">
                <a:latin typeface="Calibri" panose="020F0502020204030204" pitchFamily="34" charset="0"/>
              </a:rPr>
              <a:t>)</a:t>
            </a:r>
            <a:endParaRPr lang="cs-CZ" b="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caput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laterale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(humerus – </a:t>
            </a:r>
            <a:r>
              <a:rPr lang="cs-CZ" b="0" dirty="0" err="1" smtClean="0">
                <a:latin typeface="Calibri" panose="020F0502020204030204" pitchFamily="34" charset="0"/>
              </a:rPr>
              <a:t>olecranon</a:t>
            </a:r>
            <a:r>
              <a:rPr lang="cs-CZ" b="0" dirty="0" smtClean="0"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latin typeface="Calibri" panose="020F0502020204030204" pitchFamily="34" charset="0"/>
              </a:rPr>
              <a:t>ulnae</a:t>
            </a:r>
            <a:r>
              <a:rPr lang="cs-CZ" b="0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caput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mediale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(humerus - </a:t>
            </a:r>
            <a:r>
              <a:rPr lang="cs-CZ" b="0" dirty="0" err="1">
                <a:latin typeface="Calibri" panose="020F0502020204030204" pitchFamily="34" charset="0"/>
              </a:rPr>
              <a:t>olecranon</a:t>
            </a:r>
            <a:r>
              <a:rPr lang="cs-CZ" b="0" dirty="0">
                <a:latin typeface="Calibri" panose="020F0502020204030204" pitchFamily="34" charset="0"/>
              </a:rPr>
              <a:t> </a:t>
            </a:r>
            <a:r>
              <a:rPr lang="cs-CZ" b="0" dirty="0" err="1">
                <a:latin typeface="Calibri" panose="020F0502020204030204" pitchFamily="34" charset="0"/>
              </a:rPr>
              <a:t>ulnae</a:t>
            </a:r>
            <a:r>
              <a:rPr lang="cs-CZ" b="0" dirty="0" smtClean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8" y="2276872"/>
            <a:ext cx="2223751" cy="17270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3" y="2271486"/>
            <a:ext cx="2011590" cy="21847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8" y="4437112"/>
            <a:ext cx="2836984" cy="21494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18" y="4537977"/>
            <a:ext cx="2077536" cy="227395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832815" y="4191139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/>
          <a:stretch/>
        </p:blipFill>
        <p:spPr>
          <a:xfrm>
            <a:off x="5796137" y="4493838"/>
            <a:ext cx="2640342" cy="228666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762209" y="4454749"/>
            <a:ext cx="2660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Osteofyt úponu na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olecranon</a:t>
            </a:r>
            <a:endParaRPr lang="cs-CZ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http://www.shoulderelbowsurgeon.co.uk/elbow.html</a:t>
            </a:r>
          </a:p>
        </p:txBody>
      </p:sp>
    </p:spTree>
    <p:extLst>
      <p:ext uri="{BB962C8B-B14F-4D97-AF65-F5344CB8AC3E}">
        <p14:creationId xmlns:p14="http://schemas.microsoft.com/office/powerpoint/2010/main" val="1205685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36" y="1844824"/>
            <a:ext cx="2337398" cy="2692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526612" y="446663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</a:t>
            </a:r>
            <a:r>
              <a:rPr lang="cs-CZ" sz="2000" b="0" dirty="0" err="1" smtClean="0">
                <a:solidFill>
                  <a:srgbClr val="0070C0"/>
                </a:solidFill>
              </a:rPr>
              <a:t>EXTENZOR</a:t>
            </a:r>
            <a:r>
              <a:rPr lang="cs-CZ" sz="2000" b="0" cap="all" dirty="0" err="1" smtClean="0">
                <a:solidFill>
                  <a:srgbClr val="0070C0"/>
                </a:solidFill>
              </a:rPr>
              <a:t>ů</a:t>
            </a:r>
            <a:r>
              <a:rPr lang="cs-CZ" sz="2000" b="0" dirty="0" smtClean="0">
                <a:solidFill>
                  <a:srgbClr val="0070C0"/>
                </a:solidFill>
              </a:rPr>
              <a:t> KYČLE A KOLENA</a:t>
            </a:r>
            <a:endParaRPr lang="cs-CZ" sz="20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0" y="2226563"/>
            <a:ext cx="2473448" cy="2437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21137" r="1" b="7367"/>
          <a:stretch/>
        </p:blipFill>
        <p:spPr>
          <a:xfrm>
            <a:off x="5509356" y="2774543"/>
            <a:ext cx="3560266" cy="4048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884368" y="4492873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87333" y="989439"/>
            <a:ext cx="5495182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svalů a jejich úponů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glutaeus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maximus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medius</a:t>
            </a:r>
            <a:endParaRPr lang="cs-CZ" b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quadricepos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femoris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(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vastus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medialis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intermedius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lateralis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;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rectus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femoris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)</a:t>
            </a:r>
            <a:endParaRPr lang="cs-CZ" b="0" dirty="0" smtClean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42" y="4047141"/>
            <a:ext cx="2231455" cy="2776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1957" r="38414" b="35869"/>
          <a:stretch/>
        </p:blipFill>
        <p:spPr>
          <a:xfrm>
            <a:off x="6439414" y="455219"/>
            <a:ext cx="2630208" cy="2936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4108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6" y="2708920"/>
            <a:ext cx="3616831" cy="3756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11958" r="4133" b="3261"/>
          <a:stretch/>
        </p:blipFill>
        <p:spPr>
          <a:xfrm>
            <a:off x="4644008" y="1031438"/>
            <a:ext cx="4453418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60641" y="6014741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  <p:sp>
        <p:nvSpPr>
          <p:cNvPr id="7" name="Obdélník 6"/>
          <p:cNvSpPr/>
          <p:nvPr/>
        </p:nvSpPr>
        <p:spPr>
          <a:xfrm>
            <a:off x="526612" y="446663"/>
            <a:ext cx="7069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</a:t>
            </a:r>
            <a:r>
              <a:rPr lang="cs-CZ" sz="2000" b="0" dirty="0" err="1">
                <a:solidFill>
                  <a:srgbClr val="0070C0"/>
                </a:solidFill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</a:rPr>
              <a:t>ů</a:t>
            </a:r>
            <a:r>
              <a:rPr lang="cs-CZ" sz="2000" b="0" dirty="0">
                <a:solidFill>
                  <a:srgbClr val="0070C0"/>
                </a:solidFill>
              </a:rPr>
              <a:t> </a:t>
            </a:r>
            <a:r>
              <a:rPr lang="cs-CZ" sz="2000" b="0" dirty="0" smtClean="0">
                <a:solidFill>
                  <a:srgbClr val="0070C0"/>
                </a:solidFill>
              </a:rPr>
              <a:t>KOLENA </a:t>
            </a:r>
            <a:r>
              <a:rPr lang="cs-CZ" sz="1600" b="0" dirty="0" smtClean="0">
                <a:solidFill>
                  <a:srgbClr val="0070C0"/>
                </a:solidFill>
              </a:rPr>
              <a:t>(+ </a:t>
            </a:r>
            <a:r>
              <a:rPr lang="cs-CZ" sz="1600" b="0" dirty="0" err="1" smtClean="0">
                <a:solidFill>
                  <a:srgbClr val="0070C0"/>
                </a:solidFill>
              </a:rPr>
              <a:t>EXTENZOR</a:t>
            </a:r>
            <a:r>
              <a:rPr lang="cs-CZ" sz="1600" b="0" cap="all" dirty="0" err="1" smtClean="0">
                <a:solidFill>
                  <a:srgbClr val="0070C0"/>
                </a:solidFill>
              </a:rPr>
              <a:t>ů</a:t>
            </a:r>
            <a:r>
              <a:rPr lang="cs-CZ" sz="1600" b="0" dirty="0" smtClean="0">
                <a:solidFill>
                  <a:srgbClr val="0070C0"/>
                </a:solidFill>
              </a:rPr>
              <a:t> KYČLE )</a:t>
            </a:r>
            <a:endParaRPr lang="cs-CZ" sz="16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56940" y="1056488"/>
            <a:ext cx="4919116" cy="14773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hamstringů</a:t>
            </a: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 a jejich úponů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femoris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, </a:t>
            </a:r>
            <a:endParaRPr lang="cs-CZ" b="0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m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semimembranosus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→ riziko poškození 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gastrocnemius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</a:rPr>
              <a:t>a 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jeho úponů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08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53519" r="4133" b="3261"/>
          <a:stretch/>
        </p:blipFill>
        <p:spPr>
          <a:xfrm>
            <a:off x="5389394" y="1022968"/>
            <a:ext cx="3552771" cy="2108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/>
          <a:stretch/>
        </p:blipFill>
        <p:spPr>
          <a:xfrm>
            <a:off x="3222230" y="2852936"/>
            <a:ext cx="2367944" cy="3938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15616" y="462190"/>
            <a:ext cx="7069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POSILOVÁNÍ PLANTÁRNÍCH </a:t>
            </a:r>
            <a:r>
              <a:rPr lang="cs-CZ" sz="2000" b="0" dirty="0" err="1" smtClean="0">
                <a:solidFill>
                  <a:srgbClr val="0070C0"/>
                </a:solidFill>
              </a:rPr>
              <a:t>FLEXOR</a:t>
            </a:r>
            <a:r>
              <a:rPr lang="cs-CZ" sz="2000" b="0" cap="all" dirty="0" err="1" smtClean="0">
                <a:solidFill>
                  <a:srgbClr val="0070C0"/>
                </a:solidFill>
              </a:rPr>
              <a:t>ů</a:t>
            </a:r>
            <a:r>
              <a:rPr lang="cs-CZ" sz="2000" b="0" dirty="0" smtClean="0">
                <a:solidFill>
                  <a:srgbClr val="0070C0"/>
                </a:solidFill>
              </a:rPr>
              <a:t> NOHY</a:t>
            </a:r>
            <a:endParaRPr lang="cs-CZ" sz="1600" b="0" cap="all" dirty="0" smtClean="0">
              <a:solidFill>
                <a:srgbClr val="0070C0"/>
              </a:solidFill>
            </a:endParaRPr>
          </a:p>
          <a:p>
            <a:pPr algn="ctr"/>
            <a:r>
              <a:rPr lang="cs-CZ" sz="1200" b="0" dirty="0" smtClean="0"/>
              <a:t>(http://www.primafitness.cz/)</a:t>
            </a:r>
            <a:endParaRPr lang="cs-CZ" sz="1200" b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4232" y="1022968"/>
            <a:ext cx="4394242" cy="175432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→ 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</a:rPr>
              <a:t>riziko poškození </a:t>
            </a: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</a:rPr>
              <a:t>svalů a jejich úponů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gastrocnemius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(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caput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laterale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et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mediale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) + m.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soleus</a:t>
            </a:r>
            <a:endParaRPr lang="cs-CZ" b="0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r>
              <a:rPr lang="cs-CZ" b="0" dirty="0" smtClean="0">
                <a:latin typeface="Calibri" panose="020F0502020204030204" pitchFamily="34" charset="0"/>
              </a:rPr>
              <a:t>(</a:t>
            </a:r>
            <a:r>
              <a:rPr lang="cs-CZ" b="0" dirty="0" err="1">
                <a:latin typeface="Calibri" panose="020F0502020204030204" pitchFamily="34" charset="0"/>
              </a:rPr>
              <a:t>tendo</a:t>
            </a:r>
            <a:r>
              <a:rPr lang="cs-CZ" b="0" dirty="0">
                <a:latin typeface="Calibri" panose="020F0502020204030204" pitchFamily="34" charset="0"/>
              </a:rPr>
              <a:t> </a:t>
            </a:r>
            <a:r>
              <a:rPr lang="cs-CZ" b="0" dirty="0" err="1">
                <a:latin typeface="Calibri" panose="020F0502020204030204" pitchFamily="34" charset="0"/>
              </a:rPr>
              <a:t>Achylli</a:t>
            </a:r>
            <a:r>
              <a:rPr lang="cs-CZ" b="0" dirty="0">
                <a:latin typeface="Calibri" panose="020F0502020204030204" pitchFamily="34" charset="0"/>
              </a:rPr>
              <a:t> – calcaneus; </a:t>
            </a:r>
            <a:r>
              <a:rPr lang="cs-CZ" b="0" dirty="0" err="1">
                <a:latin typeface="Calibri" panose="020F0502020204030204" pitchFamily="34" charset="0"/>
              </a:rPr>
              <a:t>condyli</a:t>
            </a:r>
            <a:r>
              <a:rPr lang="cs-CZ" b="0" dirty="0">
                <a:latin typeface="Calibri" panose="020F0502020204030204" pitchFamily="34" charset="0"/>
              </a:rPr>
              <a:t> </a:t>
            </a:r>
            <a:r>
              <a:rPr lang="cs-CZ" b="0" dirty="0" err="1">
                <a:latin typeface="Calibri" panose="020F0502020204030204" pitchFamily="34" charset="0"/>
              </a:rPr>
              <a:t>femoris</a:t>
            </a:r>
            <a:r>
              <a:rPr lang="cs-CZ" b="0" dirty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M. flexor </a:t>
            </a:r>
            <a:r>
              <a:rPr lang="cs-CZ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digitorum</a:t>
            </a:r>
            <a:r>
              <a:rPr lang="cs-CZ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brevis </a:t>
            </a:r>
            <a:r>
              <a:rPr lang="cs-CZ" sz="14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+ </a:t>
            </a:r>
            <a:r>
              <a:rPr lang="cs-CZ" sz="1400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quadratus</a:t>
            </a:r>
            <a:r>
              <a:rPr lang="cs-CZ" sz="14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sz="1400" b="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plantae</a:t>
            </a:r>
            <a:r>
              <a:rPr lang="cs-CZ" sz="1400" b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cs-CZ" b="0" dirty="0" smtClean="0">
                <a:latin typeface="Calibri" panose="020F0502020204030204" pitchFamily="34" charset="0"/>
              </a:rPr>
              <a:t>(calcaneus)</a:t>
            </a:r>
            <a:endParaRPr lang="cs-CZ" b="0" dirty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47821" y="1709929"/>
            <a:ext cx="12266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b="0" dirty="0" smtClean="0"/>
              <a:t>(http://fitnesak.cz/)</a:t>
            </a:r>
            <a:endParaRPr lang="cs-CZ" sz="1000" b="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35" y="4353234"/>
            <a:ext cx="3251430" cy="243857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4" y="2852936"/>
            <a:ext cx="2553530" cy="288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5674260" y="4344467"/>
            <a:ext cx="330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Patní ostruhy úponů</a:t>
            </a:r>
          </a:p>
          <a:p>
            <a:pPr algn="ctr"/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Achillovy šlachy a plant. aponeurózy</a:t>
            </a:r>
          </a:p>
          <a:p>
            <a:pPr algn="ctr"/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http://www.docpods.com/heel-spurs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2401436"/>
            <a:ext cx="1401990" cy="1911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34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115616" y="586437"/>
            <a:ext cx="70697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0" dirty="0" smtClean="0">
                <a:solidFill>
                  <a:srgbClr val="0070C0"/>
                </a:solidFill>
              </a:rPr>
              <a:t>SEBEPOŠKOZENÍ „</a:t>
            </a:r>
            <a:r>
              <a:rPr lang="cs-CZ" sz="2000" b="0" dirty="0" err="1" smtClean="0">
                <a:solidFill>
                  <a:srgbClr val="0070C0"/>
                </a:solidFill>
              </a:rPr>
              <a:t>KULTURIST</a:t>
            </a:r>
            <a:r>
              <a:rPr lang="cs-CZ" sz="2000" b="0" cap="all" dirty="0" err="1" smtClean="0">
                <a:solidFill>
                  <a:srgbClr val="0070C0"/>
                </a:solidFill>
              </a:rPr>
              <a:t>ů</a:t>
            </a:r>
            <a:r>
              <a:rPr lang="cs-CZ" sz="2000" b="0" dirty="0" smtClean="0">
                <a:solidFill>
                  <a:srgbClr val="0070C0"/>
                </a:solidFill>
              </a:rPr>
              <a:t>“ INJEKCEMI SYNTHOLU</a:t>
            </a:r>
            <a:endParaRPr lang="cs-CZ" sz="1600" b="0" cap="all" dirty="0" smtClean="0">
              <a:solidFill>
                <a:srgbClr val="0070C0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89" y="1506874"/>
            <a:ext cx="5510172" cy="244201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88" y="4027154"/>
            <a:ext cx="5510173" cy="201622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899592" y="1168320"/>
            <a:ext cx="7459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0" dirty="0">
                <a:latin typeface="Calibri" panose="020F0502020204030204" pitchFamily="34" charset="0"/>
              </a:rPr>
              <a:t>http://www.ergo-log.com/synthol-demolishes-muscle-tissue.html</a:t>
            </a:r>
          </a:p>
        </p:txBody>
      </p:sp>
    </p:spTree>
    <p:extLst>
      <p:ext uri="{BB962C8B-B14F-4D97-AF65-F5344CB8AC3E}">
        <p14:creationId xmlns:p14="http://schemas.microsoft.com/office/powerpoint/2010/main" val="2827306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image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5398717"/>
            <a:ext cx="1780306" cy="1284773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IR00008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9"/>
          <a:stretch/>
        </p:blipFill>
        <p:spPr bwMode="auto">
          <a:xfrm>
            <a:off x="836840" y="3777264"/>
            <a:ext cx="2339491" cy="17365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156940" y="548680"/>
            <a:ext cx="6553100" cy="3139321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</a:rPr>
              <a:t>Rozdělení mikrotraumat podle tkání, </a:t>
            </a: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názvosloví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cs-CZ" altLang="cs-CZ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plíživá</a:t>
            </a:r>
            <a:r>
              <a:rPr lang="en-GB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zlomenina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kost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i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(</a:t>
            </a:r>
            <a:r>
              <a:rPr lang="en-GB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fractura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ossis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cs-CZ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zánět 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okostice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(</a:t>
            </a:r>
            <a:r>
              <a:rPr lang="en-GB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periostitis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r>
              <a:rPr lang="en-GB" altLang="cs-CZ" sz="1800" b="0" dirty="0">
                <a:solidFill>
                  <a:srgbClr val="0066FF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>
                <a:latin typeface="Calibri" panose="020F0502020204030204" pitchFamily="34" charset="0"/>
              </a:rPr>
              <a:t>v </a:t>
            </a:r>
            <a:r>
              <a:rPr lang="en-GB" altLang="cs-CZ" sz="1800" b="0" dirty="0" err="1">
                <a:latin typeface="Calibri" panose="020F0502020204030204" pitchFamily="34" charset="0"/>
              </a:rPr>
              <a:t>oblasti</a:t>
            </a:r>
            <a:r>
              <a:rPr lang="en-GB" altLang="cs-CZ" sz="1800" b="0" dirty="0"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latin typeface="Calibri" panose="020F0502020204030204" pitchFamily="34" charset="0"/>
              </a:rPr>
              <a:t>úponů</a:t>
            </a:r>
            <a:r>
              <a:rPr lang="en-GB" altLang="cs-CZ" sz="1800" b="0" dirty="0"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latin typeface="Calibri" panose="020F0502020204030204" pitchFamily="34" charset="0"/>
              </a:rPr>
              <a:t>svalů</a:t>
            </a:r>
            <a:r>
              <a:rPr lang="en-GB" altLang="cs-CZ" sz="1800" b="0" dirty="0"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latin typeface="Calibri" panose="020F0502020204030204" pitchFamily="34" charset="0"/>
              </a:rPr>
              <a:t>na</a:t>
            </a:r>
            <a:r>
              <a:rPr lang="en-GB" altLang="cs-CZ" sz="1800" b="0" dirty="0"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latin typeface="Calibri" panose="020F0502020204030204" pitchFamily="34" charset="0"/>
              </a:rPr>
              <a:t>kost</a:t>
            </a:r>
            <a:endParaRPr lang="cs-CZ" altLang="cs-CZ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</a:t>
            </a:r>
            <a:r>
              <a:rPr lang="en-GB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chrupavky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chondritis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, </a:t>
            </a:r>
            <a:r>
              <a:rPr lang="en-GB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chondropathia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cs-CZ" altLang="cs-CZ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zánět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kloubníh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o</a:t>
            </a:r>
            <a:r>
              <a:rPr lang="en-GB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pouzdr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a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(</a:t>
            </a:r>
            <a:r>
              <a:rPr lang="en-GB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synovitis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b="0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periarthritis</a:t>
            </a:r>
            <a:r>
              <a:rPr lang="en-GB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cs-CZ" altLang="cs-CZ" sz="1800" b="0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zánět</a:t>
            </a:r>
            <a:r>
              <a:rPr lang="cs-CZ" altLang="cs-CZ" sz="1800" b="0" dirty="0">
                <a:solidFill>
                  <a:srgbClr val="0066FF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sval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u</a:t>
            </a:r>
            <a:r>
              <a:rPr lang="en-GB" altLang="cs-CZ" sz="1800" b="0" dirty="0">
                <a:solidFill>
                  <a:srgbClr val="0066FF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(myositis)</a:t>
            </a:r>
            <a:endParaRPr lang="cs-CZ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zánět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šlach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y</a:t>
            </a:r>
            <a:r>
              <a:rPr lang="en-GB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 a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vaz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u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(tendinitis)</a:t>
            </a:r>
            <a:endParaRPr lang="cs-CZ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zánět 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úponu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šlachy nebo vazu na kost (</a:t>
            </a:r>
            <a:r>
              <a:rPr lang="cs-CZ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enthezitis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enthezopathia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zánět 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šlachové pochvy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1800" b="0" dirty="0" err="1">
                <a:solidFill>
                  <a:schemeClr val="accent2"/>
                </a:solidFill>
                <a:latin typeface="Calibri" panose="020F0502020204030204" pitchFamily="34" charset="0"/>
              </a:rPr>
              <a:t>tendovaginitis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zánět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tíhov</a:t>
            </a:r>
            <a:r>
              <a:rPr lang="cs-CZ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ého</a:t>
            </a:r>
            <a:r>
              <a:rPr lang="en-GB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1800" b="0" dirty="0" err="1">
                <a:solidFill>
                  <a:srgbClr val="CC0066"/>
                </a:solidFill>
                <a:latin typeface="Calibri" panose="020F0502020204030204" pitchFamily="34" charset="0"/>
              </a:rPr>
              <a:t>váčk</a:t>
            </a:r>
            <a:r>
              <a:rPr lang="cs-CZ" altLang="cs-CZ" sz="1800" b="0" dirty="0">
                <a:solidFill>
                  <a:srgbClr val="CC0066"/>
                </a:solidFill>
                <a:latin typeface="Calibri" panose="020F0502020204030204" pitchFamily="34" charset="0"/>
              </a:rPr>
              <a:t>u</a:t>
            </a:r>
            <a:r>
              <a:rPr lang="en-GB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 (bursitis</a:t>
            </a:r>
            <a:r>
              <a:rPr lang="en-GB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en-GB" altLang="cs-CZ" sz="1800" b="0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0" t="11004" b="973"/>
          <a:stretch/>
        </p:blipFill>
        <p:spPr>
          <a:xfrm>
            <a:off x="6516216" y="646088"/>
            <a:ext cx="1941800" cy="31393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6537856" y="651988"/>
            <a:ext cx="1870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0" dirty="0">
                <a:solidFill>
                  <a:schemeClr val="bg1"/>
                </a:solidFill>
                <a:latin typeface="Calibri" panose="020F0502020204030204" pitchFamily="34" charset="0"/>
              </a:rPr>
              <a:t>https://musculoskeletalkey.com/imaging-of-stress-fractures/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31" y="2952418"/>
            <a:ext cx="2148830" cy="21488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7027716" y="2951433"/>
            <a:ext cx="1758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0" dirty="0">
                <a:solidFill>
                  <a:schemeClr val="bg1"/>
                </a:solidFill>
                <a:latin typeface="Calibri" panose="020F0502020204030204" pitchFamily="34" charset="0"/>
              </a:rPr>
              <a:t>http://stpetehipandknee.com/chondromalacia-patella/</a:t>
            </a:r>
          </a:p>
        </p:txBody>
      </p:sp>
      <p:pic>
        <p:nvPicPr>
          <p:cNvPr id="17" name="obrázek 14" descr="image0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9"/>
          <a:stretch/>
        </p:blipFill>
        <p:spPr bwMode="auto">
          <a:xfrm>
            <a:off x="2728485" y="4784278"/>
            <a:ext cx="2682681" cy="19742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2" descr="image00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3"/>
          <a:stretch/>
        </p:blipFill>
        <p:spPr bwMode="auto">
          <a:xfrm>
            <a:off x="5690112" y="4935787"/>
            <a:ext cx="2672375" cy="18227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3" y="3087493"/>
            <a:ext cx="2098853" cy="20941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Obdélník 12"/>
          <p:cNvSpPr/>
          <p:nvPr/>
        </p:nvSpPr>
        <p:spPr>
          <a:xfrm>
            <a:off x="4533390" y="4825544"/>
            <a:ext cx="2213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0" dirty="0">
                <a:solidFill>
                  <a:schemeClr val="bg1"/>
                </a:solidFill>
                <a:latin typeface="Calibri" panose="020F0502020204030204" pitchFamily="34" charset="0"/>
              </a:rPr>
              <a:t>https://www.thegaitguys.com/thedailyblog/2016/9/28/david-and-goliath-the-calf-and-the-glute</a:t>
            </a:r>
          </a:p>
        </p:txBody>
      </p:sp>
      <p:cxnSp>
        <p:nvCxnSpPr>
          <p:cNvPr id="16" name="Přímá spojnice se šipkou 15"/>
          <p:cNvCxnSpPr/>
          <p:nvPr/>
        </p:nvCxnSpPr>
        <p:spPr bwMode="auto">
          <a:xfrm>
            <a:off x="8362487" y="3501008"/>
            <a:ext cx="95529" cy="28440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se šipkou 20"/>
          <p:cNvCxnSpPr/>
          <p:nvPr/>
        </p:nvCxnSpPr>
        <p:spPr bwMode="auto">
          <a:xfrm>
            <a:off x="4852629" y="4000357"/>
            <a:ext cx="334001" cy="584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se šipkou 22"/>
          <p:cNvCxnSpPr/>
          <p:nvPr/>
        </p:nvCxnSpPr>
        <p:spPr bwMode="auto">
          <a:xfrm>
            <a:off x="6084168" y="6239649"/>
            <a:ext cx="347359" cy="142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/>
          <p:cNvCxnSpPr/>
          <p:nvPr/>
        </p:nvCxnSpPr>
        <p:spPr bwMode="auto">
          <a:xfrm flipH="1">
            <a:off x="3093162" y="5007656"/>
            <a:ext cx="254702" cy="20245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Přímá spojnice se šipkou 26"/>
          <p:cNvCxnSpPr/>
          <p:nvPr/>
        </p:nvCxnSpPr>
        <p:spPr bwMode="auto">
          <a:xfrm flipH="1">
            <a:off x="1371284" y="4500044"/>
            <a:ext cx="288033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ovéPole 27"/>
          <p:cNvSpPr txBox="1"/>
          <p:nvPr/>
        </p:nvSpPr>
        <p:spPr>
          <a:xfrm>
            <a:off x="1521181" y="5296870"/>
            <a:ext cx="596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(autor)</a:t>
            </a:r>
            <a:endParaRPr lang="cs-CZ" sz="1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629298" y="4725914"/>
            <a:ext cx="596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(autor)</a:t>
            </a:r>
            <a:endParaRPr lang="cs-CZ" sz="1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6485390" y="4884545"/>
            <a:ext cx="596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(autor)</a:t>
            </a:r>
            <a:endParaRPr lang="cs-CZ" sz="1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260821" y="5501687"/>
            <a:ext cx="1856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cs-CZ" sz="800" b="0" dirty="0">
                <a:latin typeface="Calibri" panose="020F0502020204030204" pitchFamily="34" charset="0"/>
                <a:hlinkClick r:id="rId9"/>
              </a:rPr>
              <a:t>James B. Mercer </a:t>
            </a:r>
            <a:r>
              <a:rPr lang="cs-CZ" altLang="cs-CZ" sz="800" b="0" dirty="0">
                <a:latin typeface="Calibri" panose="020F0502020204030204" pitchFamily="34" charset="0"/>
                <a:hlinkClick r:id="rId9"/>
              </a:rPr>
              <a:t>(http://www.medical-thermography.com/)</a:t>
            </a:r>
            <a:endParaRPr lang="en-US" altLang="cs-CZ" sz="800" b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13128" r="4876" b="11273"/>
          <a:stretch/>
        </p:blipFill>
        <p:spPr bwMode="auto">
          <a:xfrm>
            <a:off x="1380628" y="1340768"/>
            <a:ext cx="6336705" cy="38884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3491880" y="1412875"/>
            <a:ext cx="1831608" cy="40011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  <a:latin typeface="Calibri" panose="020F0502020204030204" pitchFamily="34" charset="0"/>
              </a:rPr>
              <a:t>Riziko vzniku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827584" y="2708920"/>
            <a:ext cx="100781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Intenzita zátěže</a:t>
            </a:r>
          </a:p>
        </p:txBody>
      </p:sp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3549138" y="4907145"/>
            <a:ext cx="218894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latin typeface="Calibri" panose="020F0502020204030204" pitchFamily="34" charset="0"/>
              </a:rPr>
              <a:t>Frekvence zátěže</a:t>
            </a:r>
          </a:p>
        </p:txBody>
      </p: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107156" y="565007"/>
            <a:ext cx="8785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</a:rPr>
              <a:t>Vliv </a:t>
            </a:r>
            <a:r>
              <a:rPr lang="cs-CZ" altLang="cs-CZ" sz="2000" dirty="0">
                <a:latin typeface="Calibri" panose="020F0502020204030204" pitchFamily="34" charset="0"/>
              </a:rPr>
              <a:t>intenzity a frekvence </a:t>
            </a:r>
            <a:r>
              <a:rPr lang="cs-CZ" altLang="cs-CZ" sz="2000" dirty="0" smtClean="0">
                <a:latin typeface="Calibri" panose="020F0502020204030204" pitchFamily="34" charset="0"/>
              </a:rPr>
              <a:t>zátěže na vznik </a:t>
            </a:r>
            <a:r>
              <a:rPr lang="cs-CZ" altLang="cs-CZ" sz="2000" dirty="0" err="1" smtClean="0">
                <a:latin typeface="Calibri" panose="020F0502020204030204" pitchFamily="34" charset="0"/>
              </a:rPr>
              <a:t>mikrotraumatu</a:t>
            </a:r>
            <a:endParaRPr lang="cs-CZ" altLang="cs-CZ" sz="2000" dirty="0">
              <a:latin typeface="Calibri" panose="020F0502020204030204" pitchFamily="34" charset="0"/>
            </a:endParaRP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3491880" y="2276872"/>
            <a:ext cx="23034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solidFill>
                  <a:srgbClr val="FF0000"/>
                </a:solidFill>
              </a:rPr>
              <a:t>VYSOKÉ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1800" b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solidFill>
                  <a:srgbClr val="FF0000"/>
                </a:solidFill>
              </a:rPr>
              <a:t>NÍZKÉ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1560585" y="5243054"/>
            <a:ext cx="597678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b="0" dirty="0">
                <a:latin typeface="Calibri" panose="020F0502020204030204" pitchFamily="34" charset="0"/>
              </a:rPr>
              <a:t>(</a:t>
            </a:r>
            <a:r>
              <a:rPr lang="cs-CZ" altLang="cs-CZ" sz="1000" b="0" dirty="0" err="1">
                <a:latin typeface="Calibri" panose="020F0502020204030204" pitchFamily="34" charset="0"/>
              </a:rPr>
              <a:t>Peterson</a:t>
            </a:r>
            <a:r>
              <a:rPr lang="cs-CZ" altLang="cs-CZ" sz="1000" b="0" dirty="0">
                <a:latin typeface="Calibri" panose="020F0502020204030204" pitchFamily="34" charset="0"/>
              </a:rPr>
              <a:t>, </a:t>
            </a:r>
            <a:r>
              <a:rPr lang="cs-CZ" altLang="cs-CZ" sz="1000" b="0" dirty="0" err="1">
                <a:latin typeface="Calibri" panose="020F0502020204030204" pitchFamily="34" charset="0"/>
              </a:rPr>
              <a:t>Renström</a:t>
            </a:r>
            <a:r>
              <a:rPr lang="cs-CZ" altLang="cs-CZ" sz="1000" b="0" dirty="0">
                <a:latin typeface="Calibri" panose="020F0502020204030204" pitchFamily="34" charset="0"/>
              </a:rPr>
              <a:t> et al. Sports </a:t>
            </a:r>
            <a:r>
              <a:rPr lang="cs-CZ" altLang="cs-CZ" sz="1000" b="0" dirty="0" err="1">
                <a:latin typeface="Calibri" panose="020F0502020204030204" pitchFamily="34" charset="0"/>
              </a:rPr>
              <a:t>Injuries</a:t>
            </a:r>
            <a:r>
              <a:rPr lang="cs-CZ" altLang="cs-CZ" sz="1000" b="0" dirty="0">
                <a:latin typeface="Calibri" panose="020F0502020204030204" pitchFamily="34" charset="0"/>
              </a:rPr>
              <a:t>. </a:t>
            </a:r>
            <a:r>
              <a:rPr lang="cs-CZ" altLang="cs-CZ" sz="1000" b="0" dirty="0" err="1">
                <a:latin typeface="Calibri" panose="020F0502020204030204" pitchFamily="34" charset="0"/>
              </a:rPr>
              <a:t>Their</a:t>
            </a:r>
            <a:r>
              <a:rPr lang="cs-CZ" altLang="cs-CZ" sz="1000" b="0" dirty="0">
                <a:latin typeface="Calibri" panose="020F0502020204030204" pitchFamily="34" charset="0"/>
              </a:rPr>
              <a:t> </a:t>
            </a:r>
            <a:r>
              <a:rPr lang="cs-CZ" altLang="cs-CZ" sz="1000" b="0" dirty="0" err="1">
                <a:latin typeface="Calibri" panose="020F0502020204030204" pitchFamily="34" charset="0"/>
              </a:rPr>
              <a:t>Prevention</a:t>
            </a:r>
            <a:r>
              <a:rPr lang="cs-CZ" altLang="cs-CZ" sz="1000" b="0" dirty="0">
                <a:latin typeface="Calibri" panose="020F0502020204030204" pitchFamily="34" charset="0"/>
              </a:rPr>
              <a:t> and </a:t>
            </a:r>
            <a:r>
              <a:rPr lang="cs-CZ" altLang="cs-CZ" sz="1000" b="0" dirty="0" err="1">
                <a:latin typeface="Calibri" panose="020F0502020204030204" pitchFamily="34" charset="0"/>
              </a:rPr>
              <a:t>Treatment</a:t>
            </a:r>
            <a:r>
              <a:rPr lang="cs-CZ" altLang="cs-CZ" sz="1000" b="0" dirty="0">
                <a:latin typeface="Calibri" panose="020F0502020204030204" pitchFamily="34" charset="0"/>
              </a:rPr>
              <a:t>. 3rd </a:t>
            </a:r>
            <a:r>
              <a:rPr lang="cs-CZ" altLang="cs-CZ" sz="1000" b="0" dirty="0" err="1">
                <a:latin typeface="Calibri" panose="020F0502020204030204" pitchFamily="34" charset="0"/>
              </a:rPr>
              <a:t>ed</a:t>
            </a:r>
            <a:r>
              <a:rPr lang="cs-CZ" altLang="cs-CZ" sz="1000" b="0" dirty="0">
                <a:latin typeface="Calibri" panose="020F0502020204030204" pitchFamily="34" charset="0"/>
              </a:rPr>
              <a:t>. Kent: Martin </a:t>
            </a:r>
            <a:r>
              <a:rPr lang="cs-CZ" altLang="cs-CZ" sz="1000" b="0" dirty="0" err="1">
                <a:latin typeface="Calibri" panose="020F0502020204030204" pitchFamily="34" charset="0"/>
              </a:rPr>
              <a:t>Dunitz</a:t>
            </a:r>
            <a:r>
              <a:rPr lang="cs-CZ" altLang="cs-CZ" sz="1000" b="0" dirty="0">
                <a:latin typeface="Calibri" panose="020F0502020204030204" pitchFamily="34" charset="0"/>
              </a:rPr>
              <a:t>, 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684213" y="4478348"/>
            <a:ext cx="7920037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Vývoj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mikrotraumat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 opakovaného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přetížení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AutoNum type="romanUcPeriod"/>
            </a:pP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</a:rPr>
              <a:t>akutní fáze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(hodiny, dny, týdny) </a:t>
            </a:r>
          </a:p>
          <a:p>
            <a:pPr lvl="1" eaLnBrk="1" hangingPunct="1">
              <a:spcBef>
                <a:spcPts val="0"/>
              </a:spcBef>
              <a:buFontTx/>
              <a:buChar char="•"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silnější a ostřejší bolest, větší otok, vyšší teplota</a:t>
            </a:r>
          </a:p>
          <a:p>
            <a:pPr eaLnBrk="1" hangingPunct="1">
              <a:spcBef>
                <a:spcPts val="0"/>
              </a:spcBef>
              <a:buFontTx/>
              <a:buAutoNum type="romanUcPeriod"/>
            </a:pP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</a:rPr>
              <a:t>chronická fáze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(měsíce, roky)</a:t>
            </a:r>
          </a:p>
          <a:p>
            <a:pPr lvl="1" eaLnBrk="1" hangingPunct="1">
              <a:spcBef>
                <a:spcPts val="0"/>
              </a:spcBef>
              <a:buFontTx/>
              <a:buChar char="•"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tupější bolest, mírnější otok, nižší teplota</a:t>
            </a:r>
          </a:p>
          <a:p>
            <a:pPr eaLnBrk="1" hangingPunct="1">
              <a:spcBef>
                <a:spcPts val="0"/>
              </a:spcBef>
              <a:buFontTx/>
              <a:buAutoNum type="romanUcPeriod"/>
            </a:pPr>
            <a:r>
              <a:rPr lang="cs-CZ" altLang="cs-CZ" sz="2000" b="0" dirty="0">
                <a:solidFill>
                  <a:srgbClr val="CC0066"/>
                </a:solidFill>
                <a:latin typeface="Calibri" panose="020F0502020204030204" pitchFamily="34" charset="0"/>
              </a:rPr>
              <a:t>akutní vzplanutí chronických potíží </a:t>
            </a:r>
            <a:r>
              <a:rPr lang="cs-CZ" altLang="cs-CZ" sz="2000" b="0" dirty="0" smtClean="0">
                <a:solidFill>
                  <a:srgbClr val="CC0066"/>
                </a:solidFill>
                <a:latin typeface="Calibri" panose="020F0502020204030204" pitchFamily="34" charset="0"/>
              </a:rPr>
              <a:t>(exacerbace)</a:t>
            </a:r>
            <a:endParaRPr lang="cs-CZ" altLang="cs-CZ" sz="2000" b="0" dirty="0">
              <a:solidFill>
                <a:srgbClr val="CC0066"/>
              </a:solidFill>
              <a:latin typeface="Calibri" panose="020F0502020204030204" pitchFamily="34" charset="0"/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84213" y="548680"/>
            <a:ext cx="7920037" cy="378565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Diagnostika mikrotraumat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z opakovaného přetížení</a:t>
            </a: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u="sng" dirty="0" smtClean="0">
                <a:latin typeface="Calibri" panose="020F0502020204030204" pitchFamily="34" charset="0"/>
              </a:rPr>
              <a:t>PŘÍZNAKY</a:t>
            </a:r>
            <a:endParaRPr lang="cs-CZ" altLang="cs-CZ" sz="2000" b="0" u="sng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pozvolný –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</a:rPr>
              <a:t>plíživý začátek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</a:rPr>
              <a:t>bolest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při aktivním zatížení, pasivním natažení, stlačení, v klidu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</a:rPr>
              <a:t>otok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vyšší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</a:rPr>
              <a:t>teplota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</a:rPr>
              <a:t> v časnějším – akutním </a:t>
            </a: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stádiu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0" u="sng" dirty="0" smtClean="0">
                <a:latin typeface="Calibri" panose="020F0502020204030204" pitchFamily="34" charset="0"/>
              </a:rPr>
              <a:t>ZOBRAZENÍ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b="0" dirty="0" smtClean="0">
                <a:latin typeface="Calibri" panose="020F0502020204030204" pitchFamily="34" charset="0"/>
              </a:rPr>
              <a:t>strukturální:</a:t>
            </a:r>
            <a:endParaRPr lang="cs-CZ" altLang="cs-CZ" sz="2000" b="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</a:rPr>
              <a:t> sonografie – 2D, 3D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</a:rPr>
              <a:t> rentgen, </a:t>
            </a: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počítačová tomografie, magnetická rezonance</a:t>
            </a:r>
            <a:endParaRPr lang="cs-CZ" altLang="cs-CZ" sz="2000" b="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b="0" dirty="0" smtClean="0">
                <a:latin typeface="Calibri" panose="020F0502020204030204" pitchFamily="34" charset="0"/>
              </a:rPr>
              <a:t>funkční: 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termografie</a:t>
            </a:r>
            <a:endParaRPr lang="cs-CZ" altLang="cs-CZ" sz="2000" b="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56939" y="548680"/>
            <a:ext cx="8785225" cy="455509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Léčba</a:t>
            </a:r>
          </a:p>
          <a:p>
            <a:pPr eaLnBrk="1" hangingPunct="1">
              <a:spcBef>
                <a:spcPts val="0"/>
              </a:spcBef>
              <a:buFontTx/>
              <a:buAutoNum type="arabicPeriod"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Odstranit příčiny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</a:rPr>
              <a:t>– omezení zátěže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latin typeface="Calibri" panose="020F0502020204030204" pitchFamily="34" charset="0"/>
              </a:rPr>
              <a:t>Omezení pohybu, tejpink, bandáž, ortéza, dlaha </a:t>
            </a:r>
            <a:r>
              <a:rPr lang="cs-CZ" altLang="cs-CZ" sz="1800" b="0" dirty="0" smtClean="0">
                <a:latin typeface="Calibri" panose="020F0502020204030204" pitchFamily="34" charset="0"/>
              </a:rPr>
              <a:t>...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cs-CZ" altLang="cs-CZ" sz="18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AutoNum type="arabicPeriod"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Potlačit nadměrný akutní zánět a otok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1800" u="sng" dirty="0">
                <a:latin typeface="Calibri" panose="020F0502020204030204" pitchFamily="34" charset="0"/>
              </a:rPr>
              <a:t>Lokální prostředky</a:t>
            </a:r>
          </a:p>
          <a:p>
            <a:pPr lvl="2" eaLnBrk="1" hangingPunct="1">
              <a:spcBef>
                <a:spcPts val="0"/>
              </a:spcBef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</a:rPr>
              <a:t>chlazení </a:t>
            </a:r>
            <a:r>
              <a:rPr lang="cs-CZ" altLang="cs-CZ" sz="1800" b="0" dirty="0">
                <a:latin typeface="Calibri" panose="020F0502020204030204" pitchFamily="34" charset="0"/>
              </a:rPr>
              <a:t>(chemické gely, led, voda) - </a:t>
            </a:r>
            <a:r>
              <a:rPr lang="cs-CZ" altLang="cs-CZ" sz="1800" b="0" i="1" dirty="0">
                <a:latin typeface="Calibri" panose="020F0502020204030204" pitchFamily="34" charset="0"/>
              </a:rPr>
              <a:t>hodiny</a:t>
            </a:r>
          </a:p>
          <a:p>
            <a:pPr lvl="2" eaLnBrk="1" hangingPunct="1">
              <a:spcBef>
                <a:spcPts val="0"/>
              </a:spcBef>
            </a:pPr>
            <a:r>
              <a:rPr lang="cs-CZ" altLang="cs-CZ" sz="1800" b="0" dirty="0">
                <a:latin typeface="Calibri" panose="020F0502020204030204" pitchFamily="34" charset="0"/>
              </a:rPr>
              <a:t>gely, masti (nesteroidní) – </a:t>
            </a:r>
            <a:r>
              <a:rPr lang="cs-CZ" altLang="cs-CZ" sz="1800" b="0" i="1" dirty="0">
                <a:latin typeface="Calibri" panose="020F0502020204030204" pitchFamily="34" charset="0"/>
              </a:rPr>
              <a:t>2-3x denně (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Fastum</a:t>
            </a:r>
            <a:r>
              <a:rPr lang="cs-CZ" altLang="cs-CZ" sz="1800" b="0" i="1" dirty="0">
                <a:latin typeface="Calibri" panose="020F0502020204030204" pitchFamily="34" charset="0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Flector</a:t>
            </a:r>
            <a:r>
              <a:rPr lang="cs-CZ" altLang="cs-CZ" sz="1800" b="0" i="1" dirty="0">
                <a:latin typeface="Calibri" panose="020F0502020204030204" pitchFamily="34" charset="0"/>
              </a:rPr>
              <a:t> EP gel,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Mobilat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Ketazon</a:t>
            </a:r>
            <a:r>
              <a:rPr lang="cs-CZ" altLang="cs-CZ" sz="1800" b="0" i="1" dirty="0">
                <a:latin typeface="Calibri" panose="020F0502020204030204" pitchFamily="34" charset="0"/>
              </a:rPr>
              <a:t>)</a:t>
            </a:r>
          </a:p>
          <a:p>
            <a:pPr lvl="2" eaLnBrk="1" hangingPunct="1">
              <a:spcBef>
                <a:spcPts val="0"/>
              </a:spcBef>
            </a:pPr>
            <a:r>
              <a:rPr lang="cs-CZ" altLang="cs-CZ" sz="1800" b="0" dirty="0">
                <a:latin typeface="Calibri" panose="020F0502020204030204" pitchFamily="34" charset="0"/>
              </a:rPr>
              <a:t>injekční (steroidy) - </a:t>
            </a:r>
            <a:r>
              <a:rPr lang="cs-CZ" altLang="cs-CZ" sz="1800" b="0" i="1" dirty="0">
                <a:latin typeface="Calibri" panose="020F0502020204030204" pitchFamily="34" charset="0"/>
              </a:rPr>
              <a:t>1x za více týdnů, měsíců (Depo-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Medrol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Urbason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Kenalog</a:t>
            </a:r>
            <a:r>
              <a:rPr lang="cs-CZ" altLang="cs-CZ" sz="1800" b="0" i="1" dirty="0">
                <a:latin typeface="Calibri" panose="020F0502020204030204" pitchFamily="34" charset="0"/>
              </a:rPr>
              <a:t>)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1800" u="sng" dirty="0">
                <a:latin typeface="Calibri" panose="020F0502020204030204" pitchFamily="34" charset="0"/>
              </a:rPr>
              <a:t>Celkové prostředky</a:t>
            </a:r>
            <a:r>
              <a:rPr lang="cs-CZ" altLang="cs-CZ" sz="1800" b="0" dirty="0">
                <a:latin typeface="Calibri" panose="020F0502020204030204" pitchFamily="34" charset="0"/>
              </a:rPr>
              <a:t> – perorální </a:t>
            </a:r>
            <a:r>
              <a:rPr lang="cs-CZ" altLang="cs-CZ" sz="1800" b="0" i="1" dirty="0">
                <a:latin typeface="Calibri" panose="020F0502020204030204" pitchFamily="34" charset="0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Diclofenac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Dicloreum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Feloran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Veral</a:t>
            </a:r>
            <a:r>
              <a:rPr lang="cs-CZ" altLang="cs-CZ" sz="1800" b="0" i="1" dirty="0">
                <a:latin typeface="Calibri" panose="020F0502020204030204" pitchFamily="34" charset="0"/>
              </a:rPr>
              <a:t>;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Flamexin</a:t>
            </a:r>
            <a:r>
              <a:rPr lang="cs-CZ" altLang="cs-CZ" sz="1800" b="0" i="1" dirty="0" smtClean="0">
                <a:latin typeface="Calibri" panose="020F0502020204030204" pitchFamily="34" charset="0"/>
              </a:rPr>
              <a:t>)</a:t>
            </a:r>
          </a:p>
          <a:p>
            <a:pPr marL="457200" lvl="1" indent="0" eaLnBrk="1" hangingPunct="1">
              <a:spcBef>
                <a:spcPts val="0"/>
              </a:spcBef>
              <a:buNone/>
            </a:pPr>
            <a:endParaRPr lang="cs-CZ" altLang="cs-CZ" sz="1800" b="0" i="1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AutoNum type="arabicPeriod"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Zlepšit prokrvení při chronické stavu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latin typeface="Calibri" panose="020F0502020204030204" pitchFamily="34" charset="0"/>
              </a:rPr>
              <a:t>Lokální prostředky </a:t>
            </a:r>
            <a:r>
              <a:rPr lang="cs-CZ" altLang="cs-CZ" sz="1800" b="0" i="1" dirty="0">
                <a:latin typeface="Calibri" panose="020F0502020204030204" pitchFamily="34" charset="0"/>
              </a:rPr>
              <a:t>(fyzioterapie,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Capsicolle</a:t>
            </a:r>
            <a:r>
              <a:rPr lang="cs-CZ" altLang="cs-CZ" sz="1800" b="0" i="1" dirty="0">
                <a:latin typeface="Calibri" panose="020F0502020204030204" pitchFamily="34" charset="0"/>
              </a:rPr>
              <a:t> náplast aj.)</a:t>
            </a:r>
          </a:p>
          <a:p>
            <a:pPr lvl="1"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1800" b="0" dirty="0">
                <a:latin typeface="Calibri" panose="020F0502020204030204" pitchFamily="34" charset="0"/>
              </a:rPr>
              <a:t>Celkové prostředky </a:t>
            </a:r>
            <a:r>
              <a:rPr lang="cs-CZ" altLang="cs-CZ" sz="1800" b="0" i="1" dirty="0">
                <a:latin typeface="Calibri" panose="020F0502020204030204" pitchFamily="34" charset="0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Wobenzym</a:t>
            </a:r>
            <a:r>
              <a:rPr lang="cs-CZ" altLang="cs-CZ" sz="1800" b="0" i="1" dirty="0">
                <a:latin typeface="Calibri" panose="020F0502020204030204" pitchFamily="34" charset="0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</a:rPr>
              <a:t>Phlobenzym</a:t>
            </a:r>
            <a:r>
              <a:rPr lang="cs-CZ" altLang="cs-CZ" sz="1800" b="0" i="1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0688"/>
            <a:ext cx="2410775" cy="180686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5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2" b="32513"/>
          <a:stretch/>
        </p:blipFill>
        <p:spPr bwMode="auto">
          <a:xfrm>
            <a:off x="192538" y="2012036"/>
            <a:ext cx="7082522" cy="18511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7" descr="5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r="23411"/>
          <a:stretch/>
        </p:blipFill>
        <p:spPr bwMode="auto">
          <a:xfrm>
            <a:off x="5702578" y="4289425"/>
            <a:ext cx="1567731" cy="21849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12"/>
          <p:cNvSpPr txBox="1">
            <a:spLocks noChangeArrowheads="1"/>
          </p:cNvSpPr>
          <p:nvPr/>
        </p:nvSpPr>
        <p:spPr bwMode="auto">
          <a:xfrm>
            <a:off x="3616456" y="3935316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</a:rPr>
              <a:t>Ortézy</a:t>
            </a:r>
          </a:p>
        </p:txBody>
      </p:sp>
      <p:sp>
        <p:nvSpPr>
          <p:cNvPr id="13317" name="Text Box 13"/>
          <p:cNvSpPr txBox="1">
            <a:spLocks noChangeArrowheads="1"/>
          </p:cNvSpPr>
          <p:nvPr/>
        </p:nvSpPr>
        <p:spPr bwMode="auto">
          <a:xfrm>
            <a:off x="3616456" y="1589539"/>
            <a:ext cx="194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</a:rPr>
              <a:t>Fixační tejpink</a:t>
            </a:r>
          </a:p>
        </p:txBody>
      </p:sp>
      <p:pic>
        <p:nvPicPr>
          <p:cNvPr id="13320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5" y="4289425"/>
            <a:ext cx="1713096" cy="21639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47" y="4289425"/>
            <a:ext cx="1713096" cy="21639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22" y="4298950"/>
            <a:ext cx="1713096" cy="21639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481094" y="5349766"/>
            <a:ext cx="1443536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7"/>
              </a:rPr>
              <a:t>Ortéza kolena (video)</a:t>
            </a:r>
            <a:endParaRPr lang="cs-CZ" sz="1200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84768" y="4793347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8"/>
              </a:rPr>
              <a:t>Podkolenní páska (video)</a:t>
            </a:r>
            <a:endParaRPr lang="cs-CZ" sz="1200" b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84768" y="2916237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9"/>
              </a:rPr>
              <a:t>Tejpink Achillovy šlachy (video)</a:t>
            </a:r>
            <a:endParaRPr lang="cs-CZ" sz="12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81094" y="3459498"/>
            <a:ext cx="1446212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10"/>
              </a:rPr>
              <a:t>Tejpink hlezna (video)</a:t>
            </a:r>
            <a:endParaRPr lang="cs-CZ" sz="12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75399" y="2372975"/>
            <a:ext cx="1446212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11"/>
              </a:rPr>
              <a:t>Tejpink lýtkového svalu (video)</a:t>
            </a:r>
            <a:endParaRPr lang="cs-CZ" sz="12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75399" y="2012666"/>
            <a:ext cx="1439862" cy="276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b="0" dirty="0">
                <a:hlinkClick r:id="rId12"/>
              </a:rPr>
              <a:t>Tejpink kolena</a:t>
            </a:r>
            <a:endParaRPr lang="cs-CZ" sz="1200" b="0" dirty="0"/>
          </a:p>
        </p:txBody>
      </p:sp>
      <p:sp>
        <p:nvSpPr>
          <p:cNvPr id="13331" name="Text Box 14"/>
          <p:cNvSpPr txBox="1">
            <a:spLocks noChangeArrowheads="1"/>
          </p:cNvSpPr>
          <p:nvPr/>
        </p:nvSpPr>
        <p:spPr bwMode="auto">
          <a:xfrm>
            <a:off x="517302" y="541696"/>
            <a:ext cx="8064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Léčba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</a:rPr>
              <a:t>omezení zátěže </a:t>
            </a:r>
            <a:r>
              <a:rPr lang="cs-CZ" altLang="cs-CZ" sz="20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mikrotraumatizované</a:t>
            </a: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</a:rPr>
              <a:t> tkáně tejpinkem a ortézou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56940" y="99079"/>
            <a:ext cx="8785225" cy="30558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</a:t>
            </a:r>
            <a:r>
              <a:rPr lang="cs-CZ" altLang="cs-CZ" sz="1800" b="0" dirty="0">
                <a:solidFill>
                  <a:schemeClr val="accent2"/>
                </a:solidFill>
                <a:latin typeface="Calibri" panose="020F0502020204030204" pitchFamily="34" charset="0"/>
              </a:rPr>
              <a:t>POHYBOVÉHO APARÁTU </a:t>
            </a:r>
            <a:r>
              <a:rPr lang="cs-CZ" altLang="cs-CZ" sz="1800" b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endParaRPr lang="en-GB" altLang="cs-CZ" sz="1800" b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ovéPole 1"/>
          <p:cNvSpPr txBox="1">
            <a:spLocks noChangeArrowheads="1"/>
          </p:cNvSpPr>
          <p:nvPr/>
        </p:nvSpPr>
        <p:spPr bwMode="auto">
          <a:xfrm>
            <a:off x="1026206" y="1816747"/>
            <a:ext cx="597678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b="0" dirty="0">
                <a:latin typeface="Calibri" panose="020F0502020204030204" pitchFamily="34" charset="0"/>
              </a:rPr>
              <a:t>(</a:t>
            </a:r>
            <a:r>
              <a:rPr lang="cs-CZ" altLang="cs-CZ" sz="1000" b="0" dirty="0" err="1">
                <a:latin typeface="Calibri" panose="020F0502020204030204" pitchFamily="34" charset="0"/>
              </a:rPr>
              <a:t>Peterson</a:t>
            </a:r>
            <a:r>
              <a:rPr lang="cs-CZ" altLang="cs-CZ" sz="1000" b="0" dirty="0">
                <a:latin typeface="Calibri" panose="020F0502020204030204" pitchFamily="34" charset="0"/>
              </a:rPr>
              <a:t>, </a:t>
            </a:r>
            <a:r>
              <a:rPr lang="cs-CZ" altLang="cs-CZ" sz="1000" b="0" dirty="0" err="1">
                <a:latin typeface="Calibri" panose="020F0502020204030204" pitchFamily="34" charset="0"/>
              </a:rPr>
              <a:t>Renström</a:t>
            </a:r>
            <a:r>
              <a:rPr lang="cs-CZ" altLang="cs-CZ" sz="1000" b="0" dirty="0">
                <a:latin typeface="Calibri" panose="020F0502020204030204" pitchFamily="34" charset="0"/>
              </a:rPr>
              <a:t> et al. Sports </a:t>
            </a:r>
            <a:r>
              <a:rPr lang="cs-CZ" altLang="cs-CZ" sz="1000" b="0" dirty="0" err="1">
                <a:latin typeface="Calibri" panose="020F0502020204030204" pitchFamily="34" charset="0"/>
              </a:rPr>
              <a:t>Injuries</a:t>
            </a:r>
            <a:r>
              <a:rPr lang="cs-CZ" altLang="cs-CZ" sz="1000" b="0" dirty="0">
                <a:latin typeface="Calibri" panose="020F0502020204030204" pitchFamily="34" charset="0"/>
              </a:rPr>
              <a:t>. </a:t>
            </a:r>
            <a:r>
              <a:rPr lang="cs-CZ" altLang="cs-CZ" sz="1000" b="0" dirty="0" err="1">
                <a:latin typeface="Calibri" panose="020F0502020204030204" pitchFamily="34" charset="0"/>
              </a:rPr>
              <a:t>Their</a:t>
            </a:r>
            <a:r>
              <a:rPr lang="cs-CZ" altLang="cs-CZ" sz="1000" b="0" dirty="0">
                <a:latin typeface="Calibri" panose="020F0502020204030204" pitchFamily="34" charset="0"/>
              </a:rPr>
              <a:t> </a:t>
            </a:r>
            <a:r>
              <a:rPr lang="cs-CZ" altLang="cs-CZ" sz="1000" b="0" dirty="0" err="1">
                <a:latin typeface="Calibri" panose="020F0502020204030204" pitchFamily="34" charset="0"/>
              </a:rPr>
              <a:t>Prevention</a:t>
            </a:r>
            <a:r>
              <a:rPr lang="cs-CZ" altLang="cs-CZ" sz="1000" b="0" dirty="0">
                <a:latin typeface="Calibri" panose="020F0502020204030204" pitchFamily="34" charset="0"/>
              </a:rPr>
              <a:t> and </a:t>
            </a:r>
            <a:r>
              <a:rPr lang="cs-CZ" altLang="cs-CZ" sz="1000" b="0" dirty="0" err="1">
                <a:latin typeface="Calibri" panose="020F0502020204030204" pitchFamily="34" charset="0"/>
              </a:rPr>
              <a:t>Treatment</a:t>
            </a:r>
            <a:r>
              <a:rPr lang="cs-CZ" altLang="cs-CZ" sz="1000" b="0" dirty="0">
                <a:latin typeface="Calibri" panose="020F0502020204030204" pitchFamily="34" charset="0"/>
              </a:rPr>
              <a:t>. 3rd </a:t>
            </a:r>
            <a:r>
              <a:rPr lang="cs-CZ" altLang="cs-CZ" sz="1000" b="0" dirty="0" err="1">
                <a:latin typeface="Calibri" panose="020F0502020204030204" pitchFamily="34" charset="0"/>
              </a:rPr>
              <a:t>ed</a:t>
            </a:r>
            <a:r>
              <a:rPr lang="cs-CZ" altLang="cs-CZ" sz="1000" b="0" dirty="0">
                <a:latin typeface="Calibri" panose="020F0502020204030204" pitchFamily="34" charset="0"/>
              </a:rPr>
              <a:t>. Kent: Martin </a:t>
            </a:r>
            <a:r>
              <a:rPr lang="cs-CZ" altLang="cs-CZ" sz="1000" b="0" dirty="0" err="1">
                <a:latin typeface="Calibri" panose="020F0502020204030204" pitchFamily="34" charset="0"/>
              </a:rPr>
              <a:t>Dunitz</a:t>
            </a:r>
            <a:r>
              <a:rPr lang="cs-CZ" altLang="cs-CZ" sz="1000" b="0" dirty="0">
                <a:latin typeface="Calibri" panose="020F0502020204030204" pitchFamily="34" charset="0"/>
              </a:rPr>
              <a:t>, 2001)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5341</TotalTime>
  <Words>3179</Words>
  <Application>Microsoft Office PowerPoint</Application>
  <PresentationFormat>Předvádění na obrazovce (4:3)</PresentationFormat>
  <Paragraphs>539</Paragraphs>
  <Slides>44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</vt:lpstr>
      <vt:lpstr>Výchozí návrh</vt:lpstr>
      <vt:lpstr>Poškození pohybového aparátu při kondičním tréninku  Jan Novotný Fakulta sportovních studií MU Brno, 2017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OUTDOOROVÉ SPORTOVNÍ AKTIVITY</dc:title>
  <dc:creator>novotny</dc:creator>
  <cp:lastModifiedBy>Jan Novotný</cp:lastModifiedBy>
  <cp:revision>873</cp:revision>
  <dcterms:created xsi:type="dcterms:W3CDTF">2005-05-21T06:40:09Z</dcterms:created>
  <dcterms:modified xsi:type="dcterms:W3CDTF">2017-10-10T08:59:45Z</dcterms:modified>
</cp:coreProperties>
</file>