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76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64" r:id="rId13"/>
    <p:sldId id="275" r:id="rId14"/>
    <p:sldId id="274" r:id="rId15"/>
    <p:sldId id="273" r:id="rId16"/>
    <p:sldId id="270" r:id="rId17"/>
    <p:sldId id="278" r:id="rId18"/>
    <p:sldId id="271" r:id="rId19"/>
    <p:sldId id="272" r:id="rId20"/>
    <p:sldId id="27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25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03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57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0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85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25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26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67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56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70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10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BB66-66C5-41EA-B70D-0DB59866E3C7}" type="datetimeFigureOut">
              <a:rPr lang="cs-CZ" smtClean="0"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97912-46C2-48CC-B70A-71DC5046EB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5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87395" y="1122363"/>
            <a:ext cx="9819502" cy="23876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Morfologie pohybového systému,</a:t>
            </a:r>
            <a:br>
              <a:rPr lang="cs-CZ" b="1" dirty="0" smtClean="0">
                <a:solidFill>
                  <a:srgbClr val="00B0F0"/>
                </a:solidFill>
              </a:rPr>
            </a:br>
            <a:r>
              <a:rPr lang="cs-CZ" b="1" dirty="0" smtClean="0">
                <a:solidFill>
                  <a:srgbClr val="00B0F0"/>
                </a:solidFill>
              </a:rPr>
              <a:t>seminář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728518"/>
            <a:ext cx="9144000" cy="529281"/>
          </a:xfrm>
        </p:spPr>
        <p:txBody>
          <a:bodyPr/>
          <a:lstStyle/>
          <a:p>
            <a:pPr algn="r"/>
            <a:r>
              <a:rPr lang="cs-CZ" dirty="0" smtClean="0"/>
              <a:t>Marta Gimunová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3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Ossa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metatarsi</a:t>
            </a:r>
            <a:r>
              <a:rPr lang="cs-CZ" dirty="0" smtClean="0">
                <a:solidFill>
                  <a:srgbClr val="00B0F0"/>
                </a:solidFill>
              </a:rPr>
              <a:t> (nártní kosti)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Basis</a:t>
            </a:r>
            <a:endParaRPr lang="cs-CZ" dirty="0" smtClean="0"/>
          </a:p>
          <a:p>
            <a:r>
              <a:rPr lang="cs-CZ" dirty="0" err="1" smtClean="0"/>
              <a:t>Capitulum</a:t>
            </a:r>
            <a:r>
              <a:rPr lang="cs-CZ" dirty="0" smtClean="0"/>
              <a:t> (hlavička)</a:t>
            </a:r>
          </a:p>
          <a:p>
            <a:r>
              <a:rPr lang="cs-CZ" dirty="0" smtClean="0"/>
              <a:t>Corpus</a:t>
            </a:r>
          </a:p>
          <a:p>
            <a:endParaRPr lang="cs-CZ" dirty="0" smtClean="0"/>
          </a:p>
          <a:p>
            <a:r>
              <a:rPr lang="cs-CZ" dirty="0" smtClean="0"/>
              <a:t>Tvar dlouhých kostí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0015" t="49613" r="63334" b="28486"/>
          <a:stretch/>
        </p:blipFill>
        <p:spPr>
          <a:xfrm>
            <a:off x="7993498" y="1825625"/>
            <a:ext cx="2270847" cy="42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Phalanges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digitorum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pedis</a:t>
            </a:r>
            <a:r>
              <a:rPr lang="cs-CZ" dirty="0" smtClean="0">
                <a:solidFill>
                  <a:srgbClr val="00B0F0"/>
                </a:solidFill>
              </a:rPr>
              <a:t> (články prstů nohy)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 u II. až V. prstu</a:t>
            </a:r>
          </a:p>
          <a:p>
            <a:r>
              <a:rPr lang="cs-CZ" dirty="0" smtClean="0"/>
              <a:t>2 na palci</a:t>
            </a:r>
          </a:p>
          <a:p>
            <a:endParaRPr lang="cs-CZ" dirty="0"/>
          </a:p>
          <a:p>
            <a:r>
              <a:rPr lang="cs-CZ" dirty="0" err="1" smtClean="0"/>
              <a:t>Basis</a:t>
            </a:r>
            <a:endParaRPr lang="cs-CZ" dirty="0" smtClean="0"/>
          </a:p>
          <a:p>
            <a:r>
              <a:rPr lang="cs-CZ" dirty="0" err="1" smtClean="0"/>
              <a:t>Capitulum</a:t>
            </a:r>
            <a:r>
              <a:rPr lang="cs-CZ" dirty="0" smtClean="0"/>
              <a:t> (hlavička, u posledních článků drsnatina – </a:t>
            </a:r>
            <a:r>
              <a:rPr lang="cs-CZ" dirty="0" err="1" smtClean="0"/>
              <a:t>tuberositas</a:t>
            </a:r>
            <a:r>
              <a:rPr lang="cs-CZ" dirty="0" smtClean="0"/>
              <a:t> </a:t>
            </a:r>
            <a:r>
              <a:rPr lang="cs-CZ" dirty="0" err="1" smtClean="0"/>
              <a:t>phalangis</a:t>
            </a:r>
            <a:r>
              <a:rPr lang="cs-CZ" dirty="0" smtClean="0"/>
              <a:t> </a:t>
            </a:r>
            <a:r>
              <a:rPr lang="cs-CZ" dirty="0" err="1" smtClean="0"/>
              <a:t>distalis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Corpus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713" t="20092" r="37095" b="51493"/>
          <a:stretch/>
        </p:blipFill>
        <p:spPr>
          <a:xfrm>
            <a:off x="296712" y="1925765"/>
            <a:ext cx="6077898" cy="3708916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13" t="53319" r="37095" b="17115"/>
          <a:stretch/>
        </p:blipFill>
        <p:spPr>
          <a:xfrm>
            <a:off x="6286738" y="1925765"/>
            <a:ext cx="5581859" cy="354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Spojení na dolní končetině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3413" t="51200" r="57460" b="8016"/>
          <a:stretch>
            <a:fillRect/>
          </a:stretch>
        </p:blipFill>
        <p:spPr bwMode="auto">
          <a:xfrm>
            <a:off x="7989990" y="1613647"/>
            <a:ext cx="3406458" cy="453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742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Articulatio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coxae</a:t>
            </a:r>
            <a:r>
              <a:rPr lang="cs-CZ" dirty="0" smtClean="0">
                <a:solidFill>
                  <a:srgbClr val="00B0F0"/>
                </a:solidFill>
              </a:rPr>
              <a:t> (kyčelní kloub)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15174" cy="435133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Kulový omezený (</a:t>
            </a:r>
            <a:r>
              <a:rPr lang="cs-CZ" dirty="0" err="1" smtClean="0"/>
              <a:t>enanthrosis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Flexe, extenze, abdukce, addukce, vnější a vnitřní rotace</a:t>
            </a:r>
          </a:p>
          <a:p>
            <a:endParaRPr lang="cs-CZ" dirty="0" smtClean="0"/>
          </a:p>
          <a:p>
            <a:r>
              <a:rPr lang="cs-CZ" dirty="0" err="1" smtClean="0"/>
              <a:t>Acetabulum</a:t>
            </a:r>
            <a:r>
              <a:rPr lang="cs-CZ" dirty="0" smtClean="0"/>
              <a:t> (facies </a:t>
            </a:r>
            <a:r>
              <a:rPr lang="cs-CZ" dirty="0" err="1" smtClean="0"/>
              <a:t>lunata</a:t>
            </a:r>
            <a:r>
              <a:rPr lang="cs-CZ" dirty="0" smtClean="0"/>
              <a:t>, labrum </a:t>
            </a:r>
            <a:r>
              <a:rPr lang="cs-CZ" dirty="0" err="1" smtClean="0"/>
              <a:t>acetabuli</a:t>
            </a:r>
            <a:r>
              <a:rPr lang="cs-CZ" dirty="0" smtClean="0"/>
              <a:t>, </a:t>
            </a:r>
            <a:r>
              <a:rPr lang="cs-CZ" dirty="0" err="1" smtClean="0"/>
              <a:t>pulvinar</a:t>
            </a:r>
            <a:r>
              <a:rPr lang="cs-CZ" dirty="0" smtClean="0"/>
              <a:t> </a:t>
            </a:r>
            <a:r>
              <a:rPr lang="cs-CZ" dirty="0" err="1" smtClean="0"/>
              <a:t>acetabuli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 smtClean="0"/>
          </a:p>
          <a:p>
            <a:r>
              <a:rPr lang="cs-CZ" dirty="0" smtClean="0"/>
              <a:t>Kloubní pouzdro: okraje </a:t>
            </a:r>
            <a:r>
              <a:rPr lang="cs-CZ" dirty="0" err="1" smtClean="0"/>
              <a:t>acetabula</a:t>
            </a:r>
            <a:r>
              <a:rPr lang="cs-CZ" dirty="0" smtClean="0"/>
              <a:t>- </a:t>
            </a:r>
            <a:r>
              <a:rPr lang="cs-CZ" dirty="0" err="1" smtClean="0"/>
              <a:t>collum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 smtClean="0"/>
          </a:p>
          <a:p>
            <a:endParaRPr lang="cs-CZ" dirty="0" smtClean="0"/>
          </a:p>
          <a:p>
            <a:r>
              <a:rPr lang="cs-CZ" i="1" dirty="0" smtClean="0"/>
              <a:t>Lig. </a:t>
            </a:r>
            <a:r>
              <a:rPr lang="cs-CZ" i="1" dirty="0" err="1" smtClean="0"/>
              <a:t>iliofemorale</a:t>
            </a:r>
            <a:r>
              <a:rPr lang="cs-CZ" i="1" dirty="0" smtClean="0"/>
              <a:t> (brání </a:t>
            </a:r>
            <a:r>
              <a:rPr lang="cs-CZ" i="1" dirty="0" err="1" smtClean="0"/>
              <a:t>hyperextenzi</a:t>
            </a:r>
            <a:r>
              <a:rPr lang="cs-CZ" i="1" dirty="0" smtClean="0"/>
              <a:t>)</a:t>
            </a:r>
          </a:p>
          <a:p>
            <a:r>
              <a:rPr lang="cs-CZ" i="1" dirty="0" smtClean="0"/>
              <a:t>Lig. </a:t>
            </a:r>
            <a:r>
              <a:rPr lang="cs-CZ" i="1" dirty="0" err="1" smtClean="0"/>
              <a:t>pubofemorale</a:t>
            </a:r>
            <a:r>
              <a:rPr lang="cs-CZ" i="1" dirty="0" smtClean="0"/>
              <a:t> (omezuje abdukci a vnější rotaci)</a:t>
            </a:r>
          </a:p>
          <a:p>
            <a:r>
              <a:rPr lang="cs-CZ" i="1" dirty="0" smtClean="0"/>
              <a:t>Lig. </a:t>
            </a:r>
            <a:r>
              <a:rPr lang="cs-CZ" i="1" dirty="0" err="1" smtClean="0"/>
              <a:t>ischiofemorale</a:t>
            </a:r>
            <a:r>
              <a:rPr lang="cs-CZ" i="1" dirty="0" smtClean="0"/>
              <a:t> (omezuje addukci a vnitřní rotaci)</a:t>
            </a:r>
          </a:p>
          <a:p>
            <a:r>
              <a:rPr lang="cs-CZ" i="1" dirty="0" err="1" smtClean="0"/>
              <a:t>Zona</a:t>
            </a:r>
            <a:r>
              <a:rPr lang="cs-CZ" i="1" dirty="0" smtClean="0"/>
              <a:t> </a:t>
            </a:r>
            <a:r>
              <a:rPr lang="cs-CZ" i="1" dirty="0" err="1" smtClean="0"/>
              <a:t>orbicularis</a:t>
            </a:r>
            <a:r>
              <a:rPr lang="cs-CZ" i="1" dirty="0" smtClean="0"/>
              <a:t> (</a:t>
            </a:r>
            <a:r>
              <a:rPr lang="cs-CZ" i="1" dirty="0" err="1" smtClean="0"/>
              <a:t>pubo</a:t>
            </a:r>
            <a:r>
              <a:rPr lang="cs-CZ" i="1" dirty="0" smtClean="0"/>
              <a:t> a </a:t>
            </a:r>
            <a:r>
              <a:rPr lang="cs-CZ" i="1" dirty="0" err="1" smtClean="0"/>
              <a:t>ischiofemorale</a:t>
            </a:r>
            <a:r>
              <a:rPr lang="cs-CZ" i="1" dirty="0" smtClean="0"/>
              <a:t>, podchycuje </a:t>
            </a:r>
            <a:r>
              <a:rPr lang="cs-CZ" i="1" dirty="0" err="1" smtClean="0"/>
              <a:t>caput</a:t>
            </a:r>
            <a:r>
              <a:rPr lang="cs-CZ" i="1" dirty="0" smtClean="0"/>
              <a:t> </a:t>
            </a:r>
            <a:r>
              <a:rPr lang="cs-CZ" i="1" dirty="0" err="1" smtClean="0"/>
              <a:t>femoris</a:t>
            </a:r>
            <a:r>
              <a:rPr lang="cs-CZ" i="1" dirty="0" smtClean="0"/>
              <a:t>)</a:t>
            </a:r>
          </a:p>
          <a:p>
            <a:r>
              <a:rPr lang="cs-CZ" i="1" dirty="0" smtClean="0"/>
              <a:t>Lig. </a:t>
            </a:r>
            <a:r>
              <a:rPr lang="cs-CZ" i="1" dirty="0" err="1" smtClean="0"/>
              <a:t>transversum</a:t>
            </a:r>
            <a:r>
              <a:rPr lang="cs-CZ" i="1" dirty="0" smtClean="0"/>
              <a:t> </a:t>
            </a:r>
            <a:r>
              <a:rPr lang="cs-CZ" i="1" dirty="0" err="1" smtClean="0"/>
              <a:t>acetabuli</a:t>
            </a:r>
            <a:endParaRPr lang="cs-CZ" i="1" dirty="0" smtClean="0"/>
          </a:p>
          <a:p>
            <a:r>
              <a:rPr lang="cs-CZ" i="1" dirty="0" smtClean="0"/>
              <a:t>Lig. </a:t>
            </a:r>
            <a:r>
              <a:rPr lang="cs-CZ" i="1" dirty="0" err="1" smtClean="0"/>
              <a:t>capitis</a:t>
            </a:r>
            <a:r>
              <a:rPr lang="cs-CZ" i="1" dirty="0" smtClean="0"/>
              <a:t> </a:t>
            </a:r>
            <a:r>
              <a:rPr lang="cs-CZ" i="1" dirty="0" err="1" smtClean="0"/>
              <a:t>femoris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2630" t="42274" r="46728" b="14016"/>
          <a:stretch/>
        </p:blipFill>
        <p:spPr>
          <a:xfrm>
            <a:off x="6288418" y="1994665"/>
            <a:ext cx="5903582" cy="35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Articulatio</a:t>
            </a:r>
            <a:r>
              <a:rPr lang="cs-CZ" dirty="0" smtClean="0">
                <a:solidFill>
                  <a:srgbClr val="00B0F0"/>
                </a:solidFill>
              </a:rPr>
              <a:t> genus (kolenní kloub)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12243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Articulatio</a:t>
            </a:r>
            <a:r>
              <a:rPr lang="cs-CZ" b="1" dirty="0" smtClean="0"/>
              <a:t> </a:t>
            </a:r>
            <a:r>
              <a:rPr lang="cs-CZ" b="1" dirty="0" err="1" smtClean="0"/>
              <a:t>femoropatellaris</a:t>
            </a:r>
            <a:endParaRPr lang="cs-CZ" b="1" dirty="0" smtClean="0"/>
          </a:p>
          <a:p>
            <a:pPr lvl="1"/>
            <a:r>
              <a:rPr lang="cs-CZ" dirty="0" smtClean="0"/>
              <a:t>Facies </a:t>
            </a:r>
            <a:r>
              <a:rPr lang="cs-CZ" dirty="0" err="1" smtClean="0"/>
              <a:t>patellaris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 smtClean="0"/>
          </a:p>
          <a:p>
            <a:pPr lvl="1"/>
            <a:r>
              <a:rPr lang="cs-CZ" dirty="0" smtClean="0"/>
              <a:t>Facies </a:t>
            </a:r>
            <a:r>
              <a:rPr lang="cs-CZ" dirty="0" err="1" smtClean="0"/>
              <a:t>articulares</a:t>
            </a:r>
            <a:r>
              <a:rPr lang="cs-CZ" dirty="0" smtClean="0"/>
              <a:t> </a:t>
            </a:r>
            <a:r>
              <a:rPr lang="cs-CZ" dirty="0" err="1" smtClean="0"/>
              <a:t>patellae</a:t>
            </a:r>
            <a:endParaRPr lang="cs-CZ" dirty="0" smtClean="0"/>
          </a:p>
          <a:p>
            <a:r>
              <a:rPr lang="cs-CZ" b="1" dirty="0" err="1" smtClean="0"/>
              <a:t>Articulatio</a:t>
            </a:r>
            <a:r>
              <a:rPr lang="cs-CZ" b="1" dirty="0" smtClean="0"/>
              <a:t> </a:t>
            </a:r>
            <a:r>
              <a:rPr lang="cs-CZ" b="1" dirty="0" err="1" smtClean="0"/>
              <a:t>femortibialis</a:t>
            </a:r>
            <a:endParaRPr lang="cs-CZ" b="1" dirty="0" smtClean="0"/>
          </a:p>
          <a:p>
            <a:pPr lvl="1"/>
            <a:r>
              <a:rPr lang="cs-CZ" dirty="0" err="1" smtClean="0"/>
              <a:t>Condyli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endParaRPr lang="cs-CZ" dirty="0" smtClean="0"/>
          </a:p>
          <a:p>
            <a:pPr lvl="1"/>
            <a:r>
              <a:rPr lang="cs-CZ" dirty="0" err="1" smtClean="0"/>
              <a:t>Condyli</a:t>
            </a:r>
            <a:r>
              <a:rPr lang="cs-CZ" dirty="0" smtClean="0"/>
              <a:t> </a:t>
            </a:r>
            <a:r>
              <a:rPr lang="cs-CZ" dirty="0" err="1" smtClean="0"/>
              <a:t>tibiae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err="1" smtClean="0"/>
              <a:t>Membrana</a:t>
            </a:r>
            <a:r>
              <a:rPr lang="cs-CZ" dirty="0" smtClean="0"/>
              <a:t> </a:t>
            </a:r>
            <a:r>
              <a:rPr lang="cs-CZ" dirty="0" err="1" smtClean="0"/>
              <a:t>synovialis</a:t>
            </a:r>
            <a:r>
              <a:rPr lang="cs-CZ" dirty="0" smtClean="0"/>
              <a:t> zřasená, corpus </a:t>
            </a:r>
            <a:r>
              <a:rPr lang="cs-CZ" dirty="0" err="1" smtClean="0"/>
              <a:t>adiposum</a:t>
            </a:r>
            <a:r>
              <a:rPr lang="cs-CZ" dirty="0" smtClean="0"/>
              <a:t> </a:t>
            </a:r>
            <a:r>
              <a:rPr lang="cs-CZ" dirty="0" err="1" smtClean="0"/>
              <a:t>infrapatellaris</a:t>
            </a:r>
            <a:endParaRPr lang="cs-CZ" dirty="0" smtClean="0"/>
          </a:p>
          <a:p>
            <a:pPr lvl="1"/>
            <a:r>
              <a:rPr lang="cs-CZ" dirty="0" err="1" smtClean="0"/>
              <a:t>Bursae</a:t>
            </a:r>
            <a:r>
              <a:rPr lang="cs-CZ" dirty="0" smtClean="0"/>
              <a:t> </a:t>
            </a:r>
            <a:r>
              <a:rPr lang="cs-CZ" dirty="0" err="1" smtClean="0"/>
              <a:t>synoviales</a:t>
            </a:r>
            <a:r>
              <a:rPr lang="cs-CZ" dirty="0" smtClean="0"/>
              <a:t> (20, snižují tření)</a:t>
            </a:r>
          </a:p>
          <a:p>
            <a:r>
              <a:rPr lang="cs-CZ" dirty="0" err="1" smtClean="0"/>
              <a:t>Meniscus</a:t>
            </a:r>
            <a:r>
              <a:rPr lang="cs-CZ" dirty="0" smtClean="0"/>
              <a:t> </a:t>
            </a:r>
            <a:r>
              <a:rPr lang="cs-CZ" dirty="0" err="1" smtClean="0"/>
              <a:t>laterale</a:t>
            </a:r>
            <a:r>
              <a:rPr lang="cs-CZ" dirty="0" smtClean="0"/>
              <a:t> (O, volnější pohyb)</a:t>
            </a:r>
          </a:p>
          <a:p>
            <a:r>
              <a:rPr lang="cs-CZ" dirty="0" err="1" smtClean="0"/>
              <a:t>Meniscus</a:t>
            </a:r>
            <a:r>
              <a:rPr lang="cs-CZ" dirty="0" smtClean="0"/>
              <a:t> </a:t>
            </a:r>
            <a:r>
              <a:rPr lang="cs-CZ" dirty="0" err="1" smtClean="0"/>
              <a:t>mediale</a:t>
            </a:r>
            <a:r>
              <a:rPr lang="cs-CZ" dirty="0" smtClean="0"/>
              <a:t> (C, med. srostlý s kloubním pouzdrem)</a:t>
            </a:r>
          </a:p>
          <a:p>
            <a:pPr lvl="1"/>
            <a:r>
              <a:rPr lang="cs-CZ" dirty="0" smtClean="0"/>
              <a:t>Úpon na area </a:t>
            </a:r>
            <a:r>
              <a:rPr lang="cs-CZ" dirty="0" err="1" smtClean="0"/>
              <a:t>intercondylaris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 et </a:t>
            </a:r>
            <a:r>
              <a:rPr lang="cs-CZ" dirty="0" err="1" smtClean="0"/>
              <a:t>posterior</a:t>
            </a:r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6032" t="39529" r="51349" b="16800"/>
          <a:stretch>
            <a:fillRect/>
          </a:stretch>
        </p:blipFill>
        <p:spPr bwMode="auto">
          <a:xfrm>
            <a:off x="7319555" y="1882589"/>
            <a:ext cx="4474029" cy="37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1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Articulatio</a:t>
            </a:r>
            <a:r>
              <a:rPr lang="cs-CZ" dirty="0" smtClean="0">
                <a:solidFill>
                  <a:srgbClr val="00B0F0"/>
                </a:solidFill>
              </a:rPr>
              <a:t> genus (kolenní kloub)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12243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Meniscus</a:t>
            </a:r>
            <a:r>
              <a:rPr lang="cs-CZ" dirty="0" smtClean="0"/>
              <a:t> </a:t>
            </a:r>
            <a:r>
              <a:rPr lang="cs-CZ" dirty="0" err="1" smtClean="0"/>
              <a:t>laterale</a:t>
            </a:r>
            <a:r>
              <a:rPr lang="cs-CZ" dirty="0" smtClean="0"/>
              <a:t> et </a:t>
            </a:r>
            <a:r>
              <a:rPr lang="cs-CZ" dirty="0" err="1" smtClean="0"/>
              <a:t>mediale</a:t>
            </a:r>
            <a:endParaRPr lang="cs-CZ" dirty="0" smtClean="0"/>
          </a:p>
          <a:p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cruciatum</a:t>
            </a:r>
            <a:r>
              <a:rPr lang="cs-CZ" dirty="0" smtClean="0"/>
              <a:t> </a:t>
            </a:r>
            <a:r>
              <a:rPr lang="cs-CZ" dirty="0" err="1" smtClean="0"/>
              <a:t>anterius</a:t>
            </a:r>
            <a:r>
              <a:rPr lang="cs-CZ" dirty="0" smtClean="0"/>
              <a:t> et </a:t>
            </a:r>
            <a:r>
              <a:rPr lang="cs-CZ" dirty="0" err="1" smtClean="0"/>
              <a:t>posterius</a:t>
            </a:r>
            <a:r>
              <a:rPr lang="cs-CZ" dirty="0" smtClean="0"/>
              <a:t> (přední a zadní zkřížený vaz)</a:t>
            </a:r>
          </a:p>
          <a:p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collaterale</a:t>
            </a:r>
            <a:r>
              <a:rPr lang="cs-CZ" dirty="0" smtClean="0"/>
              <a:t> et </a:t>
            </a:r>
            <a:r>
              <a:rPr lang="cs-CZ" dirty="0" err="1" smtClean="0"/>
              <a:t>mediale</a:t>
            </a:r>
            <a:r>
              <a:rPr lang="cs-CZ" dirty="0" smtClean="0"/>
              <a:t> (postranní vazy)</a:t>
            </a:r>
          </a:p>
          <a:p>
            <a:r>
              <a:rPr lang="cs-CZ" dirty="0" smtClean="0"/>
              <a:t>Lig. </a:t>
            </a:r>
            <a:r>
              <a:rPr lang="cs-CZ" dirty="0" err="1" smtClean="0"/>
              <a:t>patellae</a:t>
            </a:r>
            <a:r>
              <a:rPr lang="cs-CZ" dirty="0" smtClean="0"/>
              <a:t> (čéškové vazy)</a:t>
            </a:r>
          </a:p>
          <a:p>
            <a:r>
              <a:rPr lang="cs-CZ" dirty="0" smtClean="0"/>
              <a:t>Lig. </a:t>
            </a:r>
            <a:r>
              <a:rPr lang="cs-CZ" dirty="0" err="1"/>
              <a:t>p</a:t>
            </a:r>
            <a:r>
              <a:rPr lang="cs-CZ" dirty="0" err="1" smtClean="0"/>
              <a:t>opliteum</a:t>
            </a:r>
            <a:r>
              <a:rPr lang="cs-CZ" dirty="0" smtClean="0"/>
              <a:t> </a:t>
            </a:r>
            <a:r>
              <a:rPr lang="cs-CZ" dirty="0" err="1" smtClean="0"/>
              <a:t>obliquum</a:t>
            </a:r>
            <a:r>
              <a:rPr lang="cs-CZ" dirty="0" smtClean="0"/>
              <a:t> (šikmý vaz)</a:t>
            </a:r>
          </a:p>
          <a:p>
            <a:r>
              <a:rPr lang="cs-CZ" dirty="0" smtClean="0"/>
              <a:t>Základní postavení: plná extenze, kolaterální vazy napnuté – stabilita kolene</a:t>
            </a:r>
          </a:p>
          <a:p>
            <a:r>
              <a:rPr lang="cs-CZ" dirty="0" smtClean="0"/>
              <a:t>Flexe: 130-160°, kolaterální vazy povolené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400" t="47497" r="60627" b="31387"/>
          <a:stretch/>
        </p:blipFill>
        <p:spPr>
          <a:xfrm>
            <a:off x="8671365" y="233504"/>
            <a:ext cx="1813004" cy="17986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9365" t="34757" r="52470" b="18760"/>
          <a:stretch/>
        </p:blipFill>
        <p:spPr>
          <a:xfrm>
            <a:off x="7249297" y="2287784"/>
            <a:ext cx="4269260" cy="39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Flexe a extenze v kolenním kloubu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b="1" dirty="0" smtClean="0"/>
              <a:t>Flexe </a:t>
            </a:r>
            <a:r>
              <a:rPr lang="cs-CZ" altLang="cs-CZ" sz="1200" b="1" dirty="0"/>
              <a:t>má 4 fáze: </a:t>
            </a:r>
            <a:endParaRPr lang="cs-CZ" altLang="cs-CZ" sz="1200" dirty="0"/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cs-CZ" altLang="cs-CZ" sz="1200" dirty="0"/>
              <a:t>počáteční rotace (odemknutí kolena = flexe 5°); </a:t>
            </a:r>
            <a:endParaRPr lang="cs-CZ" altLang="cs-CZ" sz="12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/>
              <a:t>vnitřní kondyl femuru rotuje zevně;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 smtClean="0"/>
              <a:t>rotace </a:t>
            </a:r>
            <a:r>
              <a:rPr lang="cs-CZ" altLang="cs-CZ" sz="1200" dirty="0"/>
              <a:t>je mírná – vnitřní do 17°, zevní do 21°;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/>
              <a:t>počáteční rotace uvolní zkřížené vazy = odemknutí kloubu.</a:t>
            </a: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cs-CZ" altLang="cs-CZ" sz="800" dirty="0"/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cs-CZ" altLang="cs-CZ" sz="1200" dirty="0"/>
              <a:t>valivý pohyb (flexe 10°–20°);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cs-CZ" altLang="cs-CZ" sz="1200" dirty="0"/>
              <a:t>posuvný pohyb (od flexe 20° do asi 140°);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cs-CZ" altLang="cs-CZ" sz="1200" dirty="0"/>
              <a:t>závěrečná rotace (uzamčení kolena</a:t>
            </a:r>
            <a:r>
              <a:rPr lang="cs-CZ" altLang="cs-CZ" sz="1200" dirty="0" smtClean="0"/>
              <a:t>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200" b="1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 smtClean="0"/>
              <a:t>rotace </a:t>
            </a:r>
            <a:r>
              <a:rPr lang="cs-CZ" altLang="cs-CZ" sz="1200" dirty="0"/>
              <a:t>je součástí flexe; </a:t>
            </a:r>
            <a:r>
              <a:rPr lang="cs-CZ" altLang="cs-CZ" sz="1200" dirty="0" smtClean="0"/>
              <a:t>odemyká </a:t>
            </a:r>
            <a:r>
              <a:rPr lang="cs-CZ" altLang="cs-CZ" sz="1200" dirty="0"/>
              <a:t>a uzamyká kolenní kloub</a:t>
            </a:r>
            <a:r>
              <a:rPr lang="cs-CZ" altLang="cs-CZ" sz="1200" dirty="0" smtClean="0"/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sz="12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 smtClean="0"/>
              <a:t>ze </a:t>
            </a:r>
            <a:r>
              <a:rPr lang="cs-CZ" altLang="cs-CZ" sz="1200" dirty="0"/>
              <a:t>základního postavení lze provést flexi až do 160°;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200" dirty="0"/>
              <a:t>rozlišujeme i střední postavení = kloub je v mírné flexi, asi 20°–30</a:t>
            </a:r>
            <a:r>
              <a:rPr lang="cs-CZ" altLang="cs-CZ" sz="1200" dirty="0" smtClean="0"/>
              <a:t>°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1200" dirty="0"/>
              <a:t>Nejnáchylnější na poranění jsou menisky – hlavně mediální meniskus, přední zkřížený vaz, postranní vazy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09816" y="2688122"/>
            <a:ext cx="100439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Articulatio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tibiofibularis</a:t>
            </a:r>
            <a:r>
              <a:rPr lang="cs-CZ" dirty="0" smtClean="0">
                <a:solidFill>
                  <a:srgbClr val="00B0F0"/>
                </a:solidFill>
              </a:rPr>
              <a:t> (</a:t>
            </a:r>
            <a:r>
              <a:rPr lang="cs-CZ" dirty="0" err="1" smtClean="0">
                <a:solidFill>
                  <a:srgbClr val="00B0F0"/>
                </a:solidFill>
              </a:rPr>
              <a:t>lýtkoholenní</a:t>
            </a:r>
            <a:r>
              <a:rPr lang="cs-CZ" dirty="0" smtClean="0">
                <a:solidFill>
                  <a:srgbClr val="00B0F0"/>
                </a:solidFill>
              </a:rPr>
              <a:t> spoj)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203393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/>
              <a:t>Proximalis</a:t>
            </a:r>
            <a:endParaRPr lang="cs-CZ" b="1" dirty="0"/>
          </a:p>
          <a:p>
            <a:r>
              <a:rPr lang="cs-CZ" dirty="0"/>
              <a:t>S minimálním pohybem</a:t>
            </a:r>
          </a:p>
          <a:p>
            <a:r>
              <a:rPr lang="cs-CZ" dirty="0"/>
              <a:t>Facies </a:t>
            </a:r>
            <a:r>
              <a:rPr lang="cs-CZ" dirty="0" err="1"/>
              <a:t>articularis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fibulae</a:t>
            </a:r>
            <a:endParaRPr lang="cs-CZ" dirty="0"/>
          </a:p>
          <a:p>
            <a:r>
              <a:rPr lang="cs-CZ" dirty="0"/>
              <a:t>Facies </a:t>
            </a:r>
            <a:r>
              <a:rPr lang="cs-CZ" dirty="0" err="1"/>
              <a:t>articularis</a:t>
            </a:r>
            <a:r>
              <a:rPr lang="cs-CZ" dirty="0"/>
              <a:t>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tibiae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err="1" smtClean="0"/>
              <a:t>Membrana</a:t>
            </a:r>
            <a:r>
              <a:rPr lang="cs-CZ" b="1" dirty="0" smtClean="0"/>
              <a:t> </a:t>
            </a:r>
            <a:r>
              <a:rPr lang="cs-CZ" b="1" dirty="0" err="1"/>
              <a:t>interossea</a:t>
            </a:r>
            <a:r>
              <a:rPr lang="cs-CZ" b="1" dirty="0"/>
              <a:t> </a:t>
            </a:r>
            <a:r>
              <a:rPr lang="cs-CZ" b="1" dirty="0" err="1"/>
              <a:t>cruris</a:t>
            </a:r>
            <a:endParaRPr lang="cs-CZ" b="1" dirty="0"/>
          </a:p>
          <a:p>
            <a:pPr lvl="1"/>
            <a:r>
              <a:rPr lang="cs-CZ" dirty="0"/>
              <a:t>Mezi </a:t>
            </a:r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interosseus</a:t>
            </a:r>
            <a:r>
              <a:rPr lang="cs-CZ" dirty="0"/>
              <a:t> </a:t>
            </a:r>
            <a:r>
              <a:rPr lang="cs-CZ" dirty="0" err="1"/>
              <a:t>tibiae</a:t>
            </a:r>
            <a:r>
              <a:rPr lang="cs-CZ" dirty="0"/>
              <a:t> et </a:t>
            </a:r>
            <a:r>
              <a:rPr lang="cs-CZ" dirty="0" err="1" smtClean="0"/>
              <a:t>fibulae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b="1" dirty="0" err="1"/>
              <a:t>Distalis</a:t>
            </a:r>
            <a:endParaRPr lang="cs-CZ" b="1" dirty="0"/>
          </a:p>
          <a:p>
            <a:r>
              <a:rPr lang="cs-CZ" dirty="0"/>
              <a:t>Syndesmosis </a:t>
            </a:r>
            <a:r>
              <a:rPr lang="cs-CZ" dirty="0" err="1"/>
              <a:t>tibiofibulare</a:t>
            </a:r>
            <a:r>
              <a:rPr lang="cs-CZ" dirty="0"/>
              <a:t> (zesílená membrána, brání vzájemnému posunu kostí bérce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630" t="29226" r="60948" b="13119"/>
          <a:stretch/>
        </p:blipFill>
        <p:spPr>
          <a:xfrm>
            <a:off x="8271181" y="1458097"/>
            <a:ext cx="1729178" cy="49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Articulationes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pedis</a:t>
            </a:r>
            <a:r>
              <a:rPr lang="cs-CZ" dirty="0" smtClean="0">
                <a:solidFill>
                  <a:srgbClr val="00B0F0"/>
                </a:solidFill>
              </a:rPr>
              <a:t> (klouby nohy)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 err="1" smtClean="0"/>
              <a:t>Articulatio</a:t>
            </a:r>
            <a:r>
              <a:rPr lang="cs-CZ" b="1" dirty="0" smtClean="0"/>
              <a:t> </a:t>
            </a:r>
            <a:r>
              <a:rPr lang="cs-CZ" b="1" dirty="0" err="1" smtClean="0"/>
              <a:t>talocruralis</a:t>
            </a:r>
            <a:r>
              <a:rPr lang="cs-CZ" dirty="0" smtClean="0"/>
              <a:t> (hlezenní)</a:t>
            </a:r>
          </a:p>
          <a:p>
            <a:r>
              <a:rPr lang="cs-CZ" dirty="0" smtClean="0"/>
              <a:t>Dorsální a plantární flexe, </a:t>
            </a:r>
          </a:p>
          <a:p>
            <a:r>
              <a:rPr lang="cs-CZ" dirty="0" smtClean="0"/>
              <a:t>Everse nohy (dorsální </a:t>
            </a:r>
            <a:r>
              <a:rPr lang="cs-CZ" dirty="0" err="1" smtClean="0"/>
              <a:t>flexe+abdukce+pronace</a:t>
            </a:r>
            <a:r>
              <a:rPr lang="cs-CZ" dirty="0" smtClean="0"/>
              <a:t>)</a:t>
            </a:r>
          </a:p>
          <a:p>
            <a:r>
              <a:rPr lang="cs-CZ" dirty="0" smtClean="0"/>
              <a:t>Inverse nohy (plantární </a:t>
            </a:r>
            <a:r>
              <a:rPr lang="cs-CZ" dirty="0" err="1" smtClean="0"/>
              <a:t>flexe+addukce+supinace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Subtalární kloub</a:t>
            </a:r>
          </a:p>
          <a:p>
            <a:r>
              <a:rPr lang="cs-CZ" b="1" dirty="0" err="1" smtClean="0"/>
              <a:t>Chopartův</a:t>
            </a:r>
            <a:r>
              <a:rPr lang="cs-CZ" b="1" dirty="0" smtClean="0"/>
              <a:t> kloub (</a:t>
            </a:r>
            <a:r>
              <a:rPr lang="cs-CZ" b="1" dirty="0" err="1" smtClean="0"/>
              <a:t>articulatio</a:t>
            </a:r>
            <a:r>
              <a:rPr lang="cs-CZ" b="1" dirty="0" smtClean="0"/>
              <a:t> </a:t>
            </a:r>
            <a:r>
              <a:rPr lang="cs-CZ" b="1" dirty="0" err="1" smtClean="0"/>
              <a:t>tarsi</a:t>
            </a:r>
            <a:r>
              <a:rPr lang="cs-CZ" b="1" dirty="0" smtClean="0"/>
              <a:t> </a:t>
            </a:r>
            <a:r>
              <a:rPr lang="cs-CZ" b="1" dirty="0" err="1" smtClean="0"/>
              <a:t>transversa</a:t>
            </a:r>
            <a:r>
              <a:rPr lang="cs-CZ" b="1" dirty="0" smtClean="0"/>
              <a:t>)</a:t>
            </a:r>
          </a:p>
          <a:p>
            <a:pPr lvl="1"/>
            <a:r>
              <a:rPr lang="cs-CZ" dirty="0" err="1" smtClean="0"/>
              <a:t>Štěrnbina</a:t>
            </a:r>
            <a:r>
              <a:rPr lang="cs-CZ" dirty="0" smtClean="0"/>
              <a:t> </a:t>
            </a:r>
            <a:r>
              <a:rPr lang="cs-CZ" dirty="0" err="1" smtClean="0"/>
              <a:t>talo-naviculární</a:t>
            </a:r>
            <a:r>
              <a:rPr lang="cs-CZ" dirty="0" smtClean="0"/>
              <a:t> (</a:t>
            </a:r>
            <a:r>
              <a:rPr lang="cs-CZ" dirty="0" err="1" smtClean="0"/>
              <a:t>tibiálně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Štěrbina </a:t>
            </a:r>
            <a:r>
              <a:rPr lang="cs-CZ" dirty="0" err="1" smtClean="0"/>
              <a:t>kalkaneo-kuboidní</a:t>
            </a:r>
            <a:r>
              <a:rPr lang="cs-CZ" dirty="0" smtClean="0"/>
              <a:t> (fibulárně)</a:t>
            </a:r>
          </a:p>
          <a:p>
            <a:pPr lvl="1"/>
            <a:r>
              <a:rPr lang="cs-CZ" dirty="0" smtClean="0"/>
              <a:t>Pérovací pohyby nohy</a:t>
            </a:r>
          </a:p>
          <a:p>
            <a:pPr lvl="1"/>
            <a:r>
              <a:rPr lang="cs-CZ" dirty="0" smtClean="0"/>
              <a:t>Lig. </a:t>
            </a:r>
            <a:r>
              <a:rPr lang="cs-CZ" dirty="0" err="1" smtClean="0"/>
              <a:t>Bifurcatum</a:t>
            </a:r>
            <a:r>
              <a:rPr lang="cs-CZ" dirty="0" smtClean="0"/>
              <a:t> – </a:t>
            </a:r>
            <a:r>
              <a:rPr lang="cs-CZ" dirty="0" err="1" smtClean="0"/>
              <a:t>cacaneonevicularis</a:t>
            </a:r>
            <a:r>
              <a:rPr lang="cs-CZ" dirty="0" smtClean="0"/>
              <a:t> et </a:t>
            </a:r>
            <a:r>
              <a:rPr lang="cs-CZ" dirty="0" err="1" smtClean="0"/>
              <a:t>calcaneocuboideum</a:t>
            </a:r>
            <a:r>
              <a:rPr lang="cs-CZ" dirty="0" smtClean="0"/>
              <a:t>)</a:t>
            </a:r>
          </a:p>
          <a:p>
            <a:r>
              <a:rPr lang="cs-CZ" b="1" dirty="0" err="1" smtClean="0"/>
              <a:t>Lisfrankův</a:t>
            </a:r>
            <a:r>
              <a:rPr lang="cs-CZ" b="1" dirty="0" smtClean="0"/>
              <a:t> kloub (</a:t>
            </a:r>
            <a:r>
              <a:rPr lang="cs-CZ" b="1" dirty="0" err="1" smtClean="0"/>
              <a:t>tarsometatarsales</a:t>
            </a:r>
            <a:r>
              <a:rPr lang="cs-CZ" b="1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kost klínová přístřední+1. metatarsus</a:t>
            </a:r>
          </a:p>
          <a:p>
            <a:pPr lvl="1"/>
            <a:r>
              <a:rPr lang="cs-CZ" dirty="0" smtClean="0"/>
              <a:t>Klínová prostřední a boční+2. a 3. metatarsus</a:t>
            </a:r>
          </a:p>
          <a:p>
            <a:pPr lvl="1"/>
            <a:r>
              <a:rPr lang="cs-CZ" dirty="0" smtClean="0"/>
              <a:t>Kost krychlová+ 4. a 5. metatars</a:t>
            </a:r>
          </a:p>
          <a:p>
            <a:pPr lvl="1"/>
            <a:r>
              <a:rPr lang="cs-CZ" dirty="0" smtClean="0"/>
              <a:t>Klouby </a:t>
            </a:r>
            <a:r>
              <a:rPr lang="cs-CZ" dirty="0" err="1" smtClean="0"/>
              <a:t>mezinártní</a:t>
            </a:r>
            <a:r>
              <a:rPr lang="cs-CZ" dirty="0" smtClean="0"/>
              <a:t> (</a:t>
            </a:r>
            <a:r>
              <a:rPr lang="cs-CZ" dirty="0" err="1" smtClean="0"/>
              <a:t>intermetatarseae</a:t>
            </a:r>
            <a:r>
              <a:rPr lang="cs-CZ" dirty="0" smtClean="0"/>
              <a:t>)</a:t>
            </a:r>
          </a:p>
          <a:p>
            <a:r>
              <a:rPr lang="cs-CZ" b="1" dirty="0" err="1" smtClean="0"/>
              <a:t>Metatarsophalengeální</a:t>
            </a:r>
            <a:r>
              <a:rPr lang="cs-CZ" b="1" dirty="0" smtClean="0"/>
              <a:t> klouby</a:t>
            </a:r>
          </a:p>
          <a:p>
            <a:r>
              <a:rPr lang="cs-CZ" b="1" dirty="0" err="1" smtClean="0"/>
              <a:t>Interphalangeální</a:t>
            </a:r>
            <a:r>
              <a:rPr lang="cs-CZ" b="1" dirty="0" smtClean="0"/>
              <a:t> klouby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199" t="39827" r="58746" b="24454"/>
          <a:stretch/>
        </p:blipFill>
        <p:spPr>
          <a:xfrm>
            <a:off x="6385156" y="3013754"/>
            <a:ext cx="3023286" cy="37834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676" t="45290" r="40076" b="42069"/>
          <a:stretch/>
        </p:blipFill>
        <p:spPr>
          <a:xfrm>
            <a:off x="6385156" y="1456505"/>
            <a:ext cx="4068660" cy="13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Semestr podzim, 2017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029730" y="182562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22.9. Kostra páteře, hrudníku</a:t>
            </a:r>
          </a:p>
          <a:p>
            <a:r>
              <a:rPr lang="cs-CZ" dirty="0" smtClean="0"/>
              <a:t>29.9. Spojení na páteři, spoje na hrudníku</a:t>
            </a:r>
          </a:p>
          <a:p>
            <a:r>
              <a:rPr lang="cs-CZ" dirty="0" smtClean="0"/>
              <a:t>6.10. Kostra a spoje pánevního pletence</a:t>
            </a:r>
          </a:p>
          <a:p>
            <a:r>
              <a:rPr lang="cs-CZ" dirty="0" smtClean="0"/>
              <a:t>13.10. Kostra a spoje dolní končetiny</a:t>
            </a:r>
          </a:p>
          <a:p>
            <a:r>
              <a:rPr lang="cs-CZ" dirty="0" smtClean="0"/>
              <a:t>20.10. Kostra a spoje horní končetiny</a:t>
            </a:r>
          </a:p>
          <a:p>
            <a:r>
              <a:rPr lang="cs-CZ" dirty="0" smtClean="0"/>
              <a:t>27.10. Lebka a její spoje</a:t>
            </a:r>
          </a:p>
          <a:p>
            <a:r>
              <a:rPr lang="cs-CZ" dirty="0" smtClean="0"/>
              <a:t>3.11. Obecná nauka o svalech, úvod do PNS, svaly zádové, hluboké šíjové, fascie zádové</a:t>
            </a:r>
          </a:p>
          <a:p>
            <a:r>
              <a:rPr lang="cs-CZ" dirty="0" smtClean="0"/>
              <a:t>10.11. Svaly hrudníku a břicha, jejich inervace a fascie, Svaly dna pánevního a hráze</a:t>
            </a:r>
          </a:p>
          <a:p>
            <a:r>
              <a:rPr lang="cs-CZ" dirty="0" smtClean="0"/>
              <a:t>24.11. Svaly dolní končetiny, svaly kyčelní, jejich inervace a fascie</a:t>
            </a:r>
          </a:p>
          <a:p>
            <a:r>
              <a:rPr lang="cs-CZ" dirty="0" smtClean="0"/>
              <a:t>1.12. Svaly horní končetiny, jejich inervace a fascie</a:t>
            </a:r>
          </a:p>
          <a:p>
            <a:r>
              <a:rPr lang="cs-CZ" dirty="0" smtClean="0"/>
              <a:t>8.12. Svaly hlavy a krku</a:t>
            </a:r>
          </a:p>
        </p:txBody>
      </p:sp>
    </p:spTree>
    <p:extLst>
      <p:ext uri="{BB962C8B-B14F-4D97-AF65-F5344CB8AC3E}">
        <p14:creationId xmlns:p14="http://schemas.microsoft.com/office/powerpoint/2010/main" val="31227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Nožní klenba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Opěrné body: pata, hlavička I. a V. metatarsu</a:t>
            </a:r>
          </a:p>
          <a:p>
            <a:r>
              <a:rPr lang="cs-CZ" dirty="0" smtClean="0"/>
              <a:t>Podélná klenba</a:t>
            </a:r>
          </a:p>
          <a:p>
            <a:pPr lvl="1"/>
            <a:r>
              <a:rPr lang="cs-CZ" dirty="0" smtClean="0"/>
              <a:t>Mediální paprsek: </a:t>
            </a:r>
            <a:r>
              <a:rPr lang="cs-CZ" dirty="0" err="1" smtClean="0"/>
              <a:t>calcaneus</a:t>
            </a:r>
            <a:r>
              <a:rPr lang="cs-CZ" dirty="0" smtClean="0"/>
              <a:t>, </a:t>
            </a:r>
            <a:r>
              <a:rPr lang="cs-CZ" dirty="0" err="1" smtClean="0"/>
              <a:t>talus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err="1" smtClean="0"/>
              <a:t>naviculare</a:t>
            </a:r>
            <a:r>
              <a:rPr lang="cs-CZ" dirty="0" smtClean="0"/>
              <a:t>, </a:t>
            </a:r>
            <a:r>
              <a:rPr lang="cs-CZ" dirty="0" err="1" smtClean="0"/>
              <a:t>cuneiformia</a:t>
            </a:r>
            <a:r>
              <a:rPr lang="cs-CZ" dirty="0" smtClean="0"/>
              <a:t>, I metatarsus</a:t>
            </a:r>
          </a:p>
          <a:p>
            <a:pPr lvl="1"/>
            <a:r>
              <a:rPr lang="cs-CZ" dirty="0" smtClean="0"/>
              <a:t>Laterální paprsek: </a:t>
            </a:r>
            <a:r>
              <a:rPr lang="cs-CZ" dirty="0" err="1" smtClean="0"/>
              <a:t>calcaneus</a:t>
            </a:r>
            <a:r>
              <a:rPr lang="cs-CZ" dirty="0" smtClean="0"/>
              <a:t>, </a:t>
            </a:r>
            <a:r>
              <a:rPr lang="cs-CZ" dirty="0" err="1" smtClean="0"/>
              <a:t>cuboideum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 metatarsus</a:t>
            </a:r>
          </a:p>
          <a:p>
            <a:pPr lvl="1"/>
            <a:r>
              <a:rPr lang="cs-CZ" dirty="0" smtClean="0"/>
              <a:t>Lig. </a:t>
            </a:r>
            <a:r>
              <a:rPr lang="cs-CZ" dirty="0" err="1" smtClean="0"/>
              <a:t>plantare</a:t>
            </a:r>
            <a:r>
              <a:rPr lang="cs-CZ" dirty="0" smtClean="0"/>
              <a:t> </a:t>
            </a:r>
            <a:r>
              <a:rPr lang="cs-CZ" dirty="0" err="1" smtClean="0"/>
              <a:t>longum</a:t>
            </a:r>
            <a:r>
              <a:rPr lang="cs-CZ" dirty="0" smtClean="0"/>
              <a:t> (</a:t>
            </a:r>
            <a:r>
              <a:rPr lang="cs-CZ" dirty="0" err="1" smtClean="0"/>
              <a:t>calcaneum</a:t>
            </a:r>
            <a:r>
              <a:rPr lang="cs-CZ" dirty="0" smtClean="0"/>
              <a:t>-báze metatarsů)</a:t>
            </a:r>
          </a:p>
          <a:p>
            <a:pPr lvl="1"/>
            <a:r>
              <a:rPr lang="cs-CZ" dirty="0" err="1" smtClean="0"/>
              <a:t>Aponeurosis</a:t>
            </a:r>
            <a:r>
              <a:rPr lang="cs-CZ" dirty="0" smtClean="0"/>
              <a:t> </a:t>
            </a:r>
            <a:r>
              <a:rPr lang="cs-CZ" dirty="0" err="1" smtClean="0"/>
              <a:t>plantaris</a:t>
            </a:r>
            <a:endParaRPr lang="cs-CZ" dirty="0" smtClean="0"/>
          </a:p>
          <a:p>
            <a:pPr lvl="1"/>
            <a:r>
              <a:rPr lang="cs-CZ" dirty="0" smtClean="0"/>
              <a:t>Svaly: m. </a:t>
            </a:r>
            <a:r>
              <a:rPr lang="cs-CZ" dirty="0" err="1" smtClean="0"/>
              <a:t>tibialis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</a:t>
            </a:r>
            <a:r>
              <a:rPr lang="cs-CZ" dirty="0" err="1" smtClean="0"/>
              <a:t>posterior</a:t>
            </a:r>
            <a:r>
              <a:rPr lang="cs-CZ" dirty="0" smtClean="0"/>
              <a:t>, flexor </a:t>
            </a:r>
            <a:r>
              <a:rPr lang="cs-CZ" dirty="0" err="1" smtClean="0"/>
              <a:t>hallucis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r>
              <a:rPr lang="cs-CZ" dirty="0" smtClean="0"/>
              <a:t>, flexor </a:t>
            </a:r>
            <a:r>
              <a:rPr lang="cs-CZ" dirty="0" err="1" smtClean="0"/>
              <a:t>digitorum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brevis</a:t>
            </a:r>
            <a:r>
              <a:rPr lang="cs-CZ" dirty="0" smtClean="0"/>
              <a:t>, </a:t>
            </a:r>
            <a:r>
              <a:rPr lang="cs-CZ" dirty="0" err="1" smtClean="0"/>
              <a:t>fibularis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endParaRPr lang="cs-CZ" dirty="0" smtClean="0"/>
          </a:p>
          <a:p>
            <a:r>
              <a:rPr lang="cs-CZ" dirty="0" smtClean="0"/>
              <a:t>Příčná klenba</a:t>
            </a:r>
          </a:p>
          <a:p>
            <a:pPr lvl="1"/>
            <a:r>
              <a:rPr lang="cs-CZ" dirty="0" smtClean="0"/>
              <a:t>Hlavičky metatarsů</a:t>
            </a:r>
          </a:p>
          <a:p>
            <a:pPr lvl="1"/>
            <a:r>
              <a:rPr lang="cs-CZ" dirty="0" err="1" smtClean="0"/>
              <a:t>Ligg</a:t>
            </a:r>
            <a:r>
              <a:rPr lang="cs-CZ" dirty="0" smtClean="0"/>
              <a:t>. </a:t>
            </a:r>
            <a:r>
              <a:rPr lang="cs-CZ" dirty="0" err="1" smtClean="0"/>
              <a:t>intercuneiformia</a:t>
            </a:r>
            <a:r>
              <a:rPr lang="cs-CZ" dirty="0" smtClean="0"/>
              <a:t>, </a:t>
            </a:r>
            <a:r>
              <a:rPr lang="cs-CZ" dirty="0" err="1" smtClean="0"/>
              <a:t>cuneonavicularia</a:t>
            </a:r>
            <a:r>
              <a:rPr lang="cs-CZ" dirty="0" smtClean="0"/>
              <a:t>, </a:t>
            </a:r>
            <a:r>
              <a:rPr lang="cs-CZ" dirty="0" err="1" smtClean="0"/>
              <a:t>tarsometatarsalia</a:t>
            </a:r>
            <a:endParaRPr lang="cs-CZ" dirty="0" smtClean="0"/>
          </a:p>
          <a:p>
            <a:pPr lvl="1"/>
            <a:r>
              <a:rPr lang="cs-CZ" dirty="0" smtClean="0"/>
              <a:t>Šlašitý třmen (m. </a:t>
            </a:r>
            <a:r>
              <a:rPr lang="cs-CZ" dirty="0" err="1" smtClean="0"/>
              <a:t>tibialis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</a:t>
            </a:r>
            <a:r>
              <a:rPr lang="cs-CZ" dirty="0" err="1" smtClean="0"/>
              <a:t>fibularis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r>
              <a:rPr lang="cs-CZ" dirty="0" smtClean="0"/>
              <a:t>)+</a:t>
            </a:r>
            <a:r>
              <a:rPr lang="cs-CZ" dirty="0" err="1" smtClean="0"/>
              <a:t>adductor</a:t>
            </a:r>
            <a:r>
              <a:rPr lang="cs-CZ" dirty="0" smtClean="0"/>
              <a:t> </a:t>
            </a:r>
            <a:r>
              <a:rPr lang="cs-CZ" dirty="0" err="1" smtClean="0"/>
              <a:t>hallucis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cstate="print"/>
          <a:srcRect l="6270" t="35576" r="38889" b="12910"/>
          <a:stretch>
            <a:fillRect/>
          </a:stretch>
        </p:blipFill>
        <p:spPr bwMode="auto">
          <a:xfrm>
            <a:off x="7422776" y="1651167"/>
            <a:ext cx="4317402" cy="2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456" t="36646" r="45902" b="20214"/>
          <a:stretch/>
        </p:blipFill>
        <p:spPr>
          <a:xfrm>
            <a:off x="7524581" y="1599653"/>
            <a:ext cx="4022408" cy="24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Kostra volné dolní končetiny</a:t>
            </a:r>
            <a:br>
              <a:rPr lang="cs-CZ" dirty="0" smtClean="0">
                <a:solidFill>
                  <a:srgbClr val="00B0F0"/>
                </a:solidFill>
              </a:rPr>
            </a:br>
            <a:r>
              <a:rPr lang="cs-CZ" i="1" dirty="0" err="1" smtClean="0">
                <a:solidFill>
                  <a:srgbClr val="00B0F0"/>
                </a:solidFill>
              </a:rPr>
              <a:t>ossa</a:t>
            </a:r>
            <a:r>
              <a:rPr lang="cs-CZ" i="1" dirty="0" smtClean="0">
                <a:solidFill>
                  <a:srgbClr val="00B0F0"/>
                </a:solidFill>
              </a:rPr>
              <a:t> </a:t>
            </a:r>
            <a:r>
              <a:rPr lang="cs-CZ" i="1" dirty="0" err="1" smtClean="0">
                <a:solidFill>
                  <a:srgbClr val="00B0F0"/>
                </a:solidFill>
              </a:rPr>
              <a:t>extremitatis</a:t>
            </a:r>
            <a:r>
              <a:rPr lang="cs-CZ" i="1" dirty="0" smtClean="0">
                <a:solidFill>
                  <a:srgbClr val="00B0F0"/>
                </a:solidFill>
              </a:rPr>
              <a:t> </a:t>
            </a:r>
            <a:r>
              <a:rPr lang="cs-CZ" i="1" dirty="0" err="1" smtClean="0">
                <a:solidFill>
                  <a:srgbClr val="00B0F0"/>
                </a:solidFill>
              </a:rPr>
              <a:t>membri</a:t>
            </a:r>
            <a:r>
              <a:rPr lang="cs-CZ" i="1" dirty="0" smtClean="0">
                <a:solidFill>
                  <a:srgbClr val="00B0F0"/>
                </a:solidFill>
              </a:rPr>
              <a:t> </a:t>
            </a:r>
            <a:r>
              <a:rPr lang="cs-CZ" i="1" dirty="0" err="1" smtClean="0">
                <a:solidFill>
                  <a:srgbClr val="00B0F0"/>
                </a:solidFill>
              </a:rPr>
              <a:t>inferioris</a:t>
            </a:r>
            <a:r>
              <a:rPr lang="cs-CZ" i="1" dirty="0" smtClean="0">
                <a:solidFill>
                  <a:srgbClr val="00B0F0"/>
                </a:solidFill>
              </a:rPr>
              <a:t> </a:t>
            </a:r>
            <a:r>
              <a:rPr lang="cs-CZ" i="1" dirty="0" err="1" smtClean="0">
                <a:solidFill>
                  <a:srgbClr val="00B0F0"/>
                </a:solidFill>
              </a:rPr>
              <a:t>liberi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5151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Femur (kost stehenní)</a:t>
            </a:r>
          </a:p>
          <a:p>
            <a:r>
              <a:rPr lang="cs-CZ" dirty="0" err="1" smtClean="0"/>
              <a:t>Patella</a:t>
            </a:r>
            <a:r>
              <a:rPr lang="cs-CZ" dirty="0" smtClean="0"/>
              <a:t> (čéška)</a:t>
            </a:r>
          </a:p>
          <a:p>
            <a:r>
              <a:rPr lang="cs-CZ" dirty="0" err="1" smtClean="0"/>
              <a:t>Tibia</a:t>
            </a:r>
            <a:r>
              <a:rPr lang="cs-CZ" dirty="0" smtClean="0"/>
              <a:t> (holenní kost)</a:t>
            </a:r>
          </a:p>
          <a:p>
            <a:r>
              <a:rPr lang="cs-CZ" dirty="0" smtClean="0"/>
              <a:t>Fibula (lýtková kost)</a:t>
            </a:r>
          </a:p>
          <a:p>
            <a:r>
              <a:rPr lang="cs-CZ" dirty="0" err="1" smtClean="0"/>
              <a:t>Ossa</a:t>
            </a:r>
            <a:r>
              <a:rPr lang="cs-CZ" dirty="0" smtClean="0"/>
              <a:t> </a:t>
            </a:r>
            <a:r>
              <a:rPr lang="cs-CZ" dirty="0" err="1" smtClean="0"/>
              <a:t>tarsi</a:t>
            </a:r>
            <a:r>
              <a:rPr lang="cs-CZ" dirty="0" smtClean="0"/>
              <a:t> (zánártní kosti): </a:t>
            </a:r>
            <a:r>
              <a:rPr lang="cs-CZ" dirty="0" err="1" smtClean="0"/>
              <a:t>talus</a:t>
            </a:r>
            <a:r>
              <a:rPr lang="cs-CZ" dirty="0" smtClean="0"/>
              <a:t>, </a:t>
            </a:r>
            <a:r>
              <a:rPr lang="cs-CZ" dirty="0" err="1"/>
              <a:t>n</a:t>
            </a:r>
            <a:r>
              <a:rPr lang="cs-CZ" dirty="0" err="1" smtClean="0"/>
              <a:t>aviculare</a:t>
            </a:r>
            <a:r>
              <a:rPr lang="cs-CZ" dirty="0" smtClean="0"/>
              <a:t>, </a:t>
            </a:r>
            <a:r>
              <a:rPr lang="cs-CZ" dirty="0" err="1" smtClean="0"/>
              <a:t>cuneiforme</a:t>
            </a:r>
            <a:r>
              <a:rPr lang="cs-CZ" dirty="0" smtClean="0"/>
              <a:t> </a:t>
            </a:r>
            <a:r>
              <a:rPr lang="cs-CZ" dirty="0" err="1" smtClean="0"/>
              <a:t>mediale</a:t>
            </a:r>
            <a:r>
              <a:rPr lang="cs-CZ" dirty="0" smtClean="0"/>
              <a:t>, intermedium, </a:t>
            </a:r>
            <a:r>
              <a:rPr lang="cs-CZ" dirty="0" err="1" smtClean="0"/>
              <a:t>laterale</a:t>
            </a:r>
            <a:r>
              <a:rPr lang="cs-CZ" dirty="0" smtClean="0"/>
              <a:t>, </a:t>
            </a:r>
            <a:r>
              <a:rPr lang="cs-CZ" dirty="0" err="1" smtClean="0"/>
              <a:t>cuboideum</a:t>
            </a:r>
            <a:r>
              <a:rPr lang="cs-CZ" dirty="0" smtClean="0"/>
              <a:t>, calcaneus</a:t>
            </a:r>
          </a:p>
          <a:p>
            <a:r>
              <a:rPr lang="cs-CZ" dirty="0" err="1" smtClean="0"/>
              <a:t>Ossa</a:t>
            </a:r>
            <a:r>
              <a:rPr lang="cs-CZ" dirty="0" smtClean="0"/>
              <a:t> </a:t>
            </a:r>
            <a:r>
              <a:rPr lang="cs-CZ" dirty="0" err="1" smtClean="0"/>
              <a:t>metatarsi</a:t>
            </a:r>
            <a:r>
              <a:rPr lang="cs-CZ" dirty="0" smtClean="0"/>
              <a:t> (nártní kosti)</a:t>
            </a:r>
          </a:p>
          <a:p>
            <a:r>
              <a:rPr lang="cs-CZ" dirty="0" err="1" smtClean="0"/>
              <a:t>Phalanges</a:t>
            </a:r>
            <a:r>
              <a:rPr lang="cs-CZ" dirty="0" smtClean="0"/>
              <a:t> </a:t>
            </a:r>
            <a:r>
              <a:rPr lang="cs-CZ" dirty="0" err="1" smtClean="0"/>
              <a:t>digitorum</a:t>
            </a:r>
            <a:r>
              <a:rPr lang="cs-CZ" dirty="0" smtClean="0"/>
              <a:t> </a:t>
            </a:r>
            <a:r>
              <a:rPr lang="cs-CZ" dirty="0" err="1" smtClean="0"/>
              <a:t>pedis</a:t>
            </a:r>
            <a:r>
              <a:rPr lang="cs-CZ" dirty="0" smtClean="0"/>
              <a:t> (články prstů nohy)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5015" t="20418" r="36728" b="14588"/>
          <a:stretch/>
        </p:blipFill>
        <p:spPr>
          <a:xfrm>
            <a:off x="7848599" y="1686630"/>
            <a:ext cx="3650019" cy="47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Femur (kost stehenní)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552568" cy="435133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Caput </a:t>
            </a:r>
            <a:r>
              <a:rPr lang="cs-CZ" dirty="0" err="1" smtClean="0"/>
              <a:t>femoris</a:t>
            </a:r>
            <a:r>
              <a:rPr lang="cs-CZ" dirty="0" smtClean="0"/>
              <a:t> (hlavice)</a:t>
            </a:r>
          </a:p>
          <a:p>
            <a:r>
              <a:rPr lang="cs-CZ" dirty="0" smtClean="0"/>
              <a:t>Trochanter major et minor (velký a malý chocholík)</a:t>
            </a:r>
          </a:p>
          <a:p>
            <a:r>
              <a:rPr lang="cs-CZ" dirty="0" err="1" smtClean="0"/>
              <a:t>Crista</a:t>
            </a:r>
            <a:r>
              <a:rPr lang="cs-CZ" dirty="0" smtClean="0"/>
              <a:t> </a:t>
            </a:r>
            <a:r>
              <a:rPr lang="cs-CZ" dirty="0" err="1" smtClean="0"/>
              <a:t>intertrochanterica</a:t>
            </a:r>
            <a:r>
              <a:rPr lang="cs-CZ" dirty="0" smtClean="0"/>
              <a:t> (dorsálně, hrana mezi nimi)</a:t>
            </a:r>
          </a:p>
          <a:p>
            <a:r>
              <a:rPr lang="cs-CZ" dirty="0" smtClean="0"/>
              <a:t>Linea </a:t>
            </a:r>
            <a:r>
              <a:rPr lang="cs-CZ" dirty="0" err="1" smtClean="0"/>
              <a:t>intertrochanterica</a:t>
            </a:r>
            <a:r>
              <a:rPr lang="cs-CZ" dirty="0" smtClean="0"/>
              <a:t> (ventrálně)</a:t>
            </a:r>
          </a:p>
          <a:p>
            <a:r>
              <a:rPr lang="cs-CZ" dirty="0" smtClean="0"/>
              <a:t>Corpus </a:t>
            </a:r>
            <a:r>
              <a:rPr lang="cs-CZ" dirty="0" err="1" smtClean="0"/>
              <a:t>femoris</a:t>
            </a:r>
            <a:endParaRPr lang="cs-CZ" dirty="0" smtClean="0"/>
          </a:p>
          <a:p>
            <a:r>
              <a:rPr lang="cs-CZ" dirty="0" smtClean="0"/>
              <a:t>Linea </a:t>
            </a:r>
            <a:r>
              <a:rPr lang="cs-CZ" dirty="0" err="1" smtClean="0"/>
              <a:t>aspera</a:t>
            </a:r>
            <a:r>
              <a:rPr lang="cs-CZ" dirty="0" smtClean="0"/>
              <a:t> (drsná čára), labium </a:t>
            </a:r>
            <a:r>
              <a:rPr lang="cs-CZ" dirty="0" err="1" smtClean="0"/>
              <a:t>mediale</a:t>
            </a:r>
            <a:r>
              <a:rPr lang="cs-CZ" dirty="0" smtClean="0"/>
              <a:t> et </a:t>
            </a:r>
            <a:r>
              <a:rPr lang="cs-CZ" dirty="0" err="1" smtClean="0"/>
              <a:t>laterale</a:t>
            </a:r>
            <a:endParaRPr lang="cs-CZ" dirty="0" smtClean="0"/>
          </a:p>
          <a:p>
            <a:r>
              <a:rPr lang="cs-CZ" dirty="0" smtClean="0"/>
              <a:t>Facies </a:t>
            </a:r>
            <a:r>
              <a:rPr lang="cs-CZ" dirty="0" err="1" smtClean="0"/>
              <a:t>poplitea</a:t>
            </a:r>
            <a:endParaRPr lang="cs-CZ" dirty="0" smtClean="0"/>
          </a:p>
          <a:p>
            <a:r>
              <a:rPr lang="cs-CZ" dirty="0" smtClean="0"/>
              <a:t>Linea </a:t>
            </a:r>
            <a:r>
              <a:rPr lang="cs-CZ" dirty="0" err="1" smtClean="0"/>
              <a:t>intercondylaris</a:t>
            </a:r>
            <a:endParaRPr lang="cs-CZ" dirty="0" smtClean="0"/>
          </a:p>
          <a:p>
            <a:r>
              <a:rPr lang="cs-CZ" dirty="0" smtClean="0"/>
              <a:t>Condylus </a:t>
            </a:r>
            <a:r>
              <a:rPr lang="cs-CZ" dirty="0" err="1" smtClean="0"/>
              <a:t>medialis</a:t>
            </a:r>
            <a:r>
              <a:rPr lang="cs-CZ" dirty="0" smtClean="0"/>
              <a:t>, </a:t>
            </a:r>
            <a:r>
              <a:rPr lang="cs-CZ" dirty="0" err="1" smtClean="0"/>
              <a:t>lateralis</a:t>
            </a:r>
            <a:r>
              <a:rPr lang="cs-CZ" dirty="0" smtClean="0"/>
              <a:t> (kloubní hrboly)</a:t>
            </a:r>
          </a:p>
          <a:p>
            <a:r>
              <a:rPr lang="cs-CZ" dirty="0" err="1" smtClean="0"/>
              <a:t>Epicondylus</a:t>
            </a:r>
            <a:r>
              <a:rPr lang="cs-CZ" dirty="0" smtClean="0"/>
              <a:t> med, lat (</a:t>
            </a:r>
            <a:r>
              <a:rPr lang="cs-CZ" dirty="0" err="1" smtClean="0"/>
              <a:t>nadhrbolky</a:t>
            </a:r>
            <a:r>
              <a:rPr lang="cs-CZ" dirty="0" smtClean="0"/>
              <a:t>)</a:t>
            </a:r>
          </a:p>
          <a:p>
            <a:r>
              <a:rPr lang="cs-CZ" dirty="0" smtClean="0"/>
              <a:t>Facies </a:t>
            </a:r>
            <a:r>
              <a:rPr lang="cs-CZ" dirty="0" err="1" smtClean="0"/>
              <a:t>patellaris</a:t>
            </a:r>
            <a:r>
              <a:rPr lang="cs-CZ" dirty="0" smtClean="0"/>
              <a:t> (kloubní plocha)</a:t>
            </a:r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intercondylaris</a:t>
            </a:r>
            <a:r>
              <a:rPr lang="cs-CZ" dirty="0" smtClean="0"/>
              <a:t> (dorsálně, zářez)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2630" t="25311" r="23654" b="21030"/>
          <a:stretch/>
        </p:blipFill>
        <p:spPr>
          <a:xfrm>
            <a:off x="4586936" y="1690688"/>
            <a:ext cx="7283788" cy="40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2951" t="25392" r="23976" b="21030"/>
          <a:stretch/>
        </p:blipFill>
        <p:spPr>
          <a:xfrm>
            <a:off x="772297" y="205702"/>
            <a:ext cx="10515600" cy="59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Patella</a:t>
            </a:r>
            <a:r>
              <a:rPr lang="cs-CZ" dirty="0" smtClean="0">
                <a:solidFill>
                  <a:srgbClr val="00B0F0"/>
                </a:solidFill>
              </a:rPr>
              <a:t> (čéška)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úponové šlaše </a:t>
            </a:r>
            <a:r>
              <a:rPr lang="cs-CZ" dirty="0" err="1" smtClean="0"/>
              <a:t>musculus</a:t>
            </a:r>
            <a:r>
              <a:rPr lang="cs-CZ" dirty="0" smtClean="0"/>
              <a:t> </a:t>
            </a:r>
            <a:r>
              <a:rPr lang="cs-CZ" dirty="0" err="1" smtClean="0"/>
              <a:t>quadriceps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r>
              <a:rPr lang="cs-CZ" dirty="0" smtClean="0"/>
              <a:t> (čtyřhlavý sval stehenní)</a:t>
            </a:r>
          </a:p>
          <a:p>
            <a:r>
              <a:rPr lang="cs-CZ" dirty="0" err="1" smtClean="0"/>
              <a:t>Basis</a:t>
            </a:r>
            <a:r>
              <a:rPr lang="cs-CZ" dirty="0" smtClean="0"/>
              <a:t> </a:t>
            </a:r>
            <a:r>
              <a:rPr lang="cs-CZ" dirty="0" err="1" smtClean="0"/>
              <a:t>patellae</a:t>
            </a:r>
            <a:endParaRPr lang="cs-CZ" dirty="0" smtClean="0"/>
          </a:p>
          <a:p>
            <a:r>
              <a:rPr lang="cs-CZ" dirty="0" smtClean="0"/>
              <a:t>Apex </a:t>
            </a:r>
            <a:r>
              <a:rPr lang="cs-CZ" dirty="0" err="1" smtClean="0"/>
              <a:t>patellae</a:t>
            </a:r>
            <a:r>
              <a:rPr lang="cs-CZ" dirty="0" smtClean="0"/>
              <a:t> (hrot, kraniálně)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857" t="45028" r="54000" b="28814"/>
          <a:stretch/>
        </p:blipFill>
        <p:spPr>
          <a:xfrm>
            <a:off x="6235662" y="3250657"/>
            <a:ext cx="4598126" cy="26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Tibia</a:t>
            </a:r>
            <a:r>
              <a:rPr lang="cs-CZ" dirty="0" smtClean="0">
                <a:solidFill>
                  <a:srgbClr val="00B0F0"/>
                </a:solidFill>
              </a:rPr>
              <a:t> (holenní kost)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0600" y="1690688"/>
            <a:ext cx="5376017" cy="435133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Trojboké tělo</a:t>
            </a:r>
          </a:p>
          <a:p>
            <a:r>
              <a:rPr lang="cs-CZ" dirty="0" smtClean="0"/>
              <a:t>Condylus </a:t>
            </a:r>
            <a:r>
              <a:rPr lang="cs-CZ" dirty="0" err="1" smtClean="0"/>
              <a:t>medialis</a:t>
            </a:r>
            <a:r>
              <a:rPr lang="cs-CZ" dirty="0" smtClean="0"/>
              <a:t>, </a:t>
            </a:r>
            <a:r>
              <a:rPr lang="cs-CZ" dirty="0" err="1" smtClean="0"/>
              <a:t>lateralis</a:t>
            </a:r>
            <a:r>
              <a:rPr lang="cs-CZ" dirty="0" smtClean="0"/>
              <a:t> (kloubní hrboly)</a:t>
            </a:r>
          </a:p>
          <a:p>
            <a:r>
              <a:rPr lang="cs-CZ" dirty="0" smtClean="0"/>
              <a:t>Facies </a:t>
            </a:r>
            <a:r>
              <a:rPr lang="cs-CZ" dirty="0" err="1" smtClean="0"/>
              <a:t>articulares</a:t>
            </a:r>
            <a:endParaRPr lang="cs-CZ" dirty="0" smtClean="0"/>
          </a:p>
          <a:p>
            <a:r>
              <a:rPr lang="cs-CZ" dirty="0" err="1" smtClean="0"/>
              <a:t>Eminentia</a:t>
            </a:r>
            <a:r>
              <a:rPr lang="cs-CZ" dirty="0" smtClean="0"/>
              <a:t> </a:t>
            </a:r>
            <a:r>
              <a:rPr lang="cs-CZ" dirty="0" err="1" smtClean="0"/>
              <a:t>intercondylaris</a:t>
            </a:r>
            <a:r>
              <a:rPr lang="cs-CZ" dirty="0" smtClean="0"/>
              <a:t> (vyvýšenina) – </a:t>
            </a:r>
            <a:r>
              <a:rPr lang="cs-CZ" dirty="0" err="1" smtClean="0"/>
              <a:t>tuberculum</a:t>
            </a:r>
            <a:r>
              <a:rPr lang="cs-CZ" dirty="0" smtClean="0"/>
              <a:t> </a:t>
            </a:r>
            <a:r>
              <a:rPr lang="cs-CZ" dirty="0" err="1" smtClean="0"/>
              <a:t>intercondylare</a:t>
            </a:r>
            <a:r>
              <a:rPr lang="cs-CZ" dirty="0" smtClean="0"/>
              <a:t> </a:t>
            </a:r>
            <a:r>
              <a:rPr lang="cs-CZ" dirty="0" err="1" smtClean="0"/>
              <a:t>mediale</a:t>
            </a:r>
            <a:r>
              <a:rPr lang="cs-CZ" dirty="0" smtClean="0"/>
              <a:t>, </a:t>
            </a:r>
            <a:r>
              <a:rPr lang="cs-CZ" dirty="0" err="1" smtClean="0"/>
              <a:t>laterale</a:t>
            </a:r>
            <a:r>
              <a:rPr lang="cs-CZ" dirty="0" smtClean="0"/>
              <a:t> – </a:t>
            </a:r>
            <a:r>
              <a:rPr lang="cs-CZ" dirty="0" err="1" smtClean="0"/>
              <a:t>ligg</a:t>
            </a:r>
            <a:r>
              <a:rPr lang="cs-CZ" dirty="0" smtClean="0"/>
              <a:t>. </a:t>
            </a:r>
            <a:r>
              <a:rPr lang="cs-CZ" dirty="0" err="1"/>
              <a:t>c</a:t>
            </a:r>
            <a:r>
              <a:rPr lang="cs-CZ" dirty="0" err="1" smtClean="0"/>
              <a:t>ruciata</a:t>
            </a:r>
            <a:r>
              <a:rPr lang="cs-CZ" dirty="0" smtClean="0"/>
              <a:t> genus</a:t>
            </a:r>
          </a:p>
          <a:p>
            <a:r>
              <a:rPr lang="cs-CZ" dirty="0" smtClean="0"/>
              <a:t>Facies </a:t>
            </a:r>
            <a:r>
              <a:rPr lang="cs-CZ" dirty="0" err="1" smtClean="0"/>
              <a:t>articularis</a:t>
            </a:r>
            <a:r>
              <a:rPr lang="cs-CZ" dirty="0" smtClean="0"/>
              <a:t> </a:t>
            </a:r>
            <a:r>
              <a:rPr lang="cs-CZ" dirty="0" err="1" smtClean="0"/>
              <a:t>fibullae</a:t>
            </a:r>
            <a:endParaRPr lang="cs-CZ" dirty="0" smtClean="0"/>
          </a:p>
          <a:p>
            <a:r>
              <a:rPr lang="cs-CZ" dirty="0" err="1" smtClean="0"/>
              <a:t>Tuberositas</a:t>
            </a:r>
            <a:r>
              <a:rPr lang="cs-CZ" dirty="0" smtClean="0"/>
              <a:t> </a:t>
            </a:r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iliotibialis</a:t>
            </a:r>
            <a:endParaRPr lang="cs-CZ" dirty="0" smtClean="0"/>
          </a:p>
          <a:p>
            <a:r>
              <a:rPr lang="cs-CZ" dirty="0" err="1" smtClean="0"/>
              <a:t>Tuberositas</a:t>
            </a:r>
            <a:r>
              <a:rPr lang="cs-CZ" dirty="0" smtClean="0"/>
              <a:t> </a:t>
            </a:r>
            <a:r>
              <a:rPr lang="cs-CZ" dirty="0" err="1" smtClean="0"/>
              <a:t>tibiae</a:t>
            </a:r>
            <a:r>
              <a:rPr lang="cs-CZ" dirty="0" smtClean="0"/>
              <a:t> (lig. </a:t>
            </a:r>
            <a:r>
              <a:rPr lang="cs-CZ" dirty="0" err="1" smtClean="0"/>
              <a:t>patellae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Margo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tibiae</a:t>
            </a:r>
            <a:r>
              <a:rPr lang="cs-CZ" dirty="0" smtClean="0"/>
              <a:t>, </a:t>
            </a:r>
            <a:r>
              <a:rPr lang="cs-CZ" dirty="0" err="1" smtClean="0"/>
              <a:t>interossea</a:t>
            </a:r>
            <a:endParaRPr lang="cs-CZ" dirty="0"/>
          </a:p>
          <a:p>
            <a:r>
              <a:rPr lang="cs-CZ" dirty="0" err="1" smtClean="0"/>
              <a:t>Maleollus</a:t>
            </a:r>
            <a:r>
              <a:rPr lang="cs-CZ" dirty="0" smtClean="0"/>
              <a:t> </a:t>
            </a:r>
            <a:r>
              <a:rPr lang="cs-CZ" dirty="0" err="1" smtClean="0"/>
              <a:t>medialis</a:t>
            </a:r>
            <a:r>
              <a:rPr lang="cs-CZ" dirty="0" smtClean="0"/>
              <a:t> (vnitřní kotník)</a:t>
            </a:r>
          </a:p>
          <a:p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maleollaris</a:t>
            </a:r>
            <a:r>
              <a:rPr lang="cs-CZ" dirty="0" smtClean="0"/>
              <a:t> (žlábek pro šlachu m. </a:t>
            </a:r>
            <a:r>
              <a:rPr lang="cs-CZ" dirty="0" err="1" smtClean="0"/>
              <a:t>tibialis</a:t>
            </a:r>
            <a:r>
              <a:rPr lang="cs-CZ" dirty="0" smtClean="0"/>
              <a:t> </a:t>
            </a:r>
            <a:r>
              <a:rPr lang="cs-CZ" dirty="0" err="1" smtClean="0"/>
              <a:t>posterior</a:t>
            </a:r>
            <a:r>
              <a:rPr lang="cs-CZ" dirty="0" smtClean="0"/>
              <a:t> a flexor </a:t>
            </a:r>
            <a:r>
              <a:rPr lang="cs-CZ" dirty="0" err="1" smtClean="0"/>
              <a:t>digitorum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Incisura</a:t>
            </a:r>
            <a:r>
              <a:rPr lang="cs-CZ" dirty="0" smtClean="0"/>
              <a:t> </a:t>
            </a:r>
            <a:r>
              <a:rPr lang="cs-CZ" dirty="0" err="1" smtClean="0"/>
              <a:t>fibularis</a:t>
            </a:r>
            <a:endParaRPr lang="cs-CZ" dirty="0" smtClean="0"/>
          </a:p>
          <a:p>
            <a:r>
              <a:rPr lang="cs-CZ" dirty="0" smtClean="0"/>
              <a:t>Facies </a:t>
            </a:r>
            <a:r>
              <a:rPr lang="cs-CZ" dirty="0" err="1" smtClean="0"/>
              <a:t>articularis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r>
              <a:rPr lang="cs-CZ" dirty="0" smtClean="0"/>
              <a:t> (pro hlezenní kost)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8666" t="37054" r="52000" b="21619"/>
          <a:stretch/>
        </p:blipFill>
        <p:spPr>
          <a:xfrm>
            <a:off x="6447945" y="1690688"/>
            <a:ext cx="5364480" cy="42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Fibula (lýtková kost)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0122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Caput </a:t>
            </a:r>
            <a:r>
              <a:rPr lang="cs-CZ" dirty="0" err="1" smtClean="0"/>
              <a:t>fibulae</a:t>
            </a:r>
            <a:r>
              <a:rPr lang="cs-CZ" dirty="0" smtClean="0"/>
              <a:t> (hlavička)</a:t>
            </a:r>
          </a:p>
          <a:p>
            <a:r>
              <a:rPr lang="cs-CZ" dirty="0" smtClean="0"/>
              <a:t>Apex </a:t>
            </a:r>
            <a:r>
              <a:rPr lang="cs-CZ" dirty="0" err="1" smtClean="0"/>
              <a:t>capitis</a:t>
            </a:r>
            <a:r>
              <a:rPr lang="cs-CZ" dirty="0" smtClean="0"/>
              <a:t> </a:t>
            </a:r>
            <a:r>
              <a:rPr lang="cs-CZ" dirty="0" err="1" smtClean="0"/>
              <a:t>fibulae</a:t>
            </a:r>
            <a:r>
              <a:rPr lang="cs-CZ" dirty="0" smtClean="0"/>
              <a:t> (lig. </a:t>
            </a:r>
            <a:r>
              <a:rPr lang="cs-CZ" dirty="0" err="1"/>
              <a:t>c</a:t>
            </a:r>
            <a:r>
              <a:rPr lang="cs-CZ" dirty="0" err="1" smtClean="0"/>
              <a:t>ollaterale</a:t>
            </a:r>
            <a:r>
              <a:rPr lang="cs-CZ" dirty="0" smtClean="0"/>
              <a:t> </a:t>
            </a:r>
            <a:r>
              <a:rPr lang="cs-CZ" dirty="0" err="1" smtClean="0"/>
              <a:t>fibulae</a:t>
            </a:r>
            <a:r>
              <a:rPr lang="cs-CZ" dirty="0" smtClean="0"/>
              <a:t>, m. </a:t>
            </a:r>
            <a:r>
              <a:rPr lang="cs-CZ" dirty="0" err="1" smtClean="0"/>
              <a:t>bicipitis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Facies </a:t>
            </a:r>
            <a:r>
              <a:rPr lang="cs-CZ" dirty="0" err="1" smtClean="0"/>
              <a:t>articularis</a:t>
            </a:r>
            <a:r>
              <a:rPr lang="cs-CZ" dirty="0" smtClean="0"/>
              <a:t> </a:t>
            </a:r>
            <a:r>
              <a:rPr lang="cs-CZ" dirty="0" err="1" smtClean="0"/>
              <a:t>capitis</a:t>
            </a:r>
            <a:r>
              <a:rPr lang="cs-CZ" dirty="0" smtClean="0"/>
              <a:t> </a:t>
            </a:r>
            <a:r>
              <a:rPr lang="cs-CZ" dirty="0" err="1" smtClean="0"/>
              <a:t>fibulae</a:t>
            </a:r>
            <a:endParaRPr lang="cs-CZ" dirty="0" smtClean="0"/>
          </a:p>
          <a:p>
            <a:r>
              <a:rPr lang="cs-CZ" dirty="0" smtClean="0"/>
              <a:t>Corpus </a:t>
            </a:r>
            <a:r>
              <a:rPr lang="cs-CZ" dirty="0" err="1" smtClean="0"/>
              <a:t>fibulae</a:t>
            </a:r>
            <a:r>
              <a:rPr lang="cs-CZ" dirty="0" smtClean="0"/>
              <a:t> (</a:t>
            </a:r>
            <a:r>
              <a:rPr lang="cs-CZ" dirty="0" err="1" smtClean="0"/>
              <a:t>margo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</a:t>
            </a:r>
            <a:r>
              <a:rPr lang="cs-CZ" dirty="0" err="1" smtClean="0"/>
              <a:t>posterior</a:t>
            </a:r>
            <a:r>
              <a:rPr lang="cs-CZ" dirty="0" smtClean="0"/>
              <a:t>, </a:t>
            </a:r>
            <a:r>
              <a:rPr lang="cs-CZ" dirty="0" err="1" smtClean="0"/>
              <a:t>tibialis</a:t>
            </a:r>
            <a:r>
              <a:rPr lang="cs-CZ" dirty="0" smtClean="0"/>
              <a:t> – čtyřhranné)</a:t>
            </a:r>
          </a:p>
          <a:p>
            <a:r>
              <a:rPr lang="cs-CZ" dirty="0" err="1" smtClean="0"/>
              <a:t>Maleollus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r>
              <a:rPr lang="cs-CZ" dirty="0" smtClean="0"/>
              <a:t> (vnější kotník)</a:t>
            </a:r>
          </a:p>
          <a:p>
            <a:r>
              <a:rPr lang="cs-CZ" dirty="0" smtClean="0"/>
              <a:t>Facies </a:t>
            </a:r>
            <a:r>
              <a:rPr lang="cs-CZ" dirty="0" err="1" smtClean="0"/>
              <a:t>articularis</a:t>
            </a:r>
            <a:r>
              <a:rPr lang="cs-CZ" dirty="0" smtClean="0"/>
              <a:t> </a:t>
            </a:r>
            <a:r>
              <a:rPr lang="cs-CZ" dirty="0" err="1" smtClean="0"/>
              <a:t>malleoli</a:t>
            </a:r>
            <a:endParaRPr lang="cs-CZ" dirty="0" smtClean="0"/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malleoli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endParaRPr lang="cs-CZ" dirty="0" smtClean="0"/>
          </a:p>
          <a:p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malleoli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r>
              <a:rPr lang="cs-CZ" dirty="0" smtClean="0"/>
              <a:t> (mm. </a:t>
            </a:r>
            <a:r>
              <a:rPr lang="cs-CZ" dirty="0" err="1"/>
              <a:t>p</a:t>
            </a:r>
            <a:r>
              <a:rPr lang="cs-CZ" dirty="0" err="1" smtClean="0"/>
              <a:t>eronei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8666" t="37054" r="52000" b="21619"/>
          <a:stretch/>
        </p:blipFill>
        <p:spPr>
          <a:xfrm>
            <a:off x="7139420" y="1605231"/>
            <a:ext cx="4886649" cy="38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Ossa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tarsi</a:t>
            </a:r>
            <a:r>
              <a:rPr lang="cs-CZ" dirty="0" smtClean="0">
                <a:solidFill>
                  <a:srgbClr val="00B0F0"/>
                </a:solidFill>
              </a:rPr>
              <a:t> (zánártní kosti)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/>
          <a:lstStyle/>
          <a:p>
            <a:r>
              <a:rPr lang="cs-CZ" dirty="0" smtClean="0"/>
              <a:t>7 kostí ve dvou paprscích</a:t>
            </a:r>
          </a:p>
          <a:p>
            <a:r>
              <a:rPr lang="cs-CZ" dirty="0" smtClean="0"/>
              <a:t>Vnitřní: </a:t>
            </a:r>
          </a:p>
          <a:p>
            <a:pPr lvl="1"/>
            <a:r>
              <a:rPr lang="cs-CZ" dirty="0" err="1" smtClean="0"/>
              <a:t>Talus</a:t>
            </a:r>
            <a:r>
              <a:rPr lang="cs-CZ" dirty="0" smtClean="0"/>
              <a:t> (hlezenní)</a:t>
            </a:r>
          </a:p>
          <a:p>
            <a:pPr lvl="1"/>
            <a:r>
              <a:rPr lang="cs-CZ" dirty="0" smtClean="0"/>
              <a:t>Os </a:t>
            </a:r>
            <a:r>
              <a:rPr lang="cs-CZ" dirty="0" err="1" smtClean="0"/>
              <a:t>naviculare</a:t>
            </a:r>
            <a:r>
              <a:rPr lang="cs-CZ" dirty="0" smtClean="0"/>
              <a:t> (loďkovitá)</a:t>
            </a:r>
          </a:p>
          <a:p>
            <a:pPr lvl="1"/>
            <a:r>
              <a:rPr lang="cs-CZ" dirty="0" smtClean="0"/>
              <a:t>Os </a:t>
            </a:r>
            <a:r>
              <a:rPr lang="cs-CZ" dirty="0" err="1" smtClean="0"/>
              <a:t>cuneiforme</a:t>
            </a:r>
            <a:r>
              <a:rPr lang="cs-CZ" dirty="0" smtClean="0"/>
              <a:t> </a:t>
            </a:r>
            <a:r>
              <a:rPr lang="cs-CZ" dirty="0" err="1" smtClean="0"/>
              <a:t>mediale</a:t>
            </a:r>
            <a:r>
              <a:rPr lang="cs-CZ" dirty="0" smtClean="0"/>
              <a:t>, intermedium, </a:t>
            </a:r>
            <a:r>
              <a:rPr lang="cs-CZ" dirty="0" err="1" smtClean="0"/>
              <a:t>laterale</a:t>
            </a:r>
            <a:r>
              <a:rPr lang="cs-CZ" dirty="0" smtClean="0"/>
              <a:t> (klínová </a:t>
            </a:r>
            <a:r>
              <a:rPr lang="cs-CZ" dirty="0" err="1" smtClean="0"/>
              <a:t>přístřední</a:t>
            </a:r>
            <a:r>
              <a:rPr lang="cs-CZ" dirty="0" smtClean="0"/>
              <a:t>, prostřední, boční)</a:t>
            </a:r>
          </a:p>
          <a:p>
            <a:r>
              <a:rPr lang="cs-CZ" dirty="0" smtClean="0"/>
              <a:t>Boční:</a:t>
            </a:r>
          </a:p>
          <a:p>
            <a:pPr lvl="1"/>
            <a:r>
              <a:rPr lang="cs-CZ" dirty="0" smtClean="0"/>
              <a:t>Os </a:t>
            </a:r>
            <a:r>
              <a:rPr lang="cs-CZ" dirty="0" err="1" smtClean="0"/>
              <a:t>cuboideum</a:t>
            </a:r>
            <a:r>
              <a:rPr lang="cs-CZ" dirty="0" smtClean="0"/>
              <a:t> (krychlová)</a:t>
            </a:r>
          </a:p>
          <a:p>
            <a:pPr lvl="1"/>
            <a:r>
              <a:rPr lang="cs-CZ" dirty="0" smtClean="0"/>
              <a:t>Calcaneus (patní, tuber </a:t>
            </a:r>
            <a:r>
              <a:rPr lang="cs-CZ" dirty="0" err="1" smtClean="0"/>
              <a:t>calcanei</a:t>
            </a:r>
            <a:r>
              <a:rPr lang="cs-CZ" dirty="0" smtClean="0"/>
              <a:t> – patní hrbol)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41" t="34852" r="59021" b="18665"/>
          <a:stretch/>
        </p:blipFill>
        <p:spPr>
          <a:xfrm>
            <a:off x="7809470" y="645799"/>
            <a:ext cx="3202252" cy="5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1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1023</Words>
  <Application>Microsoft Office PowerPoint</Application>
  <PresentationFormat>Širokoúhlá obrazovka</PresentationFormat>
  <Paragraphs>177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Morfologie pohybového systému, seminář</vt:lpstr>
      <vt:lpstr>Semestr podzim, 2017</vt:lpstr>
      <vt:lpstr>Kostra volné dolní končetiny ossa extremitatis membri inferioris liberi</vt:lpstr>
      <vt:lpstr>Femur (kost stehenní)</vt:lpstr>
      <vt:lpstr>Prezentace aplikace PowerPoint</vt:lpstr>
      <vt:lpstr>Patella (čéška)</vt:lpstr>
      <vt:lpstr>Tibia (holenní kost)</vt:lpstr>
      <vt:lpstr>Fibula (lýtková kost)</vt:lpstr>
      <vt:lpstr>Ossa tarsi (zánártní kosti)</vt:lpstr>
      <vt:lpstr>Ossa metatarsi (nártní kosti)</vt:lpstr>
      <vt:lpstr>Phalanges digitorum pedis (články prstů nohy)</vt:lpstr>
      <vt:lpstr>Prezentace aplikace PowerPoint</vt:lpstr>
      <vt:lpstr>Spojení na dolní končetině</vt:lpstr>
      <vt:lpstr>Articulatio coxae (kyčelní kloub)</vt:lpstr>
      <vt:lpstr>Articulatio genus (kolenní kloub)</vt:lpstr>
      <vt:lpstr>Articulatio genus (kolenní kloub)</vt:lpstr>
      <vt:lpstr>Flexe a extenze v kolenním kloubu</vt:lpstr>
      <vt:lpstr>Articulatio tibiofibularis (lýtkoholenní spoj)</vt:lpstr>
      <vt:lpstr>Articulationes pedis (klouby nohy)</vt:lpstr>
      <vt:lpstr>Nožní klenba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pohybového systému, seminář</dc:title>
  <dc:creator>Marta Gimunová</dc:creator>
  <cp:lastModifiedBy>Marta Gimunová</cp:lastModifiedBy>
  <cp:revision>18</cp:revision>
  <dcterms:created xsi:type="dcterms:W3CDTF">2016-10-14T08:07:58Z</dcterms:created>
  <dcterms:modified xsi:type="dcterms:W3CDTF">2017-10-17T08:04:46Z</dcterms:modified>
</cp:coreProperties>
</file>