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80" r:id="rId16"/>
    <p:sldId id="281" r:id="rId17"/>
  </p:sldIdLst>
  <p:sldSz cx="12192000" cy="6858000"/>
  <p:notesSz cx="6858000" cy="9144000"/>
  <p:custDataLst>
    <p:tags r:id="rId1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1667" autoAdjust="0"/>
  </p:normalViewPr>
  <p:slideViewPr>
    <p:cSldViewPr snapToGrid="0">
      <p:cViewPr varScale="1">
        <p:scale>
          <a:sx n="65" d="100"/>
          <a:sy n="65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3783-4C1A-4994-ABF5-23D1906242B0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AEC7-3E86-4A9A-A6EE-AEF3ABA96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Hmatná po celé délce, </a:t>
            </a:r>
            <a:r>
              <a:rPr lang="cs-CZ" i="1" dirty="0" err="1" smtClean="0"/>
              <a:t>musculus</a:t>
            </a:r>
            <a:r>
              <a:rPr lang="cs-CZ" i="1" dirty="0" smtClean="0"/>
              <a:t> </a:t>
            </a:r>
            <a:r>
              <a:rPr lang="cs-CZ" i="1" dirty="0" err="1" smtClean="0"/>
              <a:t>brachialis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7064-61FB-4DEB-ABA7-4693F97AE13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28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Phalanx</a:t>
            </a:r>
            <a:r>
              <a:rPr lang="cs-CZ" dirty="0" smtClean="0"/>
              <a:t> </a:t>
            </a:r>
            <a:r>
              <a:rPr lang="cs-CZ" dirty="0" err="1" smtClean="0"/>
              <a:t>proximalis</a:t>
            </a:r>
            <a:r>
              <a:rPr lang="cs-CZ" dirty="0" smtClean="0"/>
              <a:t>, </a:t>
            </a:r>
            <a:r>
              <a:rPr lang="cs-CZ" dirty="0" err="1" smtClean="0"/>
              <a:t>medius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7064-61FB-4DEB-ABA7-4693F97AE13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57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Fornix</a:t>
            </a:r>
            <a:r>
              <a:rPr lang="cs-CZ" baseline="0" dirty="0" smtClean="0"/>
              <a:t> – klenba, oblouk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7064-61FB-4DEB-ABA7-4693F97AE13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9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Epikondyly</a:t>
            </a:r>
            <a:r>
              <a:rPr lang="cs-CZ" baseline="0" dirty="0" smtClean="0"/>
              <a:t> volné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7064-61FB-4DEB-ABA7-4693F97AE13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11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3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2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3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7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5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1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67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54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FB03-7287-444D-A468-20C483D26C7D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B39F-D816-4895-9E07-32BB0CB6F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4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7395" y="1122363"/>
            <a:ext cx="9819502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A50021"/>
                </a:solidFill>
              </a:rPr>
              <a:t>Morfologie pohybového systému,</a:t>
            </a:r>
            <a:br>
              <a:rPr lang="cs-CZ" b="1" dirty="0" smtClean="0">
                <a:solidFill>
                  <a:srgbClr val="A50021"/>
                </a:solidFill>
              </a:rPr>
            </a:br>
            <a:r>
              <a:rPr lang="cs-CZ" b="1" dirty="0" smtClean="0">
                <a:solidFill>
                  <a:srgbClr val="A50021"/>
                </a:solidFill>
              </a:rPr>
              <a:t>seminář</a:t>
            </a:r>
            <a:endParaRPr lang="cs-CZ" b="1" dirty="0">
              <a:solidFill>
                <a:srgbClr val="A5002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28518"/>
            <a:ext cx="9144000" cy="529281"/>
          </a:xfrm>
        </p:spPr>
        <p:txBody>
          <a:bodyPr/>
          <a:lstStyle/>
          <a:p>
            <a:pPr algn="r"/>
            <a:r>
              <a:rPr lang="cs-CZ" dirty="0" smtClean="0"/>
              <a:t>Marta Gimunová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7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A50021"/>
                </a:solidFill>
              </a:rPr>
              <a:t>Ossa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metacarpi</a:t>
            </a:r>
            <a:r>
              <a:rPr lang="cs-CZ" dirty="0" smtClean="0">
                <a:solidFill>
                  <a:srgbClr val="A50021"/>
                </a:solidFill>
              </a:rPr>
              <a:t> (záprstní kosti)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navazují bázemi (basis) na distální řadu zápěstních kůstek</a:t>
            </a:r>
          </a:p>
          <a:p>
            <a:r>
              <a:rPr lang="cs-CZ" dirty="0" smtClean="0"/>
              <a:t>Hlavičkami se připojují k článkům prstů</a:t>
            </a:r>
          </a:p>
          <a:p>
            <a:r>
              <a:rPr lang="cs-CZ" dirty="0" smtClean="0"/>
              <a:t>dlouhé kosti</a:t>
            </a:r>
          </a:p>
          <a:p>
            <a:pPr lvl="2"/>
            <a:r>
              <a:rPr lang="cs-CZ" dirty="0" smtClean="0"/>
              <a:t>báze (</a:t>
            </a:r>
            <a:r>
              <a:rPr lang="cs-CZ" i="1" dirty="0" smtClean="0"/>
              <a:t>basis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tělo (</a:t>
            </a:r>
            <a:r>
              <a:rPr lang="cs-CZ" i="1" dirty="0" smtClean="0"/>
              <a:t>corpus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hlavička (</a:t>
            </a:r>
            <a:r>
              <a:rPr lang="cs-CZ" i="1" dirty="0" err="1" smtClean="0"/>
              <a:t>caput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808" t="24040" r="32017" b="12961"/>
          <a:stretch>
            <a:fillRect/>
          </a:stretch>
        </p:blipFill>
        <p:spPr bwMode="auto">
          <a:xfrm>
            <a:off x="7032104" y="3645025"/>
            <a:ext cx="2232248" cy="24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A50021"/>
                </a:solidFill>
              </a:rPr>
              <a:t>Phalanges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digitorum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manus</a:t>
            </a:r>
            <a:r>
              <a:rPr lang="cs-CZ" dirty="0" smtClean="0">
                <a:solidFill>
                  <a:srgbClr val="A50021"/>
                </a:solidFill>
              </a:rPr>
              <a:t> (články prstů ruky)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jsou tři pro 2.–5. prst, pro palec dva</a:t>
            </a:r>
          </a:p>
          <a:p>
            <a:r>
              <a:rPr lang="cs-CZ" dirty="0" smtClean="0"/>
              <a:t>báze (</a:t>
            </a:r>
            <a:r>
              <a:rPr lang="cs-CZ" i="1" dirty="0" smtClean="0"/>
              <a:t>basis</a:t>
            </a:r>
            <a:r>
              <a:rPr lang="cs-CZ" dirty="0" smtClean="0"/>
              <a:t>), tělo (</a:t>
            </a:r>
            <a:r>
              <a:rPr lang="cs-CZ" i="1" dirty="0" smtClean="0"/>
              <a:t>corpus</a:t>
            </a:r>
            <a:r>
              <a:rPr lang="cs-CZ" dirty="0" smtClean="0"/>
              <a:t>) a hlavička (</a:t>
            </a:r>
            <a:r>
              <a:rPr lang="cs-CZ" i="1" dirty="0" err="1" smtClean="0"/>
              <a:t>capitulum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poslední články ukončeny drsnatinou místo hlavičky (nehet): </a:t>
            </a:r>
            <a:r>
              <a:rPr lang="cs-CZ" dirty="0" err="1" smtClean="0"/>
              <a:t>tuberositas</a:t>
            </a:r>
            <a:r>
              <a:rPr lang="cs-CZ" dirty="0" smtClean="0"/>
              <a:t> </a:t>
            </a:r>
            <a:r>
              <a:rPr lang="cs-CZ" dirty="0" err="1" smtClean="0"/>
              <a:t>phalangis</a:t>
            </a:r>
            <a:r>
              <a:rPr lang="cs-CZ" dirty="0" smtClean="0"/>
              <a:t> </a:t>
            </a:r>
            <a:r>
              <a:rPr lang="cs-CZ" dirty="0" err="1" smtClean="0"/>
              <a:t>distalis</a:t>
            </a:r>
            <a:endParaRPr lang="cs-CZ" dirty="0" smtClean="0"/>
          </a:p>
          <a:p>
            <a:r>
              <a:rPr lang="cs-CZ" dirty="0" err="1" smtClean="0"/>
              <a:t>Phalanx</a:t>
            </a:r>
            <a:r>
              <a:rPr lang="cs-CZ" dirty="0" smtClean="0"/>
              <a:t> </a:t>
            </a:r>
            <a:r>
              <a:rPr lang="cs-CZ" dirty="0" err="1" smtClean="0"/>
              <a:t>proximalis</a:t>
            </a:r>
            <a:r>
              <a:rPr lang="cs-CZ" dirty="0" smtClean="0"/>
              <a:t>, </a:t>
            </a:r>
            <a:r>
              <a:rPr lang="cs-CZ" dirty="0" err="1" smtClean="0"/>
              <a:t>medius</a:t>
            </a:r>
            <a:r>
              <a:rPr lang="cs-CZ" dirty="0" smtClean="0"/>
              <a:t>, </a:t>
            </a:r>
            <a:r>
              <a:rPr lang="cs-CZ" dirty="0" err="1" smtClean="0"/>
              <a:t>distalis</a:t>
            </a:r>
            <a:endParaRPr lang="cs-CZ" dirty="0" smtClean="0"/>
          </a:p>
          <a:p>
            <a:r>
              <a:rPr lang="cs-CZ" dirty="0" err="1" smtClean="0"/>
              <a:t>Digitus</a:t>
            </a:r>
            <a:r>
              <a:rPr lang="cs-CZ" dirty="0" smtClean="0"/>
              <a:t> primus, </a:t>
            </a:r>
            <a:r>
              <a:rPr lang="cs-CZ" dirty="0" err="1" smtClean="0"/>
              <a:t>pollex</a:t>
            </a:r>
            <a:r>
              <a:rPr lang="cs-CZ" dirty="0" smtClean="0"/>
              <a:t>, </a:t>
            </a:r>
            <a:r>
              <a:rPr lang="cs-CZ" dirty="0" err="1" smtClean="0"/>
              <a:t>secundus</a:t>
            </a:r>
            <a:r>
              <a:rPr lang="cs-CZ" dirty="0" smtClean="0"/>
              <a:t>, index, </a:t>
            </a:r>
            <a:r>
              <a:rPr lang="cs-CZ" dirty="0" err="1" smtClean="0"/>
              <a:t>tertius</a:t>
            </a:r>
            <a:r>
              <a:rPr lang="cs-CZ" dirty="0" smtClean="0"/>
              <a:t>, </a:t>
            </a:r>
            <a:r>
              <a:rPr lang="cs-CZ" dirty="0" err="1" smtClean="0"/>
              <a:t>quartus</a:t>
            </a:r>
            <a:r>
              <a:rPr lang="cs-CZ" dirty="0" smtClean="0"/>
              <a:t>, </a:t>
            </a:r>
            <a:r>
              <a:rPr lang="cs-CZ" dirty="0" err="1" smtClean="0"/>
              <a:t>quintus</a:t>
            </a:r>
            <a:r>
              <a:rPr lang="cs-CZ" dirty="0" smtClean="0"/>
              <a:t>, </a:t>
            </a:r>
            <a:r>
              <a:rPr lang="cs-CZ" dirty="0" err="1" smtClean="0"/>
              <a:t>minimi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24040" r="32017" b="12961"/>
          <a:stretch>
            <a:fillRect/>
          </a:stretch>
        </p:blipFill>
        <p:spPr bwMode="auto">
          <a:xfrm>
            <a:off x="6672064" y="1844825"/>
            <a:ext cx="3553354" cy="39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7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A50021"/>
                </a:solidFill>
              </a:rPr>
              <a:t>Spojení pletence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7787208" cy="2404864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err="1" smtClean="0"/>
              <a:t>Klíčohrudní</a:t>
            </a:r>
            <a:r>
              <a:rPr lang="cs-CZ" b="1" dirty="0" smtClean="0"/>
              <a:t> </a:t>
            </a:r>
            <a:r>
              <a:rPr lang="cs-CZ" b="1" dirty="0" err="1" smtClean="0"/>
              <a:t>koub</a:t>
            </a:r>
            <a:r>
              <a:rPr lang="cs-CZ" b="1" dirty="0" smtClean="0"/>
              <a:t> </a:t>
            </a:r>
            <a:r>
              <a:rPr lang="cs-CZ" b="1" i="1" dirty="0" smtClean="0"/>
              <a:t>(</a:t>
            </a:r>
            <a:r>
              <a:rPr lang="cs-CZ" b="1" i="1" dirty="0" err="1" smtClean="0"/>
              <a:t>articulatio</a:t>
            </a:r>
            <a:r>
              <a:rPr lang="cs-CZ" b="1" i="1" dirty="0" smtClean="0"/>
              <a:t> </a:t>
            </a:r>
            <a:r>
              <a:rPr lang="cs-CZ" b="1" i="1" dirty="0" err="1" smtClean="0"/>
              <a:t>sternoclavicularis</a:t>
            </a:r>
            <a:r>
              <a:rPr lang="cs-CZ" b="1" i="1" dirty="0" smtClean="0"/>
              <a:t>)</a:t>
            </a:r>
          </a:p>
          <a:p>
            <a:r>
              <a:rPr lang="cs-CZ" i="1" dirty="0" err="1" smtClean="0"/>
              <a:t>Discus</a:t>
            </a:r>
            <a:endParaRPr lang="cs-CZ" i="1" dirty="0" smtClean="0"/>
          </a:p>
          <a:p>
            <a:r>
              <a:rPr lang="cs-CZ" i="1" dirty="0" smtClean="0"/>
              <a:t>Pohyby všemi směry, malých rozsahů</a:t>
            </a:r>
          </a:p>
          <a:p>
            <a:endParaRPr lang="cs-CZ" i="1" dirty="0" smtClean="0"/>
          </a:p>
          <a:p>
            <a:r>
              <a:rPr lang="cs-CZ" b="1" i="1" dirty="0" err="1" smtClean="0"/>
              <a:t>articulatio</a:t>
            </a:r>
            <a:r>
              <a:rPr lang="cs-CZ" b="1" i="1" dirty="0" smtClean="0"/>
              <a:t> </a:t>
            </a:r>
            <a:r>
              <a:rPr lang="cs-CZ" b="1" i="1" dirty="0" err="1" smtClean="0"/>
              <a:t>acromioclavicularis</a:t>
            </a:r>
            <a:r>
              <a:rPr lang="cs-CZ" b="1" dirty="0" smtClean="0"/>
              <a:t> (</a:t>
            </a:r>
            <a:r>
              <a:rPr lang="cs-CZ" b="1" dirty="0" err="1" smtClean="0"/>
              <a:t>nadpažkoklíční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tuhý kloub (někdy je zde </a:t>
            </a:r>
            <a:r>
              <a:rPr lang="cs-CZ" i="1" dirty="0" err="1" smtClean="0"/>
              <a:t>discus</a:t>
            </a:r>
            <a:r>
              <a:rPr lang="cs-CZ" i="1" dirty="0" smtClean="0"/>
              <a:t> </a:t>
            </a:r>
            <a:r>
              <a:rPr lang="cs-CZ" i="1" dirty="0" err="1" smtClean="0"/>
              <a:t>articularis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Lig. </a:t>
            </a:r>
            <a:r>
              <a:rPr lang="cs-CZ" dirty="0" err="1" smtClean="0"/>
              <a:t>acromioclaviculare</a:t>
            </a:r>
            <a:endParaRPr lang="cs-CZ" dirty="0" smtClean="0"/>
          </a:p>
          <a:p>
            <a:r>
              <a:rPr lang="cs-CZ" dirty="0" smtClean="0"/>
              <a:t>Lig. </a:t>
            </a:r>
            <a:r>
              <a:rPr lang="cs-CZ" dirty="0" err="1" smtClean="0"/>
              <a:t>coracoclaviculare</a:t>
            </a:r>
            <a:r>
              <a:rPr lang="cs-CZ" dirty="0" smtClean="0"/>
              <a:t> – usměrňuje pohyby lopatky</a:t>
            </a:r>
          </a:p>
          <a:p>
            <a:r>
              <a:rPr lang="cs-CZ" dirty="0" smtClean="0"/>
              <a:t>Lig. </a:t>
            </a:r>
            <a:r>
              <a:rPr lang="cs-CZ" dirty="0" err="1" smtClean="0"/>
              <a:t>coracoacromiale</a:t>
            </a:r>
            <a:r>
              <a:rPr lang="cs-CZ" dirty="0" smtClean="0"/>
              <a:t> – omezuje pažní abdukci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984" t="42839" r="43567" b="21881"/>
          <a:stretch>
            <a:fillRect/>
          </a:stretch>
        </p:blipFill>
        <p:spPr bwMode="auto">
          <a:xfrm>
            <a:off x="3503712" y="4160021"/>
            <a:ext cx="50405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8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A50021"/>
                </a:solidFill>
              </a:rPr>
              <a:t>K</a:t>
            </a:r>
            <a:r>
              <a:rPr lang="cs-CZ" b="1" dirty="0" smtClean="0">
                <a:solidFill>
                  <a:srgbClr val="A50021"/>
                </a:solidFill>
              </a:rPr>
              <a:t>loub ramenní </a:t>
            </a:r>
            <a:r>
              <a:rPr lang="cs-CZ" dirty="0" smtClean="0">
                <a:solidFill>
                  <a:srgbClr val="A50021"/>
                </a:solidFill>
              </a:rPr>
              <a:t>(</a:t>
            </a:r>
            <a:r>
              <a:rPr lang="cs-CZ" i="1" dirty="0" err="1" smtClean="0">
                <a:solidFill>
                  <a:srgbClr val="A50021"/>
                </a:solidFill>
              </a:rPr>
              <a:t>articulatio</a:t>
            </a:r>
            <a:r>
              <a:rPr lang="cs-CZ" i="1" dirty="0" smtClean="0">
                <a:solidFill>
                  <a:srgbClr val="A50021"/>
                </a:solidFill>
              </a:rPr>
              <a:t> </a:t>
            </a:r>
            <a:r>
              <a:rPr lang="cs-CZ" i="1" dirty="0" err="1" smtClean="0">
                <a:solidFill>
                  <a:srgbClr val="A50021"/>
                </a:solidFill>
              </a:rPr>
              <a:t>humeri</a:t>
            </a:r>
            <a:r>
              <a:rPr lang="cs-CZ" dirty="0" smtClean="0">
                <a:solidFill>
                  <a:srgbClr val="A50021"/>
                </a:solidFill>
              </a:rPr>
              <a:t>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375476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Labrum </a:t>
            </a:r>
            <a:r>
              <a:rPr lang="cs-CZ" dirty="0" err="1" smtClean="0"/>
              <a:t>glenoidale</a:t>
            </a:r>
            <a:endParaRPr lang="cs-CZ" dirty="0" smtClean="0"/>
          </a:p>
          <a:p>
            <a:r>
              <a:rPr lang="cs-CZ" dirty="0" smtClean="0"/>
              <a:t>Lig. </a:t>
            </a:r>
            <a:r>
              <a:rPr lang="cs-CZ" dirty="0" err="1" smtClean="0"/>
              <a:t>coracohumerale</a:t>
            </a:r>
            <a:endParaRPr lang="cs-CZ" dirty="0" smtClean="0"/>
          </a:p>
          <a:p>
            <a:r>
              <a:rPr lang="cs-CZ" dirty="0" err="1" smtClean="0"/>
              <a:t>Ligg</a:t>
            </a:r>
            <a:r>
              <a:rPr lang="cs-CZ" dirty="0" smtClean="0"/>
              <a:t>. </a:t>
            </a:r>
            <a:r>
              <a:rPr lang="cs-CZ" dirty="0" err="1" smtClean="0"/>
              <a:t>glenohumeralia</a:t>
            </a:r>
            <a:endParaRPr lang="cs-CZ" dirty="0" smtClean="0"/>
          </a:p>
          <a:p>
            <a:r>
              <a:rPr lang="cs-CZ" dirty="0" smtClean="0"/>
              <a:t>Lig. </a:t>
            </a:r>
            <a:r>
              <a:rPr lang="cs-CZ" dirty="0" err="1" smtClean="0"/>
              <a:t>coracoacromiale</a:t>
            </a:r>
            <a:endParaRPr lang="cs-CZ" dirty="0" smtClean="0"/>
          </a:p>
          <a:p>
            <a:r>
              <a:rPr lang="cs-CZ" dirty="0" smtClean="0"/>
              <a:t>Stabilizace: </a:t>
            </a:r>
            <a:r>
              <a:rPr lang="cs-CZ" i="1" dirty="0" smtClean="0"/>
              <a:t>m. </a:t>
            </a:r>
            <a:r>
              <a:rPr lang="cs-CZ" i="1" dirty="0" err="1" smtClean="0"/>
              <a:t>supraspinatus</a:t>
            </a:r>
            <a:r>
              <a:rPr lang="cs-CZ" i="1" dirty="0" smtClean="0"/>
              <a:t>, </a:t>
            </a:r>
            <a:r>
              <a:rPr lang="cs-CZ" i="1" dirty="0" err="1" smtClean="0"/>
              <a:t>infraspinatus</a:t>
            </a:r>
            <a:r>
              <a:rPr lang="cs-CZ" i="1" dirty="0" smtClean="0"/>
              <a:t>, </a:t>
            </a:r>
            <a:r>
              <a:rPr lang="cs-CZ" i="1" dirty="0" err="1" smtClean="0"/>
              <a:t>teres</a:t>
            </a:r>
            <a:r>
              <a:rPr lang="cs-CZ" i="1" dirty="0" smtClean="0"/>
              <a:t> major, </a:t>
            </a:r>
            <a:r>
              <a:rPr lang="cs-CZ" i="1" dirty="0" err="1" smtClean="0"/>
              <a:t>teres</a:t>
            </a:r>
            <a:r>
              <a:rPr lang="cs-CZ" i="1" dirty="0" smtClean="0"/>
              <a:t> minor, </a:t>
            </a:r>
            <a:r>
              <a:rPr lang="cs-CZ" i="1" dirty="0" err="1" smtClean="0"/>
              <a:t>subscapularis</a:t>
            </a:r>
            <a:endParaRPr lang="cs-CZ" i="1" dirty="0" smtClean="0"/>
          </a:p>
          <a:p>
            <a:r>
              <a:rPr lang="cs-CZ" i="1" dirty="0" smtClean="0"/>
              <a:t>Kulovitý kloub</a:t>
            </a:r>
            <a:endParaRPr lang="cs-CZ" i="1" dirty="0"/>
          </a:p>
          <a:p>
            <a:r>
              <a:rPr lang="cs-CZ" dirty="0" smtClean="0"/>
              <a:t>ventrální flexe: 90°, dorsální flexe: 40°, abdukce a addukce: 90°, vnitřní a zevní rotace: 90° a elevace: 180° </a:t>
            </a:r>
          </a:p>
          <a:p>
            <a:r>
              <a:rPr lang="cs-CZ" dirty="0" smtClean="0"/>
              <a:t>Elevace paže: hlavice pažní kosti se opře </a:t>
            </a:r>
            <a:r>
              <a:rPr lang="cs-CZ" i="1" dirty="0" err="1" smtClean="0"/>
              <a:t>ligamentum</a:t>
            </a:r>
            <a:r>
              <a:rPr lang="cs-CZ" i="1" dirty="0" smtClean="0"/>
              <a:t> </a:t>
            </a:r>
            <a:r>
              <a:rPr lang="cs-CZ" i="1" dirty="0" err="1" smtClean="0"/>
              <a:t>coracohumerale</a:t>
            </a:r>
            <a:r>
              <a:rPr lang="cs-CZ" i="1" dirty="0" smtClean="0"/>
              <a:t> – </a:t>
            </a:r>
            <a:r>
              <a:rPr lang="cs-CZ" i="1" dirty="0" err="1" smtClean="0"/>
              <a:t>fornix</a:t>
            </a:r>
            <a:r>
              <a:rPr lang="cs-CZ" dirty="0" smtClean="0"/>
              <a:t>, </a:t>
            </a:r>
            <a:r>
              <a:rPr lang="cs-CZ" dirty="0" err="1" smtClean="0"/>
              <a:t>thorakoskapulární</a:t>
            </a:r>
            <a:r>
              <a:rPr lang="cs-CZ" dirty="0" smtClean="0"/>
              <a:t> rytmus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059" t="38640" r="50392" b="15161"/>
          <a:stretch>
            <a:fillRect/>
          </a:stretch>
        </p:blipFill>
        <p:spPr bwMode="auto">
          <a:xfrm>
            <a:off x="5663953" y="1700808"/>
            <a:ext cx="470801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5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A50021"/>
                </a:solidFill>
              </a:rPr>
              <a:t>K</a:t>
            </a:r>
            <a:r>
              <a:rPr lang="cs-CZ" b="1" dirty="0" smtClean="0">
                <a:solidFill>
                  <a:srgbClr val="A50021"/>
                </a:solidFill>
              </a:rPr>
              <a:t>loub loketní </a:t>
            </a:r>
            <a:r>
              <a:rPr lang="cs-CZ" dirty="0" smtClean="0">
                <a:solidFill>
                  <a:srgbClr val="A50021"/>
                </a:solidFill>
              </a:rPr>
              <a:t>(</a:t>
            </a:r>
            <a:r>
              <a:rPr lang="cs-CZ" i="1" dirty="0" err="1" smtClean="0">
                <a:solidFill>
                  <a:srgbClr val="A50021"/>
                </a:solidFill>
              </a:rPr>
              <a:t>articulatio</a:t>
            </a:r>
            <a:r>
              <a:rPr lang="cs-CZ" i="1" dirty="0" smtClean="0">
                <a:solidFill>
                  <a:srgbClr val="A50021"/>
                </a:solidFill>
              </a:rPr>
              <a:t> </a:t>
            </a:r>
            <a:r>
              <a:rPr lang="cs-CZ" i="1" dirty="0" err="1" smtClean="0">
                <a:solidFill>
                  <a:srgbClr val="A50021"/>
                </a:solidFill>
              </a:rPr>
              <a:t>cubiti</a:t>
            </a:r>
            <a:r>
              <a:rPr lang="cs-CZ" dirty="0" smtClean="0">
                <a:solidFill>
                  <a:srgbClr val="A50021"/>
                </a:solidFill>
              </a:rPr>
              <a:t>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604591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jedná se o kloub složený ze 3 částí – </a:t>
            </a:r>
            <a:r>
              <a:rPr lang="cs-CZ" dirty="0" err="1" smtClean="0"/>
              <a:t>humeroulnární</a:t>
            </a:r>
            <a:r>
              <a:rPr lang="cs-CZ" dirty="0" smtClean="0"/>
              <a:t>, </a:t>
            </a:r>
            <a:r>
              <a:rPr lang="cs-CZ" dirty="0" err="1" smtClean="0"/>
              <a:t>humeroradiální</a:t>
            </a:r>
            <a:r>
              <a:rPr lang="cs-CZ" dirty="0" smtClean="0"/>
              <a:t>, </a:t>
            </a:r>
            <a:r>
              <a:rPr lang="cs-CZ" dirty="0" err="1" smtClean="0"/>
              <a:t>radioulnární</a:t>
            </a:r>
            <a:r>
              <a:rPr lang="cs-CZ" dirty="0" smtClean="0"/>
              <a:t> proximální</a:t>
            </a:r>
          </a:p>
          <a:p>
            <a:endParaRPr lang="cs-CZ" dirty="0" smtClean="0"/>
          </a:p>
          <a:p>
            <a:r>
              <a:rPr lang="cs-CZ" i="1" dirty="0" err="1" smtClean="0"/>
              <a:t>Art</a:t>
            </a:r>
            <a:r>
              <a:rPr lang="cs-CZ" i="1" dirty="0" smtClean="0"/>
              <a:t>. </a:t>
            </a:r>
            <a:r>
              <a:rPr lang="cs-CZ" i="1" dirty="0" err="1" smtClean="0"/>
              <a:t>humeroulnaris</a:t>
            </a:r>
            <a:r>
              <a:rPr lang="cs-CZ" i="1" dirty="0" smtClean="0"/>
              <a:t> </a:t>
            </a:r>
            <a:r>
              <a:rPr lang="cs-CZ" dirty="0" smtClean="0"/>
              <a:t>– trochlea </a:t>
            </a:r>
            <a:r>
              <a:rPr lang="cs-CZ" dirty="0" err="1" smtClean="0"/>
              <a:t>humeri</a:t>
            </a:r>
            <a:r>
              <a:rPr lang="cs-CZ" dirty="0" smtClean="0"/>
              <a:t>-</a:t>
            </a:r>
            <a:r>
              <a:rPr lang="cs-CZ" dirty="0" err="1" smtClean="0"/>
              <a:t>incisura</a:t>
            </a:r>
            <a:r>
              <a:rPr lang="cs-CZ" dirty="0" smtClean="0"/>
              <a:t> </a:t>
            </a:r>
            <a:r>
              <a:rPr lang="cs-CZ" dirty="0" err="1" smtClean="0"/>
              <a:t>trochlearis</a:t>
            </a:r>
            <a:r>
              <a:rPr lang="cs-CZ" dirty="0" smtClean="0"/>
              <a:t> </a:t>
            </a:r>
            <a:r>
              <a:rPr lang="cs-CZ" dirty="0" err="1" smtClean="0"/>
              <a:t>ulnae</a:t>
            </a:r>
            <a:endParaRPr lang="cs-CZ" dirty="0" smtClean="0"/>
          </a:p>
          <a:p>
            <a:r>
              <a:rPr lang="cs-CZ" i="1" dirty="0" err="1" smtClean="0"/>
              <a:t>Art</a:t>
            </a:r>
            <a:r>
              <a:rPr lang="cs-CZ" i="1" dirty="0" smtClean="0"/>
              <a:t>. </a:t>
            </a:r>
            <a:r>
              <a:rPr lang="cs-CZ" i="1" dirty="0" err="1" smtClean="0"/>
              <a:t>humeroradialis</a:t>
            </a:r>
            <a:r>
              <a:rPr lang="cs-CZ" i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capitulum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r>
              <a:rPr lang="cs-CZ" dirty="0" smtClean="0"/>
              <a:t>-fovea </a:t>
            </a:r>
            <a:r>
              <a:rPr lang="cs-CZ" dirty="0" err="1" smtClean="0"/>
              <a:t>capitis</a:t>
            </a:r>
            <a:r>
              <a:rPr lang="cs-CZ" dirty="0" smtClean="0"/>
              <a:t> radii</a:t>
            </a:r>
          </a:p>
          <a:p>
            <a:r>
              <a:rPr lang="cs-CZ" i="1" dirty="0" err="1" smtClean="0"/>
              <a:t>Art</a:t>
            </a:r>
            <a:r>
              <a:rPr lang="cs-CZ" i="1" dirty="0" smtClean="0"/>
              <a:t>. </a:t>
            </a:r>
            <a:r>
              <a:rPr lang="cs-CZ" i="1" dirty="0" err="1" smtClean="0"/>
              <a:t>radioulnaris</a:t>
            </a:r>
            <a:r>
              <a:rPr lang="cs-CZ" i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cimcumferencia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. radii- </a:t>
            </a:r>
            <a:r>
              <a:rPr lang="cs-CZ" dirty="0" err="1" smtClean="0"/>
              <a:t>incisura</a:t>
            </a:r>
            <a:r>
              <a:rPr lang="cs-CZ" dirty="0" smtClean="0"/>
              <a:t> </a:t>
            </a:r>
            <a:r>
              <a:rPr lang="cs-CZ" dirty="0" err="1" smtClean="0"/>
              <a:t>radialis</a:t>
            </a:r>
            <a:r>
              <a:rPr lang="cs-CZ" dirty="0" smtClean="0"/>
              <a:t> </a:t>
            </a:r>
            <a:r>
              <a:rPr lang="cs-CZ" dirty="0" err="1" smtClean="0"/>
              <a:t>ulnae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Společné kloubní pouzdro</a:t>
            </a:r>
          </a:p>
          <a:p>
            <a:r>
              <a:rPr lang="cs-CZ" dirty="0" smtClean="0"/>
              <a:t> Pohyby v tomto kloubu jsou flexe, extenze, supinace, pronace.</a:t>
            </a:r>
          </a:p>
          <a:p>
            <a:r>
              <a:rPr lang="cs-CZ" dirty="0" err="1" smtClean="0"/>
              <a:t>Hyperextenze</a:t>
            </a:r>
            <a:endParaRPr lang="cs-CZ" dirty="0" smtClean="0"/>
          </a:p>
          <a:p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antebrachii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7186" t="53135" r="50994" b="19818"/>
          <a:stretch>
            <a:fillRect/>
          </a:stretch>
        </p:blipFill>
        <p:spPr bwMode="auto">
          <a:xfrm>
            <a:off x="7708488" y="4001294"/>
            <a:ext cx="406633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7850" t="39480" r="51176" b="16841"/>
          <a:stretch>
            <a:fillRect/>
          </a:stretch>
        </p:blipFill>
        <p:spPr bwMode="auto">
          <a:xfrm>
            <a:off x="8584967" y="1027906"/>
            <a:ext cx="2901681" cy="25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4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A50021"/>
                </a:solidFill>
              </a:rPr>
              <a:t>Kloub </a:t>
            </a:r>
            <a:r>
              <a:rPr lang="cs-CZ" b="1" dirty="0" err="1" smtClean="0">
                <a:solidFill>
                  <a:srgbClr val="A50021"/>
                </a:solidFill>
              </a:rPr>
              <a:t>vřetenoloketní</a:t>
            </a:r>
            <a:r>
              <a:rPr lang="cs-CZ" b="1" dirty="0" smtClean="0">
                <a:solidFill>
                  <a:srgbClr val="A50021"/>
                </a:solidFill>
              </a:rPr>
              <a:t> dolní </a:t>
            </a:r>
            <a:r>
              <a:rPr lang="cs-CZ" dirty="0" smtClean="0">
                <a:solidFill>
                  <a:srgbClr val="A50021"/>
                </a:solidFill>
              </a:rPr>
              <a:t> (</a:t>
            </a:r>
            <a:r>
              <a:rPr lang="cs-CZ" i="1" dirty="0" err="1" smtClean="0">
                <a:solidFill>
                  <a:srgbClr val="A50021"/>
                </a:solidFill>
              </a:rPr>
              <a:t>articulatio</a:t>
            </a:r>
            <a:r>
              <a:rPr lang="cs-CZ" i="1" dirty="0" smtClean="0">
                <a:solidFill>
                  <a:srgbClr val="A50021"/>
                </a:solidFill>
              </a:rPr>
              <a:t> </a:t>
            </a:r>
            <a:r>
              <a:rPr lang="cs-CZ" i="1" dirty="0" err="1" smtClean="0">
                <a:solidFill>
                  <a:srgbClr val="A50021"/>
                </a:solidFill>
              </a:rPr>
              <a:t>radioulnaris</a:t>
            </a:r>
            <a:r>
              <a:rPr lang="cs-CZ" i="1" dirty="0" smtClean="0">
                <a:solidFill>
                  <a:srgbClr val="A50021"/>
                </a:solidFill>
              </a:rPr>
              <a:t> </a:t>
            </a:r>
            <a:r>
              <a:rPr lang="cs-CZ" i="1" dirty="0" err="1" smtClean="0">
                <a:solidFill>
                  <a:srgbClr val="A50021"/>
                </a:solidFill>
              </a:rPr>
              <a:t>distalis</a:t>
            </a:r>
            <a:r>
              <a:rPr lang="cs-CZ" dirty="0" smtClean="0">
                <a:solidFill>
                  <a:srgbClr val="A50021"/>
                </a:solidFill>
              </a:rPr>
              <a:t>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 distálními konci radia a ulny</a:t>
            </a:r>
          </a:p>
          <a:p>
            <a:r>
              <a:rPr lang="cs-CZ" dirty="0" smtClean="0"/>
              <a:t>pohyby supinace, pronace</a:t>
            </a:r>
          </a:p>
          <a:p>
            <a:r>
              <a:rPr lang="cs-CZ" dirty="0" err="1" smtClean="0"/>
              <a:t>Cimcumferencia</a:t>
            </a:r>
            <a:r>
              <a:rPr lang="cs-CZ" dirty="0" smtClean="0"/>
              <a:t> </a:t>
            </a:r>
            <a:r>
              <a:rPr lang="cs-CZ" dirty="0" err="1" smtClean="0"/>
              <a:t>articularis</a:t>
            </a:r>
            <a:r>
              <a:rPr lang="cs-CZ" dirty="0" smtClean="0"/>
              <a:t> </a:t>
            </a:r>
            <a:r>
              <a:rPr lang="cs-CZ" dirty="0" err="1" smtClean="0"/>
              <a:t>ulnae</a:t>
            </a:r>
            <a:r>
              <a:rPr lang="cs-CZ" dirty="0" smtClean="0"/>
              <a:t>-</a:t>
            </a:r>
            <a:r>
              <a:rPr lang="cs-CZ" dirty="0" err="1" smtClean="0"/>
              <a:t>incisura</a:t>
            </a:r>
            <a:r>
              <a:rPr lang="cs-CZ" dirty="0" smtClean="0"/>
              <a:t> </a:t>
            </a:r>
            <a:r>
              <a:rPr lang="cs-CZ" dirty="0" err="1" smtClean="0"/>
              <a:t>ulnaris</a:t>
            </a:r>
            <a:r>
              <a:rPr lang="cs-CZ" dirty="0" smtClean="0"/>
              <a:t> radii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500" t="36120" r="42776" b="25241"/>
          <a:stretch>
            <a:fillRect/>
          </a:stretch>
        </p:blipFill>
        <p:spPr bwMode="auto">
          <a:xfrm>
            <a:off x="3503712" y="3861049"/>
            <a:ext cx="4680520" cy="24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4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A50021"/>
                </a:solidFill>
              </a:rPr>
              <a:t>K</a:t>
            </a:r>
            <a:r>
              <a:rPr lang="cs-CZ" b="1" dirty="0" smtClean="0">
                <a:solidFill>
                  <a:srgbClr val="A50021"/>
                </a:solidFill>
              </a:rPr>
              <a:t>louby ruky </a:t>
            </a:r>
            <a:r>
              <a:rPr lang="cs-CZ" i="1" dirty="0" smtClean="0">
                <a:solidFill>
                  <a:srgbClr val="A50021"/>
                </a:solidFill>
              </a:rPr>
              <a:t>(</a:t>
            </a:r>
            <a:r>
              <a:rPr lang="cs-CZ" i="1" dirty="0" err="1" smtClean="0">
                <a:solidFill>
                  <a:srgbClr val="A50021"/>
                </a:solidFill>
              </a:rPr>
              <a:t>articulationes</a:t>
            </a:r>
            <a:r>
              <a:rPr lang="cs-CZ" i="1" dirty="0" smtClean="0">
                <a:solidFill>
                  <a:srgbClr val="A50021"/>
                </a:solidFill>
              </a:rPr>
              <a:t> </a:t>
            </a:r>
            <a:r>
              <a:rPr lang="cs-CZ" i="1" dirty="0" err="1" smtClean="0">
                <a:solidFill>
                  <a:srgbClr val="A50021"/>
                </a:solidFill>
              </a:rPr>
              <a:t>manus</a:t>
            </a:r>
            <a:r>
              <a:rPr lang="cs-CZ" i="1" dirty="0" smtClean="0">
                <a:solidFill>
                  <a:srgbClr val="A50021"/>
                </a:solidFill>
              </a:rPr>
              <a:t>)</a:t>
            </a:r>
            <a:endParaRPr lang="cs-CZ" i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radiokarpální</a:t>
            </a:r>
            <a:r>
              <a:rPr lang="cs-CZ" dirty="0" smtClean="0"/>
              <a:t>, </a:t>
            </a:r>
            <a:r>
              <a:rPr lang="cs-CZ" dirty="0" err="1" smtClean="0"/>
              <a:t>interkarpální</a:t>
            </a:r>
            <a:r>
              <a:rPr lang="cs-CZ" dirty="0" smtClean="0"/>
              <a:t>, </a:t>
            </a:r>
            <a:r>
              <a:rPr lang="cs-CZ" dirty="0" err="1" smtClean="0"/>
              <a:t>metakarpofalangeální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pohyby ruky – radiální a ulnární </a:t>
            </a:r>
            <a:r>
              <a:rPr lang="cs-CZ" dirty="0" err="1" smtClean="0"/>
              <a:t>dukce</a:t>
            </a:r>
            <a:r>
              <a:rPr lang="cs-CZ" dirty="0" smtClean="0"/>
              <a:t>, flexe, extenze, pohyby sdružené. </a:t>
            </a:r>
          </a:p>
          <a:p>
            <a:r>
              <a:rPr lang="cs-CZ" dirty="0" smtClean="0"/>
              <a:t>Pohyby prstů - flexe, extenze, abdukce, addukce. </a:t>
            </a:r>
          </a:p>
          <a:p>
            <a:endParaRPr lang="cs-CZ" dirty="0" smtClean="0"/>
          </a:p>
          <a:p>
            <a:r>
              <a:rPr lang="cs-CZ" dirty="0" err="1" smtClean="0"/>
              <a:t>Articulatio</a:t>
            </a:r>
            <a:r>
              <a:rPr lang="cs-CZ" dirty="0" smtClean="0"/>
              <a:t> </a:t>
            </a:r>
            <a:r>
              <a:rPr lang="cs-CZ" dirty="0" err="1" smtClean="0"/>
              <a:t>carpometacarpea</a:t>
            </a:r>
            <a:r>
              <a:rPr lang="cs-CZ" dirty="0" smtClean="0"/>
              <a:t> </a:t>
            </a:r>
            <a:r>
              <a:rPr lang="cs-CZ" dirty="0" err="1" smtClean="0"/>
              <a:t>pollicis</a:t>
            </a:r>
            <a:r>
              <a:rPr lang="cs-CZ" dirty="0" smtClean="0"/>
              <a:t> (připojení palce) je typ kloubu sedlovitého (</a:t>
            </a:r>
            <a:r>
              <a:rPr lang="cs-CZ" i="1" dirty="0" err="1" smtClean="0"/>
              <a:t>articulatio</a:t>
            </a:r>
            <a:r>
              <a:rPr lang="cs-CZ" i="1" dirty="0" smtClean="0"/>
              <a:t> </a:t>
            </a:r>
            <a:r>
              <a:rPr lang="cs-CZ" i="1" dirty="0" err="1" smtClean="0"/>
              <a:t>sellaris</a:t>
            </a:r>
            <a:r>
              <a:rPr lang="cs-CZ" dirty="0" smtClean="0"/>
              <a:t>) a umožňuje opozici palce.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A50021"/>
                </a:solidFill>
              </a:rPr>
              <a:t>Semestr podzim</a:t>
            </a:r>
            <a:r>
              <a:rPr lang="cs-CZ" smtClean="0">
                <a:solidFill>
                  <a:srgbClr val="A50021"/>
                </a:solidFill>
              </a:rPr>
              <a:t>, 2017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29730" y="18256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22.9. Kostra páteře, hrudníku</a:t>
            </a:r>
          </a:p>
          <a:p>
            <a:r>
              <a:rPr lang="cs-CZ" dirty="0" smtClean="0"/>
              <a:t>29.9. Spojení na páteři, spoje na hrudníku</a:t>
            </a:r>
          </a:p>
          <a:p>
            <a:r>
              <a:rPr lang="cs-CZ" dirty="0" smtClean="0"/>
              <a:t>6.10. Kostra a spoje pánevního pletence</a:t>
            </a:r>
          </a:p>
          <a:p>
            <a:r>
              <a:rPr lang="cs-CZ" dirty="0" smtClean="0"/>
              <a:t>13.10. Kostra a spoje dolní končetiny</a:t>
            </a:r>
          </a:p>
          <a:p>
            <a:r>
              <a:rPr lang="cs-CZ" dirty="0" smtClean="0"/>
              <a:t>20.10. Kostra a spoje horní končetiny</a:t>
            </a:r>
          </a:p>
          <a:p>
            <a:r>
              <a:rPr lang="cs-CZ" dirty="0" smtClean="0"/>
              <a:t>27.10. Lebka a její spoje</a:t>
            </a:r>
          </a:p>
          <a:p>
            <a:r>
              <a:rPr lang="cs-CZ" dirty="0" smtClean="0"/>
              <a:t>3.11. Obecná nauka o svalech, úvod do PNS, svaly zádové, hluboké šíjové, fascie zádové</a:t>
            </a:r>
          </a:p>
          <a:p>
            <a:r>
              <a:rPr lang="cs-CZ" dirty="0" smtClean="0"/>
              <a:t>10.11. Svaly hrudníku a břicha, jejich inervace a fascie, Svaly dna pánevního a hráze</a:t>
            </a:r>
          </a:p>
          <a:p>
            <a:r>
              <a:rPr lang="cs-CZ" dirty="0" smtClean="0"/>
              <a:t>24.11. Svaly dolní končetiny, svaly kyčelní, jejich inervace a fascie</a:t>
            </a:r>
          </a:p>
          <a:p>
            <a:r>
              <a:rPr lang="cs-CZ" dirty="0" smtClean="0"/>
              <a:t>1.12. Svaly horní končetiny, jejich inervace a fascie</a:t>
            </a:r>
          </a:p>
          <a:p>
            <a:r>
              <a:rPr lang="cs-CZ" dirty="0" smtClean="0"/>
              <a:t>8.12. Svaly hlavy a krku</a:t>
            </a:r>
          </a:p>
        </p:txBody>
      </p:sp>
    </p:spTree>
    <p:extLst>
      <p:ext uri="{BB962C8B-B14F-4D97-AF65-F5344CB8AC3E}">
        <p14:creationId xmlns:p14="http://schemas.microsoft.com/office/powerpoint/2010/main" val="36414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A50021"/>
                </a:solidFill>
              </a:rPr>
              <a:t>Kostra horní končetiny (</a:t>
            </a:r>
            <a:r>
              <a:rPr lang="cs-CZ" dirty="0" err="1" smtClean="0">
                <a:solidFill>
                  <a:srgbClr val="A50021"/>
                </a:solidFill>
              </a:rPr>
              <a:t>ossa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extremitatis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membri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superioris</a:t>
            </a:r>
            <a:r>
              <a:rPr lang="cs-CZ" dirty="0" smtClean="0">
                <a:solidFill>
                  <a:srgbClr val="A50021"/>
                </a:solidFill>
              </a:rPr>
              <a:t>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5568" y="1825625"/>
            <a:ext cx="6658232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Pletenec horní končetiny (cingulum)</a:t>
            </a:r>
          </a:p>
          <a:p>
            <a:pPr lvl="1"/>
            <a:r>
              <a:rPr lang="cs-CZ" dirty="0" smtClean="0"/>
              <a:t>Klíční kost (</a:t>
            </a:r>
            <a:r>
              <a:rPr lang="cs-CZ" dirty="0" err="1" smtClean="0"/>
              <a:t>clavicula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Lopatka (</a:t>
            </a:r>
            <a:r>
              <a:rPr lang="cs-CZ" dirty="0" err="1" smtClean="0"/>
              <a:t>scapula</a:t>
            </a:r>
            <a:r>
              <a:rPr lang="cs-CZ" dirty="0" smtClean="0"/>
              <a:t>)</a:t>
            </a:r>
          </a:p>
          <a:p>
            <a:r>
              <a:rPr lang="cs-CZ" dirty="0" smtClean="0"/>
              <a:t>Volná horní končetina</a:t>
            </a:r>
          </a:p>
          <a:p>
            <a:pPr lvl="1"/>
            <a:r>
              <a:rPr lang="cs-CZ" dirty="0" smtClean="0"/>
              <a:t>Humerus (pažní kost)</a:t>
            </a:r>
          </a:p>
          <a:p>
            <a:pPr lvl="1"/>
            <a:r>
              <a:rPr lang="cs-CZ" dirty="0" err="1" smtClean="0"/>
              <a:t>Radius</a:t>
            </a:r>
            <a:r>
              <a:rPr lang="cs-CZ" dirty="0" smtClean="0"/>
              <a:t> (vřetenní kost)</a:t>
            </a:r>
          </a:p>
          <a:p>
            <a:pPr lvl="1"/>
            <a:r>
              <a:rPr lang="cs-CZ" dirty="0" smtClean="0"/>
              <a:t>Ulna (loketní kost)</a:t>
            </a:r>
          </a:p>
          <a:p>
            <a:r>
              <a:rPr lang="cs-CZ" dirty="0" smtClean="0"/>
              <a:t>Kostra ruky </a:t>
            </a:r>
          </a:p>
          <a:p>
            <a:pPr lvl="1"/>
            <a:r>
              <a:rPr lang="cs-CZ" dirty="0" err="1" smtClean="0"/>
              <a:t>Ossa</a:t>
            </a:r>
            <a:r>
              <a:rPr lang="cs-CZ" dirty="0" smtClean="0"/>
              <a:t> </a:t>
            </a:r>
            <a:r>
              <a:rPr lang="cs-CZ" dirty="0" err="1" smtClean="0"/>
              <a:t>carpi</a:t>
            </a:r>
            <a:r>
              <a:rPr lang="cs-CZ" dirty="0" smtClean="0"/>
              <a:t> (zápěstní)</a:t>
            </a:r>
          </a:p>
          <a:p>
            <a:pPr lvl="2"/>
            <a:r>
              <a:rPr lang="cs-CZ" dirty="0" smtClean="0"/>
              <a:t>Proximální řada: lodičkovitá (</a:t>
            </a:r>
            <a:r>
              <a:rPr lang="cs-CZ" dirty="0" err="1" smtClean="0"/>
              <a:t>scaphoideum</a:t>
            </a:r>
            <a:r>
              <a:rPr lang="cs-CZ" dirty="0" smtClean="0"/>
              <a:t>), půlměsíčitá (</a:t>
            </a:r>
            <a:r>
              <a:rPr lang="cs-CZ" dirty="0" err="1" smtClean="0"/>
              <a:t>lunatum</a:t>
            </a:r>
            <a:r>
              <a:rPr lang="cs-CZ" dirty="0" smtClean="0"/>
              <a:t>), trojhranná (</a:t>
            </a:r>
            <a:r>
              <a:rPr lang="cs-CZ" dirty="0" err="1" smtClean="0"/>
              <a:t>triquetrum</a:t>
            </a:r>
            <a:r>
              <a:rPr lang="cs-CZ" dirty="0" smtClean="0"/>
              <a:t>), hráškovitá (</a:t>
            </a:r>
            <a:r>
              <a:rPr lang="cs-CZ" dirty="0" err="1" smtClean="0"/>
              <a:t>pisiforme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Distální řada: trapézová/mnohohranná větší (</a:t>
            </a:r>
            <a:r>
              <a:rPr lang="cs-CZ" dirty="0" err="1" smtClean="0"/>
              <a:t>trapezium</a:t>
            </a:r>
            <a:r>
              <a:rPr lang="cs-CZ" dirty="0" smtClean="0"/>
              <a:t>), </a:t>
            </a:r>
            <a:r>
              <a:rPr lang="cs-CZ" dirty="0" err="1" smtClean="0"/>
              <a:t>trapézovitá</a:t>
            </a:r>
            <a:r>
              <a:rPr lang="cs-CZ" dirty="0" smtClean="0"/>
              <a:t>/mnohohranná menší (</a:t>
            </a:r>
            <a:r>
              <a:rPr lang="cs-CZ" dirty="0" err="1" smtClean="0"/>
              <a:t>trapezoideum</a:t>
            </a:r>
            <a:r>
              <a:rPr lang="cs-CZ" dirty="0" smtClean="0"/>
              <a:t>), hlavatá (</a:t>
            </a:r>
            <a:r>
              <a:rPr lang="cs-CZ" dirty="0" err="1" smtClean="0"/>
              <a:t>capitatum</a:t>
            </a:r>
            <a:r>
              <a:rPr lang="cs-CZ" dirty="0" smtClean="0"/>
              <a:t>), hákovitá (</a:t>
            </a:r>
            <a:r>
              <a:rPr lang="cs-CZ" dirty="0" err="1" smtClean="0"/>
              <a:t>hamatum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Ossa</a:t>
            </a:r>
            <a:r>
              <a:rPr lang="cs-CZ" dirty="0" smtClean="0"/>
              <a:t> </a:t>
            </a:r>
            <a:r>
              <a:rPr lang="cs-CZ" dirty="0" err="1" smtClean="0"/>
              <a:t>metacarpi</a:t>
            </a:r>
            <a:r>
              <a:rPr lang="cs-CZ" dirty="0" smtClean="0"/>
              <a:t> (záprstní)</a:t>
            </a:r>
          </a:p>
          <a:p>
            <a:pPr lvl="1"/>
            <a:r>
              <a:rPr lang="cs-CZ" dirty="0" err="1" smtClean="0"/>
              <a:t>Phalanges</a:t>
            </a:r>
            <a:r>
              <a:rPr lang="cs-CZ" dirty="0" smtClean="0"/>
              <a:t>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manus</a:t>
            </a:r>
            <a:r>
              <a:rPr lang="cs-CZ" dirty="0" smtClean="0"/>
              <a:t> (články prstů)</a:t>
            </a:r>
          </a:p>
          <a:p>
            <a:pPr lvl="2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7538" t="26045" r="35902" b="22742"/>
          <a:stretch/>
        </p:blipFill>
        <p:spPr>
          <a:xfrm>
            <a:off x="217056" y="1690688"/>
            <a:ext cx="4109242" cy="44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A50021"/>
                </a:solidFill>
              </a:rPr>
              <a:t>Clavicula</a:t>
            </a:r>
            <a:r>
              <a:rPr lang="cs-CZ" dirty="0" smtClean="0">
                <a:solidFill>
                  <a:srgbClr val="A50021"/>
                </a:solidFill>
              </a:rPr>
              <a:t> (klíční kost)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Esovitě prohnutá</a:t>
            </a:r>
          </a:p>
          <a:p>
            <a:r>
              <a:rPr lang="cs-CZ" dirty="0" smtClean="0"/>
              <a:t>Pojí se se sternem a nadpažkem lopatky</a:t>
            </a:r>
          </a:p>
          <a:p>
            <a:r>
              <a:rPr lang="cs-CZ" dirty="0" smtClean="0"/>
              <a:t>Distanční kost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33280" r="54592" b="12121"/>
          <a:stretch>
            <a:fillRect/>
          </a:stretch>
        </p:blipFill>
        <p:spPr bwMode="auto">
          <a:xfrm>
            <a:off x="7688610" y="664351"/>
            <a:ext cx="3816424" cy="55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8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A50021"/>
                </a:solidFill>
              </a:rPr>
              <a:t>Scapula</a:t>
            </a:r>
            <a:r>
              <a:rPr lang="cs-CZ" dirty="0" smtClean="0">
                <a:solidFill>
                  <a:srgbClr val="A50021"/>
                </a:solidFill>
              </a:rPr>
              <a:t> (lopatka)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Spina </a:t>
            </a:r>
            <a:r>
              <a:rPr lang="cs-CZ" dirty="0" err="1" smtClean="0"/>
              <a:t>scapulae</a:t>
            </a:r>
            <a:r>
              <a:rPr lang="cs-CZ" dirty="0" smtClean="0"/>
              <a:t> (hřeben lopatkový)</a:t>
            </a:r>
          </a:p>
          <a:p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supraspinata</a:t>
            </a:r>
            <a:r>
              <a:rPr lang="cs-CZ" dirty="0" smtClean="0"/>
              <a:t> (</a:t>
            </a:r>
            <a:r>
              <a:rPr lang="cs-CZ" dirty="0" err="1" smtClean="0"/>
              <a:t>nadhřebenová</a:t>
            </a:r>
            <a:r>
              <a:rPr lang="cs-CZ" dirty="0" smtClean="0"/>
              <a:t> jáma)</a:t>
            </a:r>
          </a:p>
          <a:p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infraspinata</a:t>
            </a:r>
            <a:endParaRPr lang="cs-CZ" dirty="0"/>
          </a:p>
          <a:p>
            <a:r>
              <a:rPr lang="cs-CZ" dirty="0" smtClean="0"/>
              <a:t>Acromion (nadpažek)</a:t>
            </a:r>
          </a:p>
          <a:p>
            <a:r>
              <a:rPr lang="cs-CZ" dirty="0" err="1" smtClean="0"/>
              <a:t>Cavitas</a:t>
            </a:r>
            <a:r>
              <a:rPr lang="cs-CZ" dirty="0" smtClean="0"/>
              <a:t> </a:t>
            </a:r>
            <a:r>
              <a:rPr lang="cs-CZ" dirty="0" err="1" smtClean="0"/>
              <a:t>glenoidalis</a:t>
            </a:r>
            <a:r>
              <a:rPr lang="cs-CZ" dirty="0" smtClean="0"/>
              <a:t> (kloubní jamka)</a:t>
            </a:r>
          </a:p>
          <a:p>
            <a:r>
              <a:rPr lang="cs-CZ" dirty="0" err="1" smtClean="0"/>
              <a:t>Processus</a:t>
            </a:r>
            <a:r>
              <a:rPr lang="cs-CZ" dirty="0" smtClean="0"/>
              <a:t> </a:t>
            </a:r>
            <a:r>
              <a:rPr lang="cs-CZ" dirty="0" err="1" smtClean="0"/>
              <a:t>coracoideus</a:t>
            </a:r>
            <a:r>
              <a:rPr lang="cs-CZ" dirty="0" smtClean="0"/>
              <a:t> (zobcovitý výběžek)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34" t="33280" r="53542" b="11281"/>
          <a:stretch>
            <a:fillRect/>
          </a:stretch>
        </p:blipFill>
        <p:spPr bwMode="auto">
          <a:xfrm>
            <a:off x="9075210" y="132444"/>
            <a:ext cx="2313756" cy="31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8633" t="26560" r="51967" b="18001"/>
          <a:stretch>
            <a:fillRect/>
          </a:stretch>
        </p:blipFill>
        <p:spPr bwMode="auto">
          <a:xfrm>
            <a:off x="9075210" y="3481612"/>
            <a:ext cx="2769511" cy="32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A50021"/>
                </a:solidFill>
              </a:rPr>
              <a:t>Humerus (pažní kost)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Caput </a:t>
            </a:r>
            <a:r>
              <a:rPr lang="cs-CZ" dirty="0" err="1" smtClean="0"/>
              <a:t>humeri</a:t>
            </a:r>
            <a:r>
              <a:rPr lang="cs-CZ" dirty="0" smtClean="0"/>
              <a:t> (hlavice)</a:t>
            </a:r>
          </a:p>
          <a:p>
            <a:r>
              <a:rPr lang="cs-CZ" dirty="0" err="1" smtClean="0"/>
              <a:t>Collum</a:t>
            </a:r>
            <a:r>
              <a:rPr lang="cs-CZ" dirty="0" smtClean="0"/>
              <a:t> </a:t>
            </a:r>
            <a:r>
              <a:rPr lang="cs-CZ" dirty="0" err="1" smtClean="0"/>
              <a:t>anatomicum</a:t>
            </a:r>
            <a:r>
              <a:rPr lang="cs-CZ" dirty="0" smtClean="0"/>
              <a:t> et </a:t>
            </a:r>
            <a:r>
              <a:rPr lang="cs-CZ" dirty="0" err="1" smtClean="0"/>
              <a:t>chirurgicum</a:t>
            </a:r>
            <a:endParaRPr lang="cs-CZ" dirty="0" smtClean="0"/>
          </a:p>
          <a:p>
            <a:r>
              <a:rPr lang="cs-CZ" dirty="0" err="1" smtClean="0"/>
              <a:t>Tuberculum</a:t>
            </a:r>
            <a:r>
              <a:rPr lang="cs-CZ" dirty="0" smtClean="0"/>
              <a:t> </a:t>
            </a:r>
            <a:r>
              <a:rPr lang="cs-CZ" dirty="0" err="1" smtClean="0"/>
              <a:t>majus</a:t>
            </a:r>
            <a:r>
              <a:rPr lang="cs-CZ" dirty="0" smtClean="0"/>
              <a:t>, minus (hrbolky)</a:t>
            </a:r>
          </a:p>
          <a:p>
            <a:r>
              <a:rPr lang="cs-CZ" dirty="0" smtClean="0"/>
              <a:t>Corpus </a:t>
            </a:r>
            <a:r>
              <a:rPr lang="cs-CZ" dirty="0" err="1" smtClean="0"/>
              <a:t>humeri</a:t>
            </a:r>
            <a:r>
              <a:rPr lang="cs-CZ" dirty="0" smtClean="0"/>
              <a:t> (tělo)</a:t>
            </a:r>
          </a:p>
          <a:p>
            <a:r>
              <a:rPr lang="cs-CZ" dirty="0" smtClean="0"/>
              <a:t>Trochlea </a:t>
            </a:r>
            <a:r>
              <a:rPr lang="cs-CZ" dirty="0" err="1" smtClean="0"/>
              <a:t>humeri</a:t>
            </a:r>
            <a:r>
              <a:rPr lang="cs-CZ" dirty="0" smtClean="0"/>
              <a:t> (kladka)</a:t>
            </a:r>
          </a:p>
          <a:p>
            <a:r>
              <a:rPr lang="cs-CZ" dirty="0" err="1" smtClean="0"/>
              <a:t>Capitulum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r>
              <a:rPr lang="cs-CZ" dirty="0" smtClean="0"/>
              <a:t> (hlavička)</a:t>
            </a:r>
          </a:p>
          <a:p>
            <a:r>
              <a:rPr lang="cs-CZ" dirty="0" err="1" smtClean="0"/>
              <a:t>Epicondylus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r>
              <a:rPr lang="cs-CZ" dirty="0" smtClean="0"/>
              <a:t>, </a:t>
            </a:r>
            <a:r>
              <a:rPr lang="cs-CZ" dirty="0" err="1" smtClean="0"/>
              <a:t>lateralis</a:t>
            </a:r>
            <a:r>
              <a:rPr lang="cs-CZ" dirty="0" smtClean="0"/>
              <a:t> (hrbolky)</a:t>
            </a:r>
          </a:p>
          <a:p>
            <a:r>
              <a:rPr lang="cs-CZ" dirty="0" err="1" smtClean="0"/>
              <a:t>Sulcus</a:t>
            </a:r>
            <a:r>
              <a:rPr lang="cs-CZ" dirty="0" smtClean="0"/>
              <a:t> nervi </a:t>
            </a:r>
            <a:r>
              <a:rPr lang="cs-CZ" dirty="0" err="1" smtClean="0"/>
              <a:t>ulnaris</a:t>
            </a:r>
            <a:r>
              <a:rPr lang="cs-CZ" dirty="0" smtClean="0"/>
              <a:t> et </a:t>
            </a:r>
            <a:r>
              <a:rPr lang="cs-CZ" dirty="0" err="1" smtClean="0"/>
              <a:t>radialis</a:t>
            </a:r>
            <a:r>
              <a:rPr lang="cs-CZ" dirty="0" smtClean="0"/>
              <a:t> (žlábek pro loketní</a:t>
            </a:r>
            <a:br>
              <a:rPr lang="cs-CZ" dirty="0" smtClean="0"/>
            </a:br>
            <a:r>
              <a:rPr lang="cs-CZ" dirty="0" smtClean="0"/>
              <a:t> a vřetenní nerv)</a:t>
            </a:r>
          </a:p>
          <a:p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coronoidea</a:t>
            </a:r>
            <a:r>
              <a:rPr lang="cs-CZ" dirty="0" smtClean="0"/>
              <a:t> (hákovitá jamka)</a:t>
            </a:r>
          </a:p>
          <a:p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olecrani</a:t>
            </a:r>
            <a:r>
              <a:rPr lang="cs-CZ" dirty="0" smtClean="0"/>
              <a:t> (</a:t>
            </a:r>
            <a:r>
              <a:rPr lang="cs-CZ" dirty="0" err="1" smtClean="0"/>
              <a:t>okovcová</a:t>
            </a:r>
            <a:r>
              <a:rPr lang="cs-CZ" dirty="0" smtClean="0"/>
              <a:t> jamka)</a:t>
            </a:r>
          </a:p>
          <a:p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radialis</a:t>
            </a:r>
            <a:r>
              <a:rPr lang="cs-CZ" dirty="0" smtClean="0"/>
              <a:t> (vřetenní jamka)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8992" t="33280" r="52492" b="12961"/>
          <a:stretch/>
        </p:blipFill>
        <p:spPr bwMode="auto">
          <a:xfrm>
            <a:off x="7505700" y="1642805"/>
            <a:ext cx="3848100" cy="453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A50021"/>
                </a:solidFill>
              </a:rPr>
              <a:t>Radius</a:t>
            </a:r>
            <a:r>
              <a:rPr lang="cs-CZ" dirty="0" smtClean="0">
                <a:solidFill>
                  <a:srgbClr val="A50021"/>
                </a:solidFill>
              </a:rPr>
              <a:t> (vřetenní kost)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palcová strana předloktí</a:t>
            </a:r>
          </a:p>
          <a:p>
            <a:r>
              <a:rPr lang="cs-CZ" i="1" dirty="0" smtClean="0"/>
              <a:t>corpus radii</a:t>
            </a:r>
          </a:p>
          <a:p>
            <a:r>
              <a:rPr lang="cs-CZ" i="1" dirty="0" err="1" smtClean="0"/>
              <a:t>caput</a:t>
            </a:r>
            <a:r>
              <a:rPr lang="cs-CZ" i="1" dirty="0" smtClean="0"/>
              <a:t> radii</a:t>
            </a:r>
          </a:p>
          <a:p>
            <a:r>
              <a:rPr lang="cs-CZ" i="1" dirty="0" err="1" smtClean="0"/>
              <a:t>collum</a:t>
            </a:r>
            <a:r>
              <a:rPr lang="cs-CZ" i="1" dirty="0" smtClean="0"/>
              <a:t> radii</a:t>
            </a:r>
          </a:p>
          <a:p>
            <a:r>
              <a:rPr lang="cs-CZ" i="1" dirty="0" err="1" smtClean="0"/>
              <a:t>tuberositas</a:t>
            </a:r>
            <a:r>
              <a:rPr lang="cs-CZ" i="1" dirty="0" smtClean="0"/>
              <a:t> radii (drsnatina, m. biceps </a:t>
            </a:r>
            <a:r>
              <a:rPr lang="cs-CZ" i="1" dirty="0" err="1" smtClean="0"/>
              <a:t>brachii</a:t>
            </a:r>
            <a:r>
              <a:rPr lang="cs-CZ" i="1" dirty="0" smtClean="0"/>
              <a:t>)</a:t>
            </a:r>
          </a:p>
          <a:p>
            <a:r>
              <a:rPr lang="cs-CZ" i="1" dirty="0" smtClean="0"/>
              <a:t>facies </a:t>
            </a:r>
            <a:r>
              <a:rPr lang="cs-CZ" i="1" dirty="0" err="1" smtClean="0"/>
              <a:t>articularis</a:t>
            </a:r>
            <a:r>
              <a:rPr lang="cs-CZ" i="1" dirty="0" smtClean="0"/>
              <a:t> </a:t>
            </a:r>
            <a:r>
              <a:rPr lang="cs-CZ" i="1" dirty="0" err="1" smtClean="0"/>
              <a:t>carpea</a:t>
            </a:r>
            <a:r>
              <a:rPr lang="cs-CZ" i="1" dirty="0" smtClean="0"/>
              <a:t> (kloubní plocha zápěstí)</a:t>
            </a:r>
          </a:p>
          <a:p>
            <a:r>
              <a:rPr lang="cs-CZ" i="1" dirty="0" err="1" smtClean="0"/>
              <a:t>processus</a:t>
            </a:r>
            <a:r>
              <a:rPr lang="cs-CZ" i="1" dirty="0" smtClean="0"/>
              <a:t> </a:t>
            </a:r>
            <a:r>
              <a:rPr lang="cs-CZ" i="1" dirty="0" err="1" smtClean="0"/>
              <a:t>styloideus</a:t>
            </a:r>
            <a:r>
              <a:rPr lang="cs-CZ" i="1" dirty="0" smtClean="0"/>
              <a:t> radii (bodcovitý výběžek)</a:t>
            </a:r>
          </a:p>
          <a:p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6508" t="33280" r="57742" b="10441"/>
          <a:stretch>
            <a:fillRect/>
          </a:stretch>
        </p:blipFill>
        <p:spPr bwMode="auto">
          <a:xfrm>
            <a:off x="8687916" y="1352427"/>
            <a:ext cx="21602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2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A50021"/>
                </a:solidFill>
              </a:rPr>
              <a:t>Ulna (loketní kost)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3898776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malíková strana předloktí</a:t>
            </a:r>
          </a:p>
          <a:p>
            <a:r>
              <a:rPr lang="cs-CZ" i="1" dirty="0" smtClean="0"/>
              <a:t>corpus </a:t>
            </a:r>
            <a:r>
              <a:rPr lang="cs-CZ" i="1" dirty="0" err="1" smtClean="0"/>
              <a:t>ulnae</a:t>
            </a:r>
            <a:endParaRPr lang="cs-CZ" i="1" dirty="0" smtClean="0"/>
          </a:p>
          <a:p>
            <a:r>
              <a:rPr lang="cs-CZ" i="1" dirty="0" err="1" smtClean="0"/>
              <a:t>Olecranon</a:t>
            </a:r>
            <a:r>
              <a:rPr lang="cs-CZ" i="1" dirty="0" smtClean="0"/>
              <a:t> (okovec)</a:t>
            </a:r>
          </a:p>
          <a:p>
            <a:r>
              <a:rPr lang="cs-CZ" i="1" dirty="0" err="1" smtClean="0"/>
              <a:t>processus</a:t>
            </a:r>
            <a:r>
              <a:rPr lang="cs-CZ" i="1" dirty="0" smtClean="0"/>
              <a:t> </a:t>
            </a:r>
            <a:r>
              <a:rPr lang="cs-CZ" i="1" dirty="0" err="1" smtClean="0"/>
              <a:t>coronoideus</a:t>
            </a:r>
            <a:r>
              <a:rPr lang="cs-CZ" i="1" dirty="0" smtClean="0"/>
              <a:t> (hákovitý výběžek)</a:t>
            </a:r>
          </a:p>
          <a:p>
            <a:r>
              <a:rPr lang="cs-CZ" i="1" dirty="0" err="1" smtClean="0"/>
              <a:t>incisura</a:t>
            </a:r>
            <a:r>
              <a:rPr lang="cs-CZ" i="1" dirty="0" smtClean="0"/>
              <a:t> </a:t>
            </a:r>
            <a:r>
              <a:rPr lang="cs-CZ" i="1" dirty="0" err="1" smtClean="0"/>
              <a:t>trochlearis</a:t>
            </a:r>
            <a:r>
              <a:rPr lang="cs-CZ" i="1" dirty="0" smtClean="0"/>
              <a:t> (</a:t>
            </a:r>
            <a:r>
              <a:rPr lang="cs-CZ" i="1" dirty="0" err="1" smtClean="0"/>
              <a:t>kladkovitý</a:t>
            </a:r>
            <a:r>
              <a:rPr lang="cs-CZ" i="1" dirty="0" smtClean="0"/>
              <a:t> zářez)</a:t>
            </a:r>
          </a:p>
          <a:p>
            <a:r>
              <a:rPr lang="cs-CZ" i="1" dirty="0" err="1" smtClean="0"/>
              <a:t>incisura</a:t>
            </a:r>
            <a:r>
              <a:rPr lang="cs-CZ" i="1" dirty="0" smtClean="0"/>
              <a:t> </a:t>
            </a:r>
            <a:r>
              <a:rPr lang="cs-CZ" i="1" dirty="0" err="1" smtClean="0"/>
              <a:t>radialis</a:t>
            </a:r>
            <a:r>
              <a:rPr lang="cs-CZ" i="1" dirty="0" smtClean="0"/>
              <a:t> (vřetenní zářez)</a:t>
            </a:r>
          </a:p>
          <a:p>
            <a:r>
              <a:rPr lang="cs-CZ" i="1" dirty="0" err="1" smtClean="0"/>
              <a:t>tuberositas</a:t>
            </a:r>
            <a:r>
              <a:rPr lang="cs-CZ" i="1" dirty="0" smtClean="0"/>
              <a:t> </a:t>
            </a:r>
            <a:r>
              <a:rPr lang="cs-CZ" i="1" dirty="0" err="1" smtClean="0"/>
              <a:t>ulnae</a:t>
            </a:r>
            <a:r>
              <a:rPr lang="cs-CZ" i="1" dirty="0" smtClean="0"/>
              <a:t> (m. </a:t>
            </a:r>
            <a:r>
              <a:rPr lang="cs-CZ" i="1" dirty="0" err="1" smtClean="0"/>
              <a:t>brachialis</a:t>
            </a:r>
            <a:r>
              <a:rPr lang="cs-CZ" i="1" dirty="0" smtClean="0"/>
              <a:t>)</a:t>
            </a:r>
          </a:p>
          <a:p>
            <a:r>
              <a:rPr lang="cs-CZ" i="1" dirty="0" smtClean="0"/>
              <a:t>distální část - </a:t>
            </a:r>
            <a:r>
              <a:rPr lang="cs-CZ" i="1" dirty="0" err="1" smtClean="0"/>
              <a:t>caput</a:t>
            </a:r>
            <a:r>
              <a:rPr lang="cs-CZ" i="1" dirty="0" smtClean="0"/>
              <a:t> </a:t>
            </a:r>
            <a:r>
              <a:rPr lang="cs-CZ" i="1" dirty="0" err="1" smtClean="0"/>
              <a:t>ulnae</a:t>
            </a:r>
            <a:endParaRPr lang="cs-CZ" i="1" dirty="0" smtClean="0"/>
          </a:p>
          <a:p>
            <a:r>
              <a:rPr lang="cs-CZ" i="1" dirty="0" err="1" smtClean="0"/>
              <a:t>processus</a:t>
            </a:r>
            <a:r>
              <a:rPr lang="cs-CZ" i="1" dirty="0" smtClean="0"/>
              <a:t> </a:t>
            </a:r>
            <a:r>
              <a:rPr lang="cs-CZ" i="1" dirty="0" err="1" smtClean="0"/>
              <a:t>styloideus</a:t>
            </a:r>
            <a:r>
              <a:rPr lang="cs-CZ" i="1" dirty="0" smtClean="0"/>
              <a:t> </a:t>
            </a:r>
            <a:r>
              <a:rPr lang="cs-CZ" i="1" dirty="0" err="1" smtClean="0"/>
              <a:t>ulnaris</a:t>
            </a:r>
            <a:r>
              <a:rPr lang="cs-CZ" i="1" dirty="0" smtClean="0"/>
              <a:t> (bodcovitý výběžek)</a:t>
            </a:r>
          </a:p>
          <a:p>
            <a:r>
              <a:rPr lang="cs-CZ" i="1" dirty="0" err="1" smtClean="0"/>
              <a:t>margo</a:t>
            </a:r>
            <a:r>
              <a:rPr lang="cs-CZ" i="1" dirty="0" smtClean="0"/>
              <a:t> </a:t>
            </a:r>
            <a:r>
              <a:rPr lang="cs-CZ" i="1" dirty="0" err="1" smtClean="0"/>
              <a:t>interosseus</a:t>
            </a:r>
            <a:r>
              <a:rPr lang="cs-CZ" i="1" dirty="0" smtClean="0"/>
              <a:t> </a:t>
            </a:r>
            <a:r>
              <a:rPr lang="cs-CZ" i="1" dirty="0" err="1" smtClean="0"/>
              <a:t>ulnaris</a:t>
            </a:r>
            <a:endParaRPr lang="cs-CZ" i="1" dirty="0" smtClean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7975" t="26401" r="51050" b="19000"/>
          <a:stretch>
            <a:fillRect/>
          </a:stretch>
        </p:blipFill>
        <p:spPr bwMode="auto">
          <a:xfrm>
            <a:off x="6419528" y="1124744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A50021"/>
                </a:solidFill>
              </a:rPr>
              <a:t>Ossa</a:t>
            </a:r>
            <a:r>
              <a:rPr lang="cs-CZ" dirty="0" smtClean="0">
                <a:solidFill>
                  <a:srgbClr val="A50021"/>
                </a:solidFill>
              </a:rPr>
              <a:t> </a:t>
            </a:r>
            <a:r>
              <a:rPr lang="cs-CZ" dirty="0" err="1" smtClean="0">
                <a:solidFill>
                  <a:srgbClr val="A50021"/>
                </a:solidFill>
              </a:rPr>
              <a:t>carpi</a:t>
            </a:r>
            <a:r>
              <a:rPr lang="cs-CZ" dirty="0" smtClean="0">
                <a:solidFill>
                  <a:srgbClr val="A50021"/>
                </a:solidFill>
              </a:rPr>
              <a:t> (zápěstní kosti)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5334000" cy="254888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 8 kostí</a:t>
            </a:r>
          </a:p>
          <a:p>
            <a:r>
              <a:rPr lang="cs-CZ" dirty="0" smtClean="0"/>
              <a:t>dvě řady</a:t>
            </a:r>
          </a:p>
          <a:p>
            <a:pPr lvl="1"/>
            <a:r>
              <a:rPr lang="cs-CZ" dirty="0" smtClean="0"/>
              <a:t>proximální řada: </a:t>
            </a:r>
            <a:r>
              <a:rPr lang="cs-CZ" i="1" dirty="0" smtClean="0"/>
              <a:t>os </a:t>
            </a:r>
            <a:r>
              <a:rPr lang="cs-CZ" i="1" dirty="0" err="1" smtClean="0"/>
              <a:t>scaphoideum</a:t>
            </a:r>
            <a:r>
              <a:rPr lang="cs-CZ" dirty="0" smtClean="0"/>
              <a:t>, </a:t>
            </a:r>
            <a:r>
              <a:rPr lang="cs-CZ" i="1" dirty="0" smtClean="0"/>
              <a:t>os </a:t>
            </a:r>
            <a:r>
              <a:rPr lang="cs-CZ" i="1" dirty="0" err="1" smtClean="0"/>
              <a:t>lunatum</a:t>
            </a:r>
            <a:r>
              <a:rPr lang="cs-CZ" dirty="0" smtClean="0"/>
              <a:t>, </a:t>
            </a:r>
            <a:r>
              <a:rPr lang="cs-CZ" i="1" dirty="0" smtClean="0"/>
              <a:t>os </a:t>
            </a:r>
            <a:r>
              <a:rPr lang="cs-CZ" i="1" dirty="0" err="1" smtClean="0"/>
              <a:t>triquetrum</a:t>
            </a:r>
            <a:r>
              <a:rPr lang="cs-CZ" dirty="0" smtClean="0"/>
              <a:t>, </a:t>
            </a:r>
            <a:r>
              <a:rPr lang="cs-CZ" i="1" dirty="0" smtClean="0"/>
              <a:t>os </a:t>
            </a:r>
            <a:r>
              <a:rPr lang="cs-CZ" i="1" dirty="0" err="1" smtClean="0"/>
              <a:t>pisiforme</a:t>
            </a:r>
            <a:endParaRPr lang="cs-CZ" dirty="0" smtClean="0"/>
          </a:p>
          <a:p>
            <a:pPr lvl="1"/>
            <a:r>
              <a:rPr lang="cs-CZ" dirty="0" smtClean="0"/>
              <a:t>distální řada: </a:t>
            </a:r>
            <a:r>
              <a:rPr lang="cs-CZ" i="1" dirty="0" smtClean="0"/>
              <a:t>os </a:t>
            </a:r>
            <a:r>
              <a:rPr lang="cs-CZ" i="1" dirty="0" err="1" smtClean="0"/>
              <a:t>trapezium</a:t>
            </a:r>
            <a:r>
              <a:rPr lang="cs-CZ" i="1" dirty="0" smtClean="0"/>
              <a:t>, os </a:t>
            </a:r>
            <a:r>
              <a:rPr lang="cs-CZ" i="1" dirty="0" err="1" smtClean="0"/>
              <a:t>trapezoideum</a:t>
            </a:r>
            <a:r>
              <a:rPr lang="cs-CZ" dirty="0" smtClean="0"/>
              <a:t>,  </a:t>
            </a:r>
            <a:r>
              <a:rPr lang="cs-CZ" i="1" dirty="0" smtClean="0"/>
              <a:t>os </a:t>
            </a:r>
            <a:r>
              <a:rPr lang="cs-CZ" i="1" dirty="0" err="1" smtClean="0"/>
              <a:t>capitatum</a:t>
            </a:r>
            <a:r>
              <a:rPr lang="cs-CZ" dirty="0" smtClean="0"/>
              <a:t>, </a:t>
            </a:r>
            <a:r>
              <a:rPr lang="cs-CZ" i="1" dirty="0" smtClean="0"/>
              <a:t>os </a:t>
            </a:r>
            <a:r>
              <a:rPr lang="cs-CZ" i="1" dirty="0" err="1" smtClean="0"/>
              <a:t>hamatum</a:t>
            </a:r>
            <a:endParaRPr lang="cs-CZ" dirty="0" smtClean="0"/>
          </a:p>
          <a:p>
            <a:r>
              <a:rPr lang="cs-CZ" dirty="0" err="1" smtClean="0"/>
              <a:t>Eminentia</a:t>
            </a:r>
            <a:r>
              <a:rPr lang="cs-CZ" dirty="0" smtClean="0"/>
              <a:t> </a:t>
            </a:r>
            <a:r>
              <a:rPr lang="cs-CZ" dirty="0" err="1" smtClean="0"/>
              <a:t>radialis</a:t>
            </a:r>
            <a:r>
              <a:rPr lang="cs-CZ" dirty="0" smtClean="0"/>
              <a:t>: os </a:t>
            </a:r>
            <a:r>
              <a:rPr lang="cs-CZ" dirty="0" err="1" smtClean="0"/>
              <a:t>scaphoideum</a:t>
            </a:r>
            <a:r>
              <a:rPr lang="cs-CZ" dirty="0" smtClean="0"/>
              <a:t>, </a:t>
            </a:r>
            <a:r>
              <a:rPr lang="cs-CZ" dirty="0" err="1" smtClean="0"/>
              <a:t>trapezium</a:t>
            </a:r>
            <a:endParaRPr lang="cs-CZ" dirty="0" smtClean="0"/>
          </a:p>
          <a:p>
            <a:r>
              <a:rPr lang="cs-CZ" dirty="0" err="1" smtClean="0"/>
              <a:t>Eminentia</a:t>
            </a:r>
            <a:r>
              <a:rPr lang="cs-CZ" dirty="0" smtClean="0"/>
              <a:t> </a:t>
            </a:r>
            <a:r>
              <a:rPr lang="cs-CZ" dirty="0" err="1" smtClean="0"/>
              <a:t>ulnaris</a:t>
            </a:r>
            <a:r>
              <a:rPr lang="cs-CZ" dirty="0" smtClean="0"/>
              <a:t>: os </a:t>
            </a:r>
            <a:r>
              <a:rPr lang="cs-CZ" dirty="0" err="1" smtClean="0"/>
              <a:t>pisiforme</a:t>
            </a:r>
            <a:r>
              <a:rPr lang="cs-CZ" dirty="0" smtClean="0"/>
              <a:t>, os </a:t>
            </a:r>
            <a:r>
              <a:rPr lang="cs-CZ" dirty="0" err="1" smtClean="0"/>
              <a:t>hamatum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483" t="56480" r="32017" b="17480"/>
          <a:stretch>
            <a:fillRect/>
          </a:stretch>
        </p:blipFill>
        <p:spPr bwMode="auto">
          <a:xfrm>
            <a:off x="7378080" y="365125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9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dd8eef4-94a1-4dda-8d54-b004d6825729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591</Words>
  <Application>Microsoft Office PowerPoint</Application>
  <PresentationFormat>Širokoúhlá obrazovka</PresentationFormat>
  <Paragraphs>140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Morfologie pohybového systému, seminář</vt:lpstr>
      <vt:lpstr>Semestr podzim, 2017</vt:lpstr>
      <vt:lpstr>Kostra horní končetiny (ossa extremitatis membri superioris)</vt:lpstr>
      <vt:lpstr>Clavicula (klíční kost)</vt:lpstr>
      <vt:lpstr>Scapula (lopatka)</vt:lpstr>
      <vt:lpstr>Humerus (pažní kost)</vt:lpstr>
      <vt:lpstr>Radius (vřetenní kost)</vt:lpstr>
      <vt:lpstr>Ulna (loketní kost)</vt:lpstr>
      <vt:lpstr>Ossa carpi (zápěstní kosti)</vt:lpstr>
      <vt:lpstr>Ossa metacarpi (záprstní kosti)</vt:lpstr>
      <vt:lpstr>Phalanges digitorum manus (články prstů ruky)</vt:lpstr>
      <vt:lpstr>Spojení pletence</vt:lpstr>
      <vt:lpstr>Kloub ramenní (articulatio humeri)</vt:lpstr>
      <vt:lpstr>Kloub loketní (articulatio cubiti)</vt:lpstr>
      <vt:lpstr>Kloub vřetenoloketní dolní  (articulatio radioulnaris distalis)</vt:lpstr>
      <vt:lpstr>Klouby ruky (articulationes manus)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pohybového systému, seminář</dc:title>
  <dc:creator>Marta Gimunová</dc:creator>
  <cp:lastModifiedBy>ucitel</cp:lastModifiedBy>
  <cp:revision>9</cp:revision>
  <dcterms:created xsi:type="dcterms:W3CDTF">2016-10-18T10:58:49Z</dcterms:created>
  <dcterms:modified xsi:type="dcterms:W3CDTF">2017-11-03T13:16:37Z</dcterms:modified>
</cp:coreProperties>
</file>