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5" r:id="rId5"/>
    <p:sldId id="279" r:id="rId6"/>
    <p:sldId id="280" r:id="rId7"/>
    <p:sldId id="286" r:id="rId8"/>
    <p:sldId id="281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4" r:id="rId17"/>
    <p:sldId id="282" r:id="rId18"/>
    <p:sldId id="283" r:id="rId19"/>
    <p:sldId id="284" r:id="rId20"/>
    <p:sldId id="288" r:id="rId21"/>
    <p:sldId id="289" r:id="rId22"/>
    <p:sldId id="277" r:id="rId23"/>
    <p:sldId id="330" r:id="rId24"/>
    <p:sldId id="278" r:id="rId25"/>
    <p:sldId id="287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8" r:id="rId34"/>
    <p:sldId id="297" r:id="rId35"/>
    <p:sldId id="299" r:id="rId36"/>
    <p:sldId id="300" r:id="rId37"/>
    <p:sldId id="301" r:id="rId38"/>
    <p:sldId id="302" r:id="rId39"/>
    <p:sldId id="306" r:id="rId40"/>
    <p:sldId id="305" r:id="rId41"/>
    <p:sldId id="303" r:id="rId42"/>
    <p:sldId id="332" r:id="rId43"/>
    <p:sldId id="307" r:id="rId44"/>
    <p:sldId id="304" r:id="rId45"/>
    <p:sldId id="308" r:id="rId46"/>
    <p:sldId id="309" r:id="rId47"/>
    <p:sldId id="322" r:id="rId48"/>
    <p:sldId id="310" r:id="rId49"/>
    <p:sldId id="326" r:id="rId50"/>
    <p:sldId id="311" r:id="rId51"/>
    <p:sldId id="314" r:id="rId52"/>
    <p:sldId id="323" r:id="rId53"/>
    <p:sldId id="324" r:id="rId54"/>
    <p:sldId id="315" r:id="rId55"/>
    <p:sldId id="319" r:id="rId56"/>
    <p:sldId id="328" r:id="rId57"/>
    <p:sldId id="329" r:id="rId58"/>
    <p:sldId id="320" r:id="rId59"/>
    <p:sldId id="316" r:id="rId60"/>
    <p:sldId id="321" r:id="rId61"/>
    <p:sldId id="327" r:id="rId62"/>
    <p:sldId id="331" r:id="rId63"/>
    <p:sldId id="325" r:id="rId64"/>
    <p:sldId id="269" r:id="rId6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2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4B8A-A474-4E0F-B256-572E307F53A8}" type="datetimeFigureOut">
              <a:rPr lang="cs-CZ" smtClean="0"/>
              <a:pPr/>
              <a:t>29.11.2016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482E-FECE-4310-BD23-FBE1E9F682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4B8A-A474-4E0F-B256-572E307F53A8}" type="datetimeFigureOut">
              <a:rPr lang="cs-CZ" smtClean="0"/>
              <a:pPr/>
              <a:t>29.11.2016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482E-FECE-4310-BD23-FBE1E9F682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4B8A-A474-4E0F-B256-572E307F53A8}" type="datetimeFigureOut">
              <a:rPr lang="cs-CZ" smtClean="0"/>
              <a:pPr/>
              <a:t>29.11.2016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482E-FECE-4310-BD23-FBE1E9F682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4B8A-A474-4E0F-B256-572E307F53A8}" type="datetimeFigureOut">
              <a:rPr lang="cs-CZ" smtClean="0"/>
              <a:pPr/>
              <a:t>29.11.2016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482E-FECE-4310-BD23-FBE1E9F682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4B8A-A474-4E0F-B256-572E307F53A8}" type="datetimeFigureOut">
              <a:rPr lang="cs-CZ" smtClean="0"/>
              <a:pPr/>
              <a:t>29.11.2016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482E-FECE-4310-BD23-FBE1E9F682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4B8A-A474-4E0F-B256-572E307F53A8}" type="datetimeFigureOut">
              <a:rPr lang="cs-CZ" smtClean="0"/>
              <a:pPr/>
              <a:t>29.11.2016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482E-FECE-4310-BD23-FBE1E9F682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4B8A-A474-4E0F-B256-572E307F53A8}" type="datetimeFigureOut">
              <a:rPr lang="cs-CZ" smtClean="0"/>
              <a:pPr/>
              <a:t>29.11.2016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482E-FECE-4310-BD23-FBE1E9F682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4B8A-A474-4E0F-B256-572E307F53A8}" type="datetimeFigureOut">
              <a:rPr lang="cs-CZ" smtClean="0"/>
              <a:pPr/>
              <a:t>29.11.2016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482E-FECE-4310-BD23-FBE1E9F682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4B8A-A474-4E0F-B256-572E307F53A8}" type="datetimeFigureOut">
              <a:rPr lang="cs-CZ" smtClean="0"/>
              <a:pPr/>
              <a:t>29.11.2016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482E-FECE-4310-BD23-FBE1E9F682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4B8A-A474-4E0F-B256-572E307F53A8}" type="datetimeFigureOut">
              <a:rPr lang="cs-CZ" smtClean="0"/>
              <a:pPr/>
              <a:t>29.11.2016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482E-FECE-4310-BD23-FBE1E9F682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4B8A-A474-4E0F-B256-572E307F53A8}" type="datetimeFigureOut">
              <a:rPr lang="cs-CZ" smtClean="0"/>
              <a:pPr/>
              <a:t>29.11.2016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482E-FECE-4310-BD23-FBE1E9F682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64B8A-A474-4E0F-B256-572E307F53A8}" type="datetimeFigureOut">
              <a:rPr lang="cs-CZ" smtClean="0"/>
              <a:pPr/>
              <a:t>29.11.2016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3482E-FECE-4310-BD23-FBE1E9F6827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ulbospongiosus_muscle" TargetMode="External"/><Relationship Id="rId2" Type="http://schemas.openxmlformats.org/officeDocument/2006/relationships/hyperlink" Target="http://image-bros.club/p/perineal-massage-diagram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Ef68AotnTVQ" TargetMode="External"/><Relationship Id="rId4" Type="http://schemas.openxmlformats.org/officeDocument/2006/relationships/hyperlink" Target="https://www.youtube.com/watch?v=mxOajxO8mX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Morfologie pohybového systému, </a:t>
            </a:r>
            <a:r>
              <a:rPr lang="cs-CZ" dirty="0" smtClean="0">
                <a:solidFill>
                  <a:srgbClr val="00B050"/>
                </a:solidFill>
              </a:rPr>
              <a:t>seminář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6400800" cy="769640"/>
          </a:xfrm>
        </p:spPr>
        <p:txBody>
          <a:bodyPr/>
          <a:lstStyle/>
          <a:p>
            <a:pPr algn="r"/>
            <a:r>
              <a:rPr lang="cs-CZ" dirty="0" smtClean="0"/>
              <a:t>Marta Gimunová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037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M. </a:t>
            </a:r>
            <a:r>
              <a:rPr lang="cs-CZ" dirty="0" err="1">
                <a:solidFill>
                  <a:srgbClr val="00B050"/>
                </a:solidFill>
              </a:rPr>
              <a:t>p</a:t>
            </a:r>
            <a:r>
              <a:rPr lang="cs-CZ" dirty="0" err="1" smtClean="0">
                <a:solidFill>
                  <a:srgbClr val="00B050"/>
                </a:solidFill>
              </a:rPr>
              <a:t>ectineus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(hřebenový sval)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/>
          <a:lstStyle/>
          <a:p>
            <a:r>
              <a:rPr lang="cs-CZ" dirty="0" err="1" smtClean="0"/>
              <a:t>Origo</a:t>
            </a:r>
            <a:r>
              <a:rPr lang="cs-CZ" dirty="0" smtClean="0"/>
              <a:t>: </a:t>
            </a:r>
            <a:r>
              <a:rPr lang="cs-CZ" dirty="0" err="1" smtClean="0"/>
              <a:t>pecten</a:t>
            </a:r>
            <a:r>
              <a:rPr lang="cs-CZ" dirty="0" smtClean="0"/>
              <a:t> </a:t>
            </a:r>
            <a:r>
              <a:rPr lang="cs-CZ" dirty="0" err="1" smtClean="0"/>
              <a:t>ossis</a:t>
            </a:r>
            <a:r>
              <a:rPr lang="cs-CZ" dirty="0" smtClean="0"/>
              <a:t> </a:t>
            </a:r>
            <a:r>
              <a:rPr lang="cs-CZ" dirty="0" err="1" smtClean="0"/>
              <a:t>pubis</a:t>
            </a:r>
            <a:endParaRPr lang="cs-CZ" dirty="0" smtClean="0"/>
          </a:p>
          <a:p>
            <a:r>
              <a:rPr lang="cs-CZ" dirty="0" err="1" smtClean="0"/>
              <a:t>Insertio</a:t>
            </a:r>
            <a:r>
              <a:rPr lang="cs-CZ" dirty="0" smtClean="0"/>
              <a:t>: linea </a:t>
            </a:r>
            <a:r>
              <a:rPr lang="cs-CZ" dirty="0" err="1" smtClean="0"/>
              <a:t>pectinea</a:t>
            </a:r>
            <a:r>
              <a:rPr lang="cs-CZ" dirty="0" smtClean="0"/>
              <a:t> femuru</a:t>
            </a:r>
          </a:p>
          <a:p>
            <a:r>
              <a:rPr lang="cs-CZ" dirty="0" smtClean="0"/>
              <a:t>Inervace: n. </a:t>
            </a:r>
            <a:r>
              <a:rPr lang="cs-CZ" dirty="0" err="1" smtClean="0"/>
              <a:t>obturatorius</a:t>
            </a:r>
            <a:r>
              <a:rPr lang="cs-CZ" dirty="0" smtClean="0"/>
              <a:t> a n. </a:t>
            </a:r>
            <a:r>
              <a:rPr lang="cs-CZ" dirty="0" err="1" smtClean="0"/>
              <a:t>femoralis</a:t>
            </a:r>
            <a:r>
              <a:rPr lang="cs-CZ" dirty="0" smtClean="0"/>
              <a:t>,  plexus </a:t>
            </a:r>
            <a:r>
              <a:rPr lang="cs-CZ" dirty="0" err="1" smtClean="0"/>
              <a:t>lumbalis</a:t>
            </a:r>
            <a:endParaRPr lang="cs-CZ" dirty="0" smtClean="0"/>
          </a:p>
          <a:p>
            <a:r>
              <a:rPr lang="cs-CZ" dirty="0" smtClean="0"/>
              <a:t>Funkce: addukce, flexe, supinace</a:t>
            </a:r>
          </a:p>
          <a:p>
            <a:endParaRPr lang="cs-CZ" dirty="0"/>
          </a:p>
        </p:txBody>
      </p:sp>
      <p:pic>
        <p:nvPicPr>
          <p:cNvPr id="5" name="Obrázek 4" descr="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60648"/>
            <a:ext cx="2304256" cy="64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22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M. </a:t>
            </a:r>
            <a:r>
              <a:rPr lang="cs-CZ" dirty="0" err="1" smtClean="0">
                <a:solidFill>
                  <a:srgbClr val="00B050"/>
                </a:solidFill>
              </a:rPr>
              <a:t>adductor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longus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(dlouhý přitahovač)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9752" y="1600200"/>
            <a:ext cx="6347048" cy="4525963"/>
          </a:xfrm>
        </p:spPr>
        <p:txBody>
          <a:bodyPr/>
          <a:lstStyle/>
          <a:p>
            <a:r>
              <a:rPr lang="cs-CZ" dirty="0" err="1" smtClean="0"/>
              <a:t>Origo</a:t>
            </a:r>
            <a:r>
              <a:rPr lang="cs-CZ" dirty="0" smtClean="0"/>
              <a:t>: symfýza-</a:t>
            </a:r>
            <a:r>
              <a:rPr lang="cs-CZ" dirty="0" err="1" smtClean="0"/>
              <a:t>tuberculum</a:t>
            </a:r>
            <a:r>
              <a:rPr lang="cs-CZ" dirty="0" smtClean="0"/>
              <a:t> </a:t>
            </a:r>
            <a:r>
              <a:rPr lang="cs-CZ" dirty="0" err="1" smtClean="0"/>
              <a:t>pubicum</a:t>
            </a:r>
            <a:endParaRPr lang="cs-CZ" dirty="0" smtClean="0"/>
          </a:p>
          <a:p>
            <a:r>
              <a:rPr lang="cs-CZ" dirty="0" err="1" smtClean="0"/>
              <a:t>Insertio</a:t>
            </a:r>
            <a:r>
              <a:rPr lang="cs-CZ" dirty="0" smtClean="0"/>
              <a:t>: linea </a:t>
            </a:r>
            <a:r>
              <a:rPr lang="cs-CZ" dirty="0" err="1" smtClean="0"/>
              <a:t>aspera</a:t>
            </a:r>
            <a:r>
              <a:rPr lang="cs-CZ" dirty="0" smtClean="0"/>
              <a:t> femuru (střední část)</a:t>
            </a:r>
          </a:p>
          <a:p>
            <a:r>
              <a:rPr lang="cs-CZ" dirty="0" smtClean="0"/>
              <a:t>Inervace: n. </a:t>
            </a:r>
            <a:r>
              <a:rPr lang="cs-CZ" dirty="0" err="1" smtClean="0"/>
              <a:t>obturatorius</a:t>
            </a:r>
            <a:r>
              <a:rPr lang="cs-CZ" dirty="0" smtClean="0"/>
              <a:t> (plexus </a:t>
            </a:r>
            <a:r>
              <a:rPr lang="cs-CZ" dirty="0" err="1" smtClean="0"/>
              <a:t>lumbalis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Funkce: addukce, flexe, supinace</a:t>
            </a:r>
          </a:p>
          <a:p>
            <a:endParaRPr lang="cs-CZ" dirty="0"/>
          </a:p>
        </p:txBody>
      </p:sp>
      <p:pic>
        <p:nvPicPr>
          <p:cNvPr id="5" name="Obrázek 4" descr="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2339752" cy="60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70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M. </a:t>
            </a:r>
            <a:r>
              <a:rPr lang="cs-CZ" dirty="0" err="1" smtClean="0">
                <a:solidFill>
                  <a:srgbClr val="00B050"/>
                </a:solidFill>
              </a:rPr>
              <a:t>adductor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smtClean="0">
                <a:solidFill>
                  <a:srgbClr val="00B050"/>
                </a:solidFill>
              </a:rPr>
              <a:t>brevis</a:t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(krátký přitahovač)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525963"/>
          </a:xfrm>
        </p:spPr>
        <p:txBody>
          <a:bodyPr/>
          <a:lstStyle/>
          <a:p>
            <a:r>
              <a:rPr lang="cs-CZ" dirty="0" err="1" smtClean="0"/>
              <a:t>Origo</a:t>
            </a:r>
            <a:r>
              <a:rPr lang="cs-CZ" dirty="0" smtClean="0"/>
              <a:t>: přechod </a:t>
            </a:r>
            <a:r>
              <a:rPr lang="cs-CZ" dirty="0" err="1" smtClean="0"/>
              <a:t>ramus</a:t>
            </a:r>
            <a:r>
              <a:rPr lang="cs-CZ" dirty="0" smtClean="0"/>
              <a:t> sup a </a:t>
            </a:r>
            <a:r>
              <a:rPr lang="cs-CZ" dirty="0" err="1" smtClean="0"/>
              <a:t>inf</a:t>
            </a:r>
            <a:r>
              <a:rPr lang="cs-CZ" dirty="0" smtClean="0"/>
              <a:t> </a:t>
            </a:r>
            <a:r>
              <a:rPr lang="cs-CZ" dirty="0" err="1" smtClean="0"/>
              <a:t>ossis</a:t>
            </a:r>
            <a:r>
              <a:rPr lang="cs-CZ" dirty="0" smtClean="0"/>
              <a:t> </a:t>
            </a:r>
            <a:r>
              <a:rPr lang="cs-CZ" dirty="0" err="1" smtClean="0"/>
              <a:t>pubis</a:t>
            </a:r>
            <a:endParaRPr lang="cs-CZ" dirty="0" smtClean="0"/>
          </a:p>
          <a:p>
            <a:r>
              <a:rPr lang="cs-CZ" dirty="0" err="1" smtClean="0"/>
              <a:t>Insertio</a:t>
            </a:r>
            <a:r>
              <a:rPr lang="cs-CZ" dirty="0" smtClean="0"/>
              <a:t>: linea </a:t>
            </a:r>
            <a:r>
              <a:rPr lang="cs-CZ" dirty="0" err="1" smtClean="0"/>
              <a:t>aspera</a:t>
            </a:r>
            <a:r>
              <a:rPr lang="cs-CZ" dirty="0" smtClean="0"/>
              <a:t>, proximální část</a:t>
            </a:r>
          </a:p>
          <a:p>
            <a:r>
              <a:rPr lang="cs-CZ" dirty="0" smtClean="0"/>
              <a:t>Inervace: n. </a:t>
            </a:r>
            <a:r>
              <a:rPr lang="cs-CZ" dirty="0" err="1" smtClean="0"/>
              <a:t>obturatorius</a:t>
            </a:r>
            <a:r>
              <a:rPr lang="cs-CZ" dirty="0" smtClean="0"/>
              <a:t>, plexus </a:t>
            </a:r>
            <a:r>
              <a:rPr lang="cs-CZ" dirty="0" err="1" smtClean="0"/>
              <a:t>lumbalis</a:t>
            </a:r>
            <a:endParaRPr lang="cs-CZ" dirty="0" smtClean="0"/>
          </a:p>
          <a:p>
            <a:r>
              <a:rPr lang="cs-CZ" dirty="0" smtClean="0"/>
              <a:t>Funkce: addukce stehna, </a:t>
            </a:r>
            <a:r>
              <a:rPr lang="cs-CZ" dirty="0" err="1" smtClean="0"/>
              <a:t>spolubůsobí</a:t>
            </a:r>
            <a:r>
              <a:rPr lang="cs-CZ" dirty="0" smtClean="0"/>
              <a:t> při flexi a supinaci</a:t>
            </a:r>
          </a:p>
          <a:p>
            <a:endParaRPr lang="cs-CZ" dirty="0"/>
          </a:p>
        </p:txBody>
      </p:sp>
      <p:pic>
        <p:nvPicPr>
          <p:cNvPr id="5" name="Obrázek 4" descr="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9301" y="1340768"/>
            <a:ext cx="233266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56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M. </a:t>
            </a:r>
            <a:r>
              <a:rPr lang="cs-CZ" dirty="0" err="1" smtClean="0">
                <a:solidFill>
                  <a:srgbClr val="00B050"/>
                </a:solidFill>
              </a:rPr>
              <a:t>adductor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magnus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(velký přitahovač)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5050904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Origo</a:t>
            </a:r>
            <a:r>
              <a:rPr lang="cs-CZ" dirty="0" smtClean="0"/>
              <a:t>: dolní okraj sedací kosti po tuber </a:t>
            </a:r>
            <a:r>
              <a:rPr lang="cs-CZ" dirty="0" err="1" smtClean="0"/>
              <a:t>ischiadicum</a:t>
            </a:r>
            <a:endParaRPr lang="cs-CZ" dirty="0" smtClean="0"/>
          </a:p>
          <a:p>
            <a:r>
              <a:rPr lang="cs-CZ" dirty="0" err="1" smtClean="0"/>
              <a:t>Insertio</a:t>
            </a:r>
            <a:r>
              <a:rPr lang="cs-CZ" dirty="0" smtClean="0"/>
              <a:t>: labium </a:t>
            </a:r>
            <a:r>
              <a:rPr lang="cs-CZ" dirty="0" err="1" smtClean="0"/>
              <a:t>mediale</a:t>
            </a:r>
            <a:r>
              <a:rPr lang="cs-CZ" dirty="0" smtClean="0"/>
              <a:t> linea </a:t>
            </a:r>
            <a:r>
              <a:rPr lang="cs-CZ" dirty="0" err="1" smtClean="0"/>
              <a:t>asperae</a:t>
            </a:r>
            <a:r>
              <a:rPr lang="cs-CZ" dirty="0" smtClean="0"/>
              <a:t>, mediální kondyl femuru</a:t>
            </a:r>
          </a:p>
          <a:p>
            <a:r>
              <a:rPr lang="cs-CZ" dirty="0" smtClean="0"/>
              <a:t>Inervace: n. </a:t>
            </a:r>
            <a:r>
              <a:rPr lang="cs-CZ" dirty="0" err="1" smtClean="0"/>
              <a:t>obturatorius</a:t>
            </a:r>
            <a:r>
              <a:rPr lang="cs-CZ" dirty="0" smtClean="0"/>
              <a:t> (plexus </a:t>
            </a:r>
            <a:r>
              <a:rPr lang="cs-CZ" dirty="0" err="1" smtClean="0"/>
              <a:t>lumbalis</a:t>
            </a:r>
            <a:r>
              <a:rPr lang="cs-CZ" dirty="0" smtClean="0"/>
              <a:t>), n. </a:t>
            </a:r>
            <a:r>
              <a:rPr lang="cs-CZ" dirty="0" err="1" smtClean="0"/>
              <a:t>ischiadicus</a:t>
            </a:r>
            <a:r>
              <a:rPr lang="cs-CZ" dirty="0" smtClean="0"/>
              <a:t> (plexus </a:t>
            </a:r>
            <a:r>
              <a:rPr lang="cs-CZ" dirty="0" err="1" smtClean="0"/>
              <a:t>sacralis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Funkce: hlavní adduktor stehna, napomáhá extenzi kolene</a:t>
            </a:r>
          </a:p>
          <a:p>
            <a:endParaRPr lang="cs-CZ" dirty="0"/>
          </a:p>
        </p:txBody>
      </p:sp>
      <p:pic>
        <p:nvPicPr>
          <p:cNvPr id="5" name="Obrázek 4" descr="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3566" y="1340768"/>
            <a:ext cx="3910434" cy="487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16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M. </a:t>
            </a:r>
            <a:r>
              <a:rPr lang="cs-CZ" dirty="0" err="1">
                <a:solidFill>
                  <a:srgbClr val="00B050"/>
                </a:solidFill>
              </a:rPr>
              <a:t>g</a:t>
            </a:r>
            <a:r>
              <a:rPr lang="cs-CZ" dirty="0" err="1" smtClean="0">
                <a:solidFill>
                  <a:srgbClr val="00B050"/>
                </a:solidFill>
              </a:rPr>
              <a:t>racilis</a:t>
            </a:r>
            <a:r>
              <a:rPr lang="cs-CZ" dirty="0" smtClean="0">
                <a:solidFill>
                  <a:srgbClr val="00B050"/>
                </a:solidFill>
              </a:rPr>
              <a:t> (štíhlý sval)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15816" y="1600200"/>
            <a:ext cx="5770984" cy="4525963"/>
          </a:xfrm>
        </p:spPr>
        <p:txBody>
          <a:bodyPr>
            <a:normAutofit/>
          </a:bodyPr>
          <a:lstStyle/>
          <a:p>
            <a:r>
              <a:rPr lang="cs-CZ" dirty="0" err="1" smtClean="0"/>
              <a:t>Origo</a:t>
            </a:r>
            <a:r>
              <a:rPr lang="cs-CZ" dirty="0" smtClean="0"/>
              <a:t>: symfýza</a:t>
            </a:r>
          </a:p>
          <a:p>
            <a:r>
              <a:rPr lang="cs-CZ" dirty="0" err="1" smtClean="0"/>
              <a:t>Insertio</a:t>
            </a:r>
            <a:r>
              <a:rPr lang="cs-CZ" dirty="0" smtClean="0"/>
              <a:t>: pes </a:t>
            </a:r>
            <a:r>
              <a:rPr lang="cs-CZ" dirty="0" err="1" smtClean="0"/>
              <a:t>anserinus</a:t>
            </a:r>
            <a:r>
              <a:rPr lang="cs-CZ" dirty="0" smtClean="0"/>
              <a:t> – med. strana </a:t>
            </a:r>
            <a:r>
              <a:rPr lang="cs-CZ" dirty="0" err="1" smtClean="0"/>
              <a:t>tibie</a:t>
            </a:r>
            <a:r>
              <a:rPr lang="cs-CZ" dirty="0" smtClean="0"/>
              <a:t>, </a:t>
            </a:r>
            <a:r>
              <a:rPr lang="cs-CZ" dirty="0" err="1" smtClean="0"/>
              <a:t>tuberositas</a:t>
            </a:r>
            <a:r>
              <a:rPr lang="cs-CZ" dirty="0" smtClean="0"/>
              <a:t> </a:t>
            </a:r>
            <a:r>
              <a:rPr lang="cs-CZ" dirty="0" err="1" smtClean="0"/>
              <a:t>tibiae</a:t>
            </a:r>
            <a:endParaRPr lang="cs-CZ" dirty="0" smtClean="0"/>
          </a:p>
          <a:p>
            <a:r>
              <a:rPr lang="cs-CZ" dirty="0" smtClean="0"/>
              <a:t>Inervace: n. </a:t>
            </a:r>
            <a:r>
              <a:rPr lang="cs-CZ" dirty="0" err="1" smtClean="0"/>
              <a:t>obturatorius</a:t>
            </a:r>
            <a:r>
              <a:rPr lang="cs-CZ" dirty="0" smtClean="0"/>
              <a:t> (plexus </a:t>
            </a:r>
            <a:r>
              <a:rPr lang="cs-CZ" dirty="0" err="1" smtClean="0"/>
              <a:t>lumbalis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Funkce: addukce stehna, flexe kolene, flektované koleno </a:t>
            </a:r>
            <a:r>
              <a:rPr lang="cs-CZ" dirty="0" err="1" smtClean="0"/>
              <a:t>pronuje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Obrázek 4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1982713" cy="656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12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M. </a:t>
            </a:r>
            <a:r>
              <a:rPr lang="cs-CZ" dirty="0" err="1" smtClean="0">
                <a:solidFill>
                  <a:srgbClr val="00B050"/>
                </a:solidFill>
              </a:rPr>
              <a:t>obtruratorius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externus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(vnější ucpávající sval)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Origo</a:t>
            </a:r>
            <a:r>
              <a:rPr lang="cs-CZ" dirty="0" smtClean="0"/>
              <a:t>: zevní plocha </a:t>
            </a:r>
            <a:r>
              <a:rPr lang="cs-CZ" dirty="0" err="1" smtClean="0"/>
              <a:t>membrana</a:t>
            </a:r>
            <a:r>
              <a:rPr lang="cs-CZ" dirty="0" smtClean="0"/>
              <a:t> </a:t>
            </a:r>
            <a:r>
              <a:rPr lang="cs-CZ" dirty="0" err="1" smtClean="0"/>
              <a:t>obturatoria</a:t>
            </a:r>
            <a:endParaRPr lang="cs-CZ" dirty="0" smtClean="0"/>
          </a:p>
          <a:p>
            <a:r>
              <a:rPr lang="cs-CZ" dirty="0" err="1" smtClean="0"/>
              <a:t>Insertio</a:t>
            </a:r>
            <a:r>
              <a:rPr lang="cs-CZ" dirty="0" smtClean="0"/>
              <a:t>: </a:t>
            </a:r>
            <a:r>
              <a:rPr lang="cs-CZ" dirty="0" err="1" smtClean="0"/>
              <a:t>fossa</a:t>
            </a:r>
            <a:r>
              <a:rPr lang="cs-CZ" dirty="0" smtClean="0"/>
              <a:t> </a:t>
            </a:r>
            <a:r>
              <a:rPr lang="cs-CZ" dirty="0" err="1" smtClean="0"/>
              <a:t>trochanterica</a:t>
            </a:r>
            <a:r>
              <a:rPr lang="cs-CZ" dirty="0" smtClean="0"/>
              <a:t> femuru</a:t>
            </a:r>
          </a:p>
          <a:p>
            <a:r>
              <a:rPr lang="cs-CZ" dirty="0" smtClean="0"/>
              <a:t>Inervace: n. </a:t>
            </a:r>
            <a:r>
              <a:rPr lang="cs-CZ" dirty="0" err="1" smtClean="0"/>
              <a:t>obturatorius</a:t>
            </a:r>
            <a:r>
              <a:rPr lang="cs-CZ" dirty="0" smtClean="0"/>
              <a:t> (plexus </a:t>
            </a:r>
            <a:r>
              <a:rPr lang="cs-CZ" dirty="0" err="1" smtClean="0"/>
              <a:t>lumbalis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Funkce: supinace stehna, napomáhá addukci a flexi</a:t>
            </a:r>
          </a:p>
          <a:p>
            <a:endParaRPr lang="cs-CZ" dirty="0"/>
          </a:p>
        </p:txBody>
      </p:sp>
      <p:pic>
        <p:nvPicPr>
          <p:cNvPr id="4" name="Obrázek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645024"/>
            <a:ext cx="3274880" cy="29249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Dorsální skupina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7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Musculus</a:t>
            </a:r>
            <a:r>
              <a:rPr lang="cs-CZ" dirty="0" smtClean="0">
                <a:solidFill>
                  <a:srgbClr val="00B050"/>
                </a:solidFill>
              </a:rPr>
              <a:t> biceps </a:t>
            </a:r>
            <a:r>
              <a:rPr lang="cs-CZ" dirty="0" err="1" smtClean="0">
                <a:solidFill>
                  <a:srgbClr val="00B050"/>
                </a:solidFill>
              </a:rPr>
              <a:t>femoris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(dvojhlavý sval stehenní)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Origo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Caput</a:t>
            </a:r>
            <a:r>
              <a:rPr lang="cs-CZ" dirty="0" smtClean="0"/>
              <a:t> </a:t>
            </a:r>
            <a:r>
              <a:rPr lang="cs-CZ" dirty="0" err="1" smtClean="0"/>
              <a:t>longum</a:t>
            </a:r>
            <a:r>
              <a:rPr lang="cs-CZ" dirty="0" smtClean="0"/>
              <a:t>: tuber </a:t>
            </a:r>
            <a:r>
              <a:rPr lang="cs-CZ" dirty="0" err="1" smtClean="0"/>
              <a:t>ischiadicum</a:t>
            </a:r>
            <a:endParaRPr lang="cs-CZ" dirty="0" smtClean="0"/>
          </a:p>
          <a:p>
            <a:pPr lvl="1"/>
            <a:r>
              <a:rPr lang="cs-CZ" dirty="0" err="1" smtClean="0"/>
              <a:t>Caput</a:t>
            </a:r>
            <a:r>
              <a:rPr lang="cs-CZ" dirty="0" smtClean="0"/>
              <a:t> breve: labium </a:t>
            </a:r>
            <a:r>
              <a:rPr lang="cs-CZ" dirty="0" err="1" smtClean="0"/>
              <a:t>laterale</a:t>
            </a:r>
            <a:r>
              <a:rPr lang="cs-CZ" dirty="0" smtClean="0"/>
              <a:t> </a:t>
            </a:r>
            <a:r>
              <a:rPr lang="cs-CZ" dirty="0" err="1" smtClean="0"/>
              <a:t>lineae</a:t>
            </a:r>
            <a:r>
              <a:rPr lang="cs-CZ" dirty="0" smtClean="0"/>
              <a:t> </a:t>
            </a:r>
            <a:r>
              <a:rPr lang="cs-CZ" dirty="0" err="1" smtClean="0"/>
              <a:t>asperae</a:t>
            </a:r>
            <a:endParaRPr lang="cs-CZ" dirty="0" smtClean="0"/>
          </a:p>
          <a:p>
            <a:r>
              <a:rPr lang="cs-CZ" dirty="0" err="1" smtClean="0"/>
              <a:t>Insertio</a:t>
            </a:r>
            <a:r>
              <a:rPr lang="cs-CZ" dirty="0" smtClean="0"/>
              <a:t>: </a:t>
            </a:r>
            <a:r>
              <a:rPr lang="cs-CZ" dirty="0" err="1" smtClean="0"/>
              <a:t>caput</a:t>
            </a:r>
            <a:r>
              <a:rPr lang="cs-CZ" dirty="0" smtClean="0"/>
              <a:t> </a:t>
            </a:r>
            <a:r>
              <a:rPr lang="cs-CZ" dirty="0" err="1" smtClean="0"/>
              <a:t>fibulae</a:t>
            </a:r>
            <a:endParaRPr lang="cs-CZ" dirty="0" smtClean="0"/>
          </a:p>
          <a:p>
            <a:r>
              <a:rPr lang="cs-CZ" dirty="0" smtClean="0"/>
              <a:t>Inervace: n. </a:t>
            </a:r>
            <a:r>
              <a:rPr lang="cs-CZ" dirty="0" err="1" smtClean="0"/>
              <a:t>ischiadicus</a:t>
            </a:r>
            <a:r>
              <a:rPr lang="cs-CZ" dirty="0" smtClean="0"/>
              <a:t> (plexus </a:t>
            </a:r>
            <a:r>
              <a:rPr lang="cs-CZ" dirty="0" err="1" smtClean="0"/>
              <a:t>sacralis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Funkce: flexe kolenního kloubu, supinace flektovaného bérce, </a:t>
            </a:r>
            <a:r>
              <a:rPr lang="cs-CZ" dirty="0" err="1" smtClean="0"/>
              <a:t>c</a:t>
            </a:r>
            <a:r>
              <a:rPr lang="cs-CZ" dirty="0" smtClean="0"/>
              <a:t>. </a:t>
            </a:r>
            <a:r>
              <a:rPr lang="cs-CZ" dirty="0" err="1" smtClean="0"/>
              <a:t>longum</a:t>
            </a:r>
            <a:r>
              <a:rPr lang="cs-CZ" dirty="0" smtClean="0"/>
              <a:t>: extenze a addukce v kyčelním kloubu</a:t>
            </a:r>
          </a:p>
          <a:p>
            <a:endParaRPr lang="cs-CZ" dirty="0"/>
          </a:p>
        </p:txBody>
      </p:sp>
      <p:pic>
        <p:nvPicPr>
          <p:cNvPr id="4" name="Obrázek 3" descr="s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4149080"/>
            <a:ext cx="1187624" cy="2484539"/>
          </a:xfrm>
          <a:prstGeom prst="rect">
            <a:avLst/>
          </a:prstGeom>
        </p:spPr>
      </p:pic>
      <p:pic>
        <p:nvPicPr>
          <p:cNvPr id="5" name="Obrázek 4" descr="l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381125" cy="3686175"/>
          </a:xfrm>
          <a:prstGeom prst="rect">
            <a:avLst/>
          </a:prstGeom>
        </p:spPr>
      </p:pic>
      <p:pic>
        <p:nvPicPr>
          <p:cNvPr id="6" name="Obrázek 5" descr="b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420888"/>
            <a:ext cx="1362075" cy="320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Musculus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semitendinosus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</a:t>
            </a:r>
            <a:r>
              <a:rPr lang="cs-CZ" dirty="0" err="1" smtClean="0">
                <a:solidFill>
                  <a:srgbClr val="00B050"/>
                </a:solidFill>
              </a:rPr>
              <a:t>pološlachový</a:t>
            </a:r>
            <a:r>
              <a:rPr lang="cs-CZ" dirty="0" smtClean="0">
                <a:solidFill>
                  <a:srgbClr val="00B050"/>
                </a:solidFill>
              </a:rPr>
              <a:t> sval)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525963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Origo</a:t>
            </a:r>
            <a:r>
              <a:rPr lang="cs-CZ" dirty="0" smtClean="0"/>
              <a:t>: tuber </a:t>
            </a:r>
            <a:r>
              <a:rPr lang="cs-CZ" dirty="0" err="1" smtClean="0"/>
              <a:t>ischiadicum</a:t>
            </a:r>
            <a:endParaRPr lang="cs-CZ" dirty="0" smtClean="0"/>
          </a:p>
          <a:p>
            <a:r>
              <a:rPr lang="cs-CZ" dirty="0" err="1" smtClean="0"/>
              <a:t>Insertio</a:t>
            </a:r>
            <a:r>
              <a:rPr lang="cs-CZ" dirty="0" smtClean="0"/>
              <a:t>: pes </a:t>
            </a:r>
            <a:r>
              <a:rPr lang="cs-CZ" dirty="0" err="1" smtClean="0"/>
              <a:t>anserinus</a:t>
            </a:r>
            <a:r>
              <a:rPr lang="cs-CZ" dirty="0" smtClean="0"/>
              <a:t>, med. str. </a:t>
            </a:r>
            <a:r>
              <a:rPr lang="cs-CZ" dirty="0" err="1" smtClean="0"/>
              <a:t>tibie</a:t>
            </a:r>
            <a:endParaRPr lang="cs-CZ" dirty="0" smtClean="0"/>
          </a:p>
          <a:p>
            <a:r>
              <a:rPr lang="cs-CZ" dirty="0" smtClean="0"/>
              <a:t>Inervace: n. </a:t>
            </a:r>
            <a:r>
              <a:rPr lang="cs-CZ" dirty="0" err="1" smtClean="0"/>
              <a:t>ischiadicus</a:t>
            </a:r>
            <a:r>
              <a:rPr lang="cs-CZ" dirty="0" smtClean="0"/>
              <a:t> (plexus </a:t>
            </a:r>
            <a:r>
              <a:rPr lang="cs-CZ" dirty="0" err="1" smtClean="0"/>
              <a:t>sacralis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Funkce:</a:t>
            </a:r>
          </a:p>
          <a:p>
            <a:pPr lvl="1"/>
            <a:r>
              <a:rPr lang="cs-CZ" dirty="0" smtClean="0"/>
              <a:t> flexe v kolenním kloubu</a:t>
            </a:r>
          </a:p>
          <a:p>
            <a:pPr lvl="1"/>
            <a:r>
              <a:rPr lang="cs-CZ" dirty="0" smtClean="0"/>
              <a:t>Extenze, addukce, a vnitřní rotace v kyčelním kloubu</a:t>
            </a:r>
          </a:p>
          <a:p>
            <a:endParaRPr lang="cs-CZ" dirty="0"/>
          </a:p>
        </p:txBody>
      </p:sp>
      <p:pic>
        <p:nvPicPr>
          <p:cNvPr id="6" name="Obrázek 5" descr="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1700808"/>
            <a:ext cx="1274440" cy="444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Musculus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semimembranosus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</a:t>
            </a:r>
            <a:r>
              <a:rPr lang="cs-CZ" dirty="0" err="1" smtClean="0">
                <a:solidFill>
                  <a:srgbClr val="00B050"/>
                </a:solidFill>
              </a:rPr>
              <a:t>poloblanitý</a:t>
            </a:r>
            <a:r>
              <a:rPr lang="cs-CZ" dirty="0" smtClean="0">
                <a:solidFill>
                  <a:srgbClr val="00B050"/>
                </a:solidFill>
              </a:rPr>
              <a:t> sval)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525963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Origo</a:t>
            </a:r>
            <a:r>
              <a:rPr lang="cs-CZ" dirty="0" smtClean="0"/>
              <a:t>: tuber </a:t>
            </a:r>
            <a:r>
              <a:rPr lang="cs-CZ" dirty="0" err="1" smtClean="0"/>
              <a:t>ischiadicum</a:t>
            </a:r>
            <a:endParaRPr lang="cs-CZ" dirty="0" smtClean="0"/>
          </a:p>
          <a:p>
            <a:r>
              <a:rPr lang="cs-CZ" dirty="0" err="1" smtClean="0"/>
              <a:t>Insertio</a:t>
            </a:r>
            <a:r>
              <a:rPr lang="cs-CZ" dirty="0" smtClean="0"/>
              <a:t>: med. kondyl </a:t>
            </a:r>
            <a:r>
              <a:rPr lang="cs-CZ" dirty="0" err="1" smtClean="0"/>
              <a:t>tibie</a:t>
            </a:r>
            <a:r>
              <a:rPr lang="cs-CZ" dirty="0" smtClean="0"/>
              <a:t>, lig. </a:t>
            </a:r>
            <a:r>
              <a:rPr lang="cs-CZ" dirty="0" err="1"/>
              <a:t>p</a:t>
            </a:r>
            <a:r>
              <a:rPr lang="cs-CZ" dirty="0" err="1" smtClean="0"/>
              <a:t>opliteum</a:t>
            </a:r>
            <a:r>
              <a:rPr lang="cs-CZ" dirty="0" smtClean="0"/>
              <a:t> </a:t>
            </a:r>
            <a:r>
              <a:rPr lang="cs-CZ" dirty="0" err="1" smtClean="0"/>
              <a:t>obliquum</a:t>
            </a:r>
            <a:endParaRPr lang="cs-CZ" dirty="0" smtClean="0"/>
          </a:p>
          <a:p>
            <a:r>
              <a:rPr lang="cs-CZ" dirty="0" smtClean="0"/>
              <a:t>Inervace: n. </a:t>
            </a:r>
            <a:r>
              <a:rPr lang="cs-CZ" dirty="0" err="1" smtClean="0"/>
              <a:t>ischiadicus</a:t>
            </a:r>
            <a:r>
              <a:rPr lang="cs-CZ" dirty="0" smtClean="0"/>
              <a:t> (plexus </a:t>
            </a:r>
            <a:r>
              <a:rPr lang="cs-CZ" dirty="0" err="1" smtClean="0"/>
              <a:t>sacralis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Funkce: </a:t>
            </a:r>
          </a:p>
          <a:p>
            <a:pPr lvl="1"/>
            <a:r>
              <a:rPr lang="cs-CZ" dirty="0" smtClean="0"/>
              <a:t>flexe v kolenním kloubu</a:t>
            </a:r>
          </a:p>
          <a:p>
            <a:pPr lvl="1"/>
            <a:r>
              <a:rPr lang="cs-CZ" dirty="0" smtClean="0"/>
              <a:t>Extenze, addukce a vnitřní rotace v kyčelním kloubu</a:t>
            </a:r>
          </a:p>
          <a:p>
            <a:endParaRPr lang="cs-CZ" dirty="0"/>
          </a:p>
        </p:txBody>
      </p:sp>
      <p:pic>
        <p:nvPicPr>
          <p:cNvPr id="4" name="Obrázek 3" descr="sm.jpg"/>
          <p:cNvPicPr>
            <a:picLocks noChangeAspect="1"/>
          </p:cNvPicPr>
          <p:nvPr/>
        </p:nvPicPr>
        <p:blipFill>
          <a:blip r:embed="rId2" cstate="print"/>
          <a:srcRect l="57139"/>
          <a:stretch>
            <a:fillRect/>
          </a:stretch>
        </p:blipFill>
        <p:spPr>
          <a:xfrm>
            <a:off x="7870060" y="1196752"/>
            <a:ext cx="572488" cy="2376264"/>
          </a:xfrm>
          <a:prstGeom prst="rect">
            <a:avLst/>
          </a:prstGeom>
        </p:spPr>
      </p:pic>
      <p:pic>
        <p:nvPicPr>
          <p:cNvPr id="5" name="Obrázek 4" descr="s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501008"/>
            <a:ext cx="2171700" cy="320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Semestr 2016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5900" y="1600202"/>
            <a:ext cx="2600046" cy="4525963"/>
          </a:xfrm>
        </p:spPr>
        <p:txBody>
          <a:bodyPr>
            <a:normAutofit fontScale="40000" lnSpcReduction="20000"/>
          </a:bodyPr>
          <a:lstStyle/>
          <a:p>
            <a:r>
              <a:rPr lang="cs-CZ" dirty="0" smtClean="0"/>
              <a:t>6.10. Spojení na páteři, spoje na hrudníku</a:t>
            </a:r>
          </a:p>
          <a:p>
            <a:r>
              <a:rPr lang="cs-CZ" dirty="0" smtClean="0"/>
              <a:t>13.10. Kostra a spoje pánevního pletence</a:t>
            </a:r>
          </a:p>
          <a:p>
            <a:r>
              <a:rPr lang="cs-CZ" dirty="0" smtClean="0"/>
              <a:t>20.10. Kostra a spoje dolní končetiny</a:t>
            </a:r>
          </a:p>
          <a:p>
            <a:r>
              <a:rPr lang="cs-CZ" dirty="0" smtClean="0"/>
              <a:t>27.10. Kostra a spoje horní končetiny</a:t>
            </a:r>
          </a:p>
          <a:p>
            <a:r>
              <a:rPr lang="cs-CZ" dirty="0" smtClean="0"/>
              <a:t>3.11. Lebka a její spoje</a:t>
            </a:r>
          </a:p>
          <a:p>
            <a:r>
              <a:rPr lang="cs-CZ" dirty="0" smtClean="0"/>
              <a:t>10.11. Obecná nauka o svalech, úvod do PNS, svaly zádové, hluboké šíjové, fascie zádové</a:t>
            </a:r>
          </a:p>
          <a:p>
            <a:r>
              <a:rPr lang="cs-CZ" dirty="0"/>
              <a:t>1</a:t>
            </a:r>
            <a:r>
              <a:rPr lang="cs-CZ" dirty="0" smtClean="0"/>
              <a:t>4.11. Svaly hrudníku a břicha, jejich inervace a fascie</a:t>
            </a:r>
          </a:p>
          <a:p>
            <a:r>
              <a:rPr lang="cs-CZ" dirty="0" smtClean="0"/>
              <a:t>21.11. Svaly pánevního dna, kyčelní svaly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1.12. Svaly dolní končetiny, jejich inervace a fascie</a:t>
            </a:r>
          </a:p>
          <a:p>
            <a:r>
              <a:rPr lang="cs-CZ" dirty="0" smtClean="0"/>
              <a:t>8.12. Svaly horní končetiny, jejich inervace a fascie</a:t>
            </a:r>
          </a:p>
          <a:p>
            <a:r>
              <a:rPr lang="cs-CZ" dirty="0" smtClean="0"/>
              <a:t>15.12. Svaly hlavy a krku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/>
          <a:srcRect l="36896" t="23416" r="38792" b="17278"/>
          <a:stretch/>
        </p:blipFill>
        <p:spPr>
          <a:xfrm>
            <a:off x="5311861" y="1700808"/>
            <a:ext cx="2475103" cy="452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53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Mm. </a:t>
            </a:r>
            <a:r>
              <a:rPr lang="cs-CZ" b="1" dirty="0" err="1" smtClean="0">
                <a:solidFill>
                  <a:srgbClr val="00B050"/>
                </a:solidFill>
              </a:rPr>
              <a:t>femoris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Ventrální skupina – plexus </a:t>
            </a:r>
            <a:r>
              <a:rPr lang="cs-CZ" dirty="0" err="1" smtClean="0"/>
              <a:t>lumbalis</a:t>
            </a:r>
            <a:endParaRPr lang="cs-CZ" dirty="0" smtClean="0"/>
          </a:p>
          <a:p>
            <a:pPr lvl="2"/>
            <a:r>
              <a:rPr lang="cs-CZ" dirty="0" smtClean="0"/>
              <a:t>M. </a:t>
            </a:r>
            <a:r>
              <a:rPr lang="cs-CZ" dirty="0" err="1" smtClean="0"/>
              <a:t>quadriceps</a:t>
            </a:r>
            <a:r>
              <a:rPr lang="cs-CZ" dirty="0" smtClean="0"/>
              <a:t> </a:t>
            </a:r>
            <a:r>
              <a:rPr lang="cs-CZ" dirty="0" err="1" smtClean="0"/>
              <a:t>femoris</a:t>
            </a:r>
            <a:r>
              <a:rPr lang="cs-CZ" dirty="0" smtClean="0"/>
              <a:t>, </a:t>
            </a:r>
            <a:r>
              <a:rPr lang="cs-CZ" dirty="0" err="1" smtClean="0"/>
              <a:t>sartorius</a:t>
            </a:r>
            <a:endParaRPr lang="cs-CZ" dirty="0" smtClean="0"/>
          </a:p>
          <a:p>
            <a:r>
              <a:rPr lang="cs-CZ" dirty="0" smtClean="0"/>
              <a:t>Mediální skupina</a:t>
            </a:r>
          </a:p>
          <a:p>
            <a:pPr lvl="2"/>
            <a:r>
              <a:rPr lang="cs-CZ" dirty="0" smtClean="0"/>
              <a:t>M. </a:t>
            </a:r>
            <a:r>
              <a:rPr lang="cs-CZ" dirty="0" err="1" smtClean="0"/>
              <a:t>pectineus</a:t>
            </a:r>
            <a:r>
              <a:rPr lang="cs-CZ" dirty="0" smtClean="0"/>
              <a:t>, </a:t>
            </a:r>
            <a:r>
              <a:rPr lang="cs-CZ" dirty="0" err="1" smtClean="0"/>
              <a:t>adductor</a:t>
            </a:r>
            <a:r>
              <a:rPr lang="cs-CZ" dirty="0" smtClean="0"/>
              <a:t> </a:t>
            </a:r>
            <a:r>
              <a:rPr lang="cs-CZ" dirty="0" err="1" smtClean="0"/>
              <a:t>longus</a:t>
            </a:r>
            <a:r>
              <a:rPr lang="cs-CZ" dirty="0" smtClean="0"/>
              <a:t>, </a:t>
            </a:r>
            <a:r>
              <a:rPr lang="cs-CZ" dirty="0" err="1" smtClean="0"/>
              <a:t>brevis</a:t>
            </a:r>
            <a:r>
              <a:rPr lang="cs-CZ" dirty="0" smtClean="0"/>
              <a:t>, </a:t>
            </a:r>
            <a:r>
              <a:rPr lang="cs-CZ" dirty="0" err="1" smtClean="0"/>
              <a:t>magnus</a:t>
            </a:r>
            <a:r>
              <a:rPr lang="cs-CZ" dirty="0" smtClean="0"/>
              <a:t>, </a:t>
            </a:r>
            <a:r>
              <a:rPr lang="cs-CZ" dirty="0" err="1" smtClean="0"/>
              <a:t>gracilis</a:t>
            </a:r>
            <a:r>
              <a:rPr lang="cs-CZ" dirty="0" smtClean="0"/>
              <a:t>, </a:t>
            </a:r>
            <a:r>
              <a:rPr lang="cs-CZ" dirty="0" err="1" smtClean="0"/>
              <a:t>obturatorius</a:t>
            </a:r>
            <a:r>
              <a:rPr lang="cs-CZ" dirty="0" smtClean="0"/>
              <a:t> </a:t>
            </a:r>
            <a:r>
              <a:rPr lang="cs-CZ" dirty="0" err="1" smtClean="0"/>
              <a:t>externus</a:t>
            </a:r>
            <a:endParaRPr lang="cs-CZ" dirty="0" smtClean="0"/>
          </a:p>
          <a:p>
            <a:r>
              <a:rPr lang="cs-CZ" dirty="0" smtClean="0"/>
              <a:t>Dorzální skupina – plexus </a:t>
            </a:r>
            <a:r>
              <a:rPr lang="cs-CZ" dirty="0" err="1" smtClean="0"/>
              <a:t>sacralis</a:t>
            </a:r>
            <a:endParaRPr lang="cs-CZ" dirty="0" smtClean="0"/>
          </a:p>
          <a:p>
            <a:pPr lvl="2"/>
            <a:r>
              <a:rPr lang="cs-CZ" dirty="0" smtClean="0"/>
              <a:t>M. biceps </a:t>
            </a:r>
            <a:r>
              <a:rPr lang="cs-CZ" dirty="0" err="1" smtClean="0"/>
              <a:t>femoris</a:t>
            </a:r>
            <a:r>
              <a:rPr lang="cs-CZ" dirty="0" smtClean="0"/>
              <a:t>, </a:t>
            </a:r>
            <a:r>
              <a:rPr lang="cs-CZ" dirty="0" err="1" smtClean="0"/>
              <a:t>semitendinosus</a:t>
            </a:r>
            <a:r>
              <a:rPr lang="cs-CZ" dirty="0" smtClean="0"/>
              <a:t>, </a:t>
            </a:r>
            <a:r>
              <a:rPr lang="cs-CZ" dirty="0" err="1" smtClean="0"/>
              <a:t>semiembranosus</a:t>
            </a:r>
            <a:endParaRPr lang="cs-CZ" b="1" dirty="0" smtClean="0"/>
          </a:p>
          <a:p>
            <a:pPr lvl="2">
              <a:buNone/>
            </a:pPr>
            <a:r>
              <a:rPr lang="cs-CZ" b="1" dirty="0" smtClean="0"/>
              <a:t>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114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Stehenní </a:t>
            </a:r>
            <a:r>
              <a:rPr lang="cs-CZ" dirty="0">
                <a:solidFill>
                  <a:srgbClr val="00B050"/>
                </a:solidFill>
              </a:rPr>
              <a:t>f</a:t>
            </a:r>
            <a:r>
              <a:rPr lang="cs-CZ" dirty="0" smtClean="0">
                <a:solidFill>
                  <a:srgbClr val="00B050"/>
                </a:solidFill>
              </a:rPr>
              <a:t>ascie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Fascia</a:t>
            </a:r>
            <a:r>
              <a:rPr lang="cs-CZ" dirty="0" smtClean="0"/>
              <a:t> lata: povrchová, hřeben kyčelní kosti, křížová kost, lig. </a:t>
            </a:r>
            <a:r>
              <a:rPr lang="cs-CZ" dirty="0" err="1" smtClean="0"/>
              <a:t>inquinale</a:t>
            </a:r>
            <a:r>
              <a:rPr lang="cs-CZ" dirty="0" smtClean="0"/>
              <a:t> – distálně navazuje na fascii bérce</a:t>
            </a:r>
          </a:p>
          <a:p>
            <a:pPr lvl="1"/>
            <a:r>
              <a:rPr lang="cs-CZ" dirty="0" err="1" smtClean="0"/>
              <a:t>Tractus</a:t>
            </a:r>
            <a:r>
              <a:rPr lang="cs-CZ" dirty="0" smtClean="0"/>
              <a:t> </a:t>
            </a:r>
            <a:r>
              <a:rPr lang="cs-CZ" dirty="0" err="1" smtClean="0"/>
              <a:t>iliotibialis</a:t>
            </a:r>
            <a:r>
              <a:rPr lang="cs-CZ" dirty="0" smtClean="0"/>
              <a:t>: laterální zesílení (</a:t>
            </a:r>
            <a:r>
              <a:rPr lang="cs-CZ" dirty="0" err="1" smtClean="0"/>
              <a:t>gluteus</a:t>
            </a:r>
            <a:r>
              <a:rPr lang="cs-CZ" dirty="0" smtClean="0"/>
              <a:t> </a:t>
            </a:r>
            <a:r>
              <a:rPr lang="cs-CZ" dirty="0" err="1" smtClean="0"/>
              <a:t>maximus</a:t>
            </a:r>
            <a:r>
              <a:rPr lang="cs-CZ" dirty="0" smtClean="0"/>
              <a:t>, tensor </a:t>
            </a:r>
            <a:r>
              <a:rPr lang="cs-CZ" dirty="0" err="1" smtClean="0"/>
              <a:t>fasciae</a:t>
            </a:r>
            <a:r>
              <a:rPr lang="cs-CZ" dirty="0" smtClean="0"/>
              <a:t> </a:t>
            </a:r>
            <a:r>
              <a:rPr lang="cs-CZ" dirty="0" err="1" smtClean="0"/>
              <a:t>latae</a:t>
            </a:r>
            <a:r>
              <a:rPr lang="cs-CZ" dirty="0" smtClean="0"/>
              <a:t>), extenze kolen při stání</a:t>
            </a:r>
          </a:p>
          <a:p>
            <a:pPr lvl="1"/>
            <a:r>
              <a:rPr lang="cs-CZ" dirty="0" smtClean="0"/>
              <a:t>Mediálně oslabena prostupem cév – </a:t>
            </a:r>
            <a:r>
              <a:rPr lang="cs-CZ" dirty="0" err="1" smtClean="0"/>
              <a:t>fascia</a:t>
            </a:r>
            <a:r>
              <a:rPr lang="cs-CZ" dirty="0" smtClean="0"/>
              <a:t> </a:t>
            </a:r>
            <a:r>
              <a:rPr lang="cs-CZ" dirty="0" err="1" smtClean="0"/>
              <a:t>cribrosa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Mm. </a:t>
            </a:r>
            <a:r>
              <a:rPr lang="cs-CZ" b="1" dirty="0" err="1" smtClean="0">
                <a:solidFill>
                  <a:srgbClr val="00B050"/>
                </a:solidFill>
              </a:rPr>
              <a:t>cruris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Ventrální skupina – </a:t>
            </a:r>
            <a:r>
              <a:rPr lang="cs-CZ" sz="2000" dirty="0" smtClean="0"/>
              <a:t>n. </a:t>
            </a:r>
            <a:r>
              <a:rPr lang="cs-CZ" sz="2000" dirty="0" err="1" smtClean="0"/>
              <a:t>peronaeus</a:t>
            </a:r>
            <a:r>
              <a:rPr lang="cs-CZ" sz="2000" dirty="0" smtClean="0"/>
              <a:t> </a:t>
            </a:r>
            <a:r>
              <a:rPr lang="cs-CZ" sz="2000" dirty="0" err="1" smtClean="0"/>
              <a:t>profundus</a:t>
            </a:r>
            <a:r>
              <a:rPr lang="cs-CZ" sz="2000" dirty="0" smtClean="0"/>
              <a:t> (L4-S1)</a:t>
            </a:r>
            <a:endParaRPr lang="cs-CZ" dirty="0" smtClean="0"/>
          </a:p>
          <a:p>
            <a:pPr lvl="2"/>
            <a:r>
              <a:rPr lang="cs-CZ" dirty="0" smtClean="0"/>
              <a:t>M. </a:t>
            </a:r>
            <a:r>
              <a:rPr lang="cs-CZ" dirty="0" err="1" smtClean="0"/>
              <a:t>tibialias</a:t>
            </a:r>
            <a:r>
              <a:rPr lang="cs-CZ" dirty="0" smtClean="0"/>
              <a:t> </a:t>
            </a:r>
            <a:r>
              <a:rPr lang="cs-CZ" dirty="0" err="1" smtClean="0"/>
              <a:t>anterior</a:t>
            </a:r>
            <a:r>
              <a:rPr lang="cs-CZ" dirty="0" smtClean="0"/>
              <a:t>, extensor </a:t>
            </a:r>
            <a:r>
              <a:rPr lang="cs-CZ" dirty="0" err="1" smtClean="0"/>
              <a:t>digitorum</a:t>
            </a:r>
            <a:r>
              <a:rPr lang="cs-CZ" dirty="0" smtClean="0"/>
              <a:t> </a:t>
            </a:r>
            <a:r>
              <a:rPr lang="cs-CZ" dirty="0" err="1" smtClean="0"/>
              <a:t>longus</a:t>
            </a:r>
            <a:r>
              <a:rPr lang="cs-CZ" dirty="0" smtClean="0"/>
              <a:t>, extensor </a:t>
            </a:r>
            <a:r>
              <a:rPr lang="cs-CZ" dirty="0" err="1" smtClean="0"/>
              <a:t>hallucis</a:t>
            </a:r>
            <a:r>
              <a:rPr lang="cs-CZ" dirty="0" smtClean="0"/>
              <a:t> </a:t>
            </a:r>
            <a:r>
              <a:rPr lang="cs-CZ" dirty="0" err="1" smtClean="0"/>
              <a:t>longus</a:t>
            </a:r>
            <a:r>
              <a:rPr lang="cs-CZ" dirty="0" smtClean="0"/>
              <a:t>, </a:t>
            </a:r>
          </a:p>
          <a:p>
            <a:r>
              <a:rPr lang="cs-CZ" dirty="0" smtClean="0"/>
              <a:t>Dorzální skupina – </a:t>
            </a:r>
            <a:r>
              <a:rPr lang="cs-CZ" sz="2000" dirty="0" smtClean="0"/>
              <a:t>n. </a:t>
            </a:r>
            <a:r>
              <a:rPr lang="cs-CZ" sz="2000" dirty="0" err="1" smtClean="0"/>
              <a:t>tibialis</a:t>
            </a:r>
            <a:r>
              <a:rPr lang="cs-CZ" sz="2000" dirty="0" smtClean="0"/>
              <a:t> (L4-5)</a:t>
            </a:r>
            <a:endParaRPr lang="cs-CZ" dirty="0" smtClean="0"/>
          </a:p>
          <a:p>
            <a:pPr lvl="1"/>
            <a:r>
              <a:rPr lang="cs-CZ" dirty="0" smtClean="0"/>
              <a:t>Povrchová: m. triceps </a:t>
            </a:r>
            <a:r>
              <a:rPr lang="cs-CZ" dirty="0" err="1" smtClean="0"/>
              <a:t>surae</a:t>
            </a:r>
            <a:r>
              <a:rPr lang="cs-CZ" dirty="0" smtClean="0"/>
              <a:t>, </a:t>
            </a:r>
            <a:r>
              <a:rPr lang="cs-CZ" dirty="0" err="1" smtClean="0"/>
              <a:t>plantaris</a:t>
            </a:r>
            <a:endParaRPr lang="cs-CZ" dirty="0" smtClean="0"/>
          </a:p>
          <a:p>
            <a:pPr lvl="1"/>
            <a:r>
              <a:rPr lang="cs-CZ" dirty="0" smtClean="0"/>
              <a:t>Hluboká: m. </a:t>
            </a:r>
            <a:r>
              <a:rPr lang="cs-CZ" dirty="0" err="1" smtClean="0"/>
              <a:t>tibialis</a:t>
            </a:r>
            <a:r>
              <a:rPr lang="cs-CZ" dirty="0" smtClean="0"/>
              <a:t> </a:t>
            </a:r>
            <a:r>
              <a:rPr lang="cs-CZ" dirty="0" err="1" smtClean="0"/>
              <a:t>posterior</a:t>
            </a:r>
            <a:r>
              <a:rPr lang="cs-CZ" dirty="0" smtClean="0"/>
              <a:t>, flexor </a:t>
            </a:r>
            <a:r>
              <a:rPr lang="cs-CZ" dirty="0" err="1" smtClean="0"/>
              <a:t>digitorum</a:t>
            </a:r>
            <a:r>
              <a:rPr lang="cs-CZ" dirty="0" smtClean="0"/>
              <a:t> </a:t>
            </a:r>
            <a:r>
              <a:rPr lang="cs-CZ" dirty="0" err="1" smtClean="0"/>
              <a:t>longus</a:t>
            </a:r>
            <a:r>
              <a:rPr lang="cs-CZ" dirty="0" smtClean="0"/>
              <a:t>, flexor </a:t>
            </a:r>
            <a:r>
              <a:rPr lang="cs-CZ" dirty="0" err="1" smtClean="0"/>
              <a:t>hallucis</a:t>
            </a:r>
            <a:r>
              <a:rPr lang="cs-CZ" dirty="0" smtClean="0"/>
              <a:t> </a:t>
            </a:r>
            <a:r>
              <a:rPr lang="cs-CZ" dirty="0" err="1" smtClean="0"/>
              <a:t>longus</a:t>
            </a:r>
            <a:r>
              <a:rPr lang="cs-CZ" dirty="0" smtClean="0"/>
              <a:t>, m. </a:t>
            </a:r>
            <a:r>
              <a:rPr lang="cs-CZ" dirty="0" err="1" smtClean="0"/>
              <a:t>popliteus</a:t>
            </a:r>
            <a:endParaRPr lang="cs-CZ" dirty="0" smtClean="0"/>
          </a:p>
          <a:p>
            <a:r>
              <a:rPr lang="cs-CZ" dirty="0" smtClean="0"/>
              <a:t>Laterální skupina – </a:t>
            </a:r>
            <a:r>
              <a:rPr lang="cs-CZ" sz="2000" dirty="0" smtClean="0"/>
              <a:t>n. </a:t>
            </a:r>
            <a:r>
              <a:rPr lang="cs-CZ" sz="2000" dirty="0" err="1" smtClean="0"/>
              <a:t>peronaeus</a:t>
            </a:r>
            <a:r>
              <a:rPr lang="cs-CZ" sz="2000" dirty="0" smtClean="0"/>
              <a:t> </a:t>
            </a:r>
            <a:r>
              <a:rPr lang="cs-CZ" sz="2000" dirty="0" err="1" smtClean="0"/>
              <a:t>superficialis</a:t>
            </a:r>
            <a:r>
              <a:rPr lang="cs-CZ" sz="2000" dirty="0" smtClean="0"/>
              <a:t> (L5-S1)</a:t>
            </a:r>
            <a:endParaRPr lang="cs-CZ" dirty="0" smtClean="0"/>
          </a:p>
          <a:p>
            <a:pPr lvl="2"/>
            <a:r>
              <a:rPr lang="cs-CZ" dirty="0" smtClean="0"/>
              <a:t>M. </a:t>
            </a:r>
            <a:r>
              <a:rPr lang="cs-CZ" dirty="0" err="1" smtClean="0"/>
              <a:t>peroneus</a:t>
            </a:r>
            <a:r>
              <a:rPr lang="cs-CZ" dirty="0" smtClean="0"/>
              <a:t> </a:t>
            </a:r>
            <a:r>
              <a:rPr lang="cs-CZ" dirty="0" err="1" smtClean="0"/>
              <a:t>longus</a:t>
            </a:r>
            <a:r>
              <a:rPr lang="cs-CZ" dirty="0" smtClean="0"/>
              <a:t>, brevis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42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Inervace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5736" y="1700808"/>
            <a:ext cx="3970784" cy="4525963"/>
          </a:xfrm>
        </p:spPr>
        <p:txBody>
          <a:bodyPr/>
          <a:lstStyle/>
          <a:p>
            <a:r>
              <a:rPr lang="cs-CZ" dirty="0" smtClean="0"/>
              <a:t>N. </a:t>
            </a:r>
            <a:r>
              <a:rPr lang="cs-CZ" dirty="0" err="1" smtClean="0"/>
              <a:t>ischiadicus</a:t>
            </a:r>
            <a:endParaRPr lang="cs-CZ" dirty="0" smtClean="0"/>
          </a:p>
          <a:p>
            <a:pPr lvl="1"/>
            <a:r>
              <a:rPr lang="cs-CZ" dirty="0" smtClean="0"/>
              <a:t>N. </a:t>
            </a:r>
            <a:r>
              <a:rPr lang="cs-CZ" dirty="0" err="1" smtClean="0"/>
              <a:t>peroneus</a:t>
            </a:r>
            <a:r>
              <a:rPr lang="cs-CZ" dirty="0" smtClean="0"/>
              <a:t> (</a:t>
            </a:r>
            <a:r>
              <a:rPr lang="cs-CZ" dirty="0" err="1" smtClean="0"/>
              <a:t>fibularis</a:t>
            </a:r>
            <a:r>
              <a:rPr lang="cs-CZ" dirty="0" smtClean="0"/>
              <a:t>) </a:t>
            </a:r>
            <a:r>
              <a:rPr lang="cs-CZ" dirty="0" err="1" smtClean="0"/>
              <a:t>communis</a:t>
            </a:r>
            <a:endParaRPr lang="cs-CZ" dirty="0" smtClean="0"/>
          </a:p>
          <a:p>
            <a:pPr lvl="2"/>
            <a:r>
              <a:rPr lang="cs-CZ" dirty="0" err="1" smtClean="0"/>
              <a:t>Superficialis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profundus</a:t>
            </a:r>
            <a:endParaRPr lang="cs-CZ" dirty="0" smtClean="0"/>
          </a:p>
          <a:p>
            <a:pPr lvl="2"/>
            <a:r>
              <a:rPr lang="cs-CZ" dirty="0" smtClean="0"/>
              <a:t>Laterální a přední skupina</a:t>
            </a:r>
          </a:p>
          <a:p>
            <a:pPr lvl="1"/>
            <a:r>
              <a:rPr lang="cs-CZ" dirty="0" smtClean="0"/>
              <a:t>N. </a:t>
            </a:r>
            <a:r>
              <a:rPr lang="cs-CZ" dirty="0" err="1" smtClean="0"/>
              <a:t>tibialis</a:t>
            </a:r>
            <a:r>
              <a:rPr lang="cs-CZ" dirty="0" smtClean="0"/>
              <a:t> </a:t>
            </a:r>
          </a:p>
          <a:p>
            <a:pPr lvl="2"/>
            <a:r>
              <a:rPr lang="cs-CZ" dirty="0" smtClean="0"/>
              <a:t>zadní skupina</a:t>
            </a:r>
            <a:endParaRPr lang="cs-CZ" dirty="0"/>
          </a:p>
        </p:txBody>
      </p:sp>
      <p:pic>
        <p:nvPicPr>
          <p:cNvPr id="5" name="Obrázek 4" descr="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700808"/>
            <a:ext cx="2933700" cy="4095750"/>
          </a:xfrm>
          <a:prstGeom prst="rect">
            <a:avLst/>
          </a:prstGeom>
        </p:spPr>
      </p:pic>
      <p:pic>
        <p:nvPicPr>
          <p:cNvPr id="6" name="Obrázek 5" descr="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1629544" cy="3528254"/>
          </a:xfrm>
          <a:prstGeom prst="rect">
            <a:avLst/>
          </a:prstGeom>
        </p:spPr>
      </p:pic>
      <p:pic>
        <p:nvPicPr>
          <p:cNvPr id="7" name="Obrázek 6" descr="nn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789040"/>
            <a:ext cx="1676736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Přední skupina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7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Musculus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tibialis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anterior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(přední holenní sval)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4525963"/>
          </a:xfrm>
        </p:spPr>
        <p:txBody>
          <a:bodyPr>
            <a:normAutofit/>
          </a:bodyPr>
          <a:lstStyle/>
          <a:p>
            <a:r>
              <a:rPr lang="cs-CZ" dirty="0" err="1" smtClean="0"/>
              <a:t>Origo</a:t>
            </a:r>
            <a:r>
              <a:rPr lang="cs-CZ" dirty="0" smtClean="0"/>
              <a:t>: lat. strana </a:t>
            </a:r>
            <a:r>
              <a:rPr lang="cs-CZ" dirty="0" err="1" smtClean="0"/>
              <a:t>tibie</a:t>
            </a:r>
            <a:r>
              <a:rPr lang="cs-CZ" dirty="0" smtClean="0"/>
              <a:t>, </a:t>
            </a:r>
            <a:r>
              <a:rPr lang="cs-CZ" dirty="0" err="1" smtClean="0"/>
              <a:t>membrana</a:t>
            </a:r>
            <a:r>
              <a:rPr lang="cs-CZ" dirty="0" smtClean="0"/>
              <a:t> </a:t>
            </a:r>
            <a:r>
              <a:rPr lang="cs-CZ" dirty="0" err="1" smtClean="0"/>
              <a:t>interossea</a:t>
            </a:r>
            <a:r>
              <a:rPr lang="cs-CZ" dirty="0" smtClean="0"/>
              <a:t> </a:t>
            </a:r>
            <a:r>
              <a:rPr lang="cs-CZ" dirty="0" err="1" smtClean="0"/>
              <a:t>cruris</a:t>
            </a:r>
            <a:endParaRPr lang="cs-CZ" dirty="0" smtClean="0"/>
          </a:p>
          <a:p>
            <a:r>
              <a:rPr lang="cs-CZ" dirty="0" err="1" smtClean="0"/>
              <a:t>Insertio</a:t>
            </a:r>
            <a:r>
              <a:rPr lang="cs-CZ" dirty="0" smtClean="0"/>
              <a:t>: os </a:t>
            </a:r>
            <a:r>
              <a:rPr lang="cs-CZ" dirty="0" err="1" smtClean="0"/>
              <a:t>cuneiforme</a:t>
            </a:r>
            <a:r>
              <a:rPr lang="cs-CZ" dirty="0" smtClean="0"/>
              <a:t> </a:t>
            </a:r>
            <a:r>
              <a:rPr lang="cs-CZ" dirty="0" err="1" smtClean="0"/>
              <a:t>mediale</a:t>
            </a:r>
            <a:r>
              <a:rPr lang="cs-CZ" dirty="0" smtClean="0"/>
              <a:t>, báze I. </a:t>
            </a:r>
            <a:r>
              <a:rPr lang="cs-CZ" dirty="0" err="1" smtClean="0"/>
              <a:t>metatarzu</a:t>
            </a:r>
            <a:endParaRPr lang="cs-CZ" dirty="0" smtClean="0"/>
          </a:p>
          <a:p>
            <a:r>
              <a:rPr lang="cs-CZ" dirty="0" smtClean="0"/>
              <a:t>Inervace: n. </a:t>
            </a:r>
            <a:r>
              <a:rPr lang="cs-CZ" dirty="0" err="1" smtClean="0"/>
              <a:t>peronaeus</a:t>
            </a:r>
            <a:r>
              <a:rPr lang="cs-CZ" dirty="0" smtClean="0"/>
              <a:t> </a:t>
            </a:r>
            <a:r>
              <a:rPr lang="cs-CZ" dirty="0" err="1" smtClean="0"/>
              <a:t>profundus</a:t>
            </a:r>
            <a:r>
              <a:rPr lang="cs-CZ" dirty="0" smtClean="0"/>
              <a:t> (plexus </a:t>
            </a:r>
            <a:r>
              <a:rPr lang="cs-CZ" dirty="0" err="1" smtClean="0"/>
              <a:t>sacralis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Funkce: dorzální flexe, supinace nohy, podélná klenba</a:t>
            </a:r>
          </a:p>
          <a:p>
            <a:endParaRPr lang="cs-CZ" dirty="0"/>
          </a:p>
        </p:txBody>
      </p:sp>
      <p:pic>
        <p:nvPicPr>
          <p:cNvPr id="4" name="Obrázek 3" descr="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16632"/>
            <a:ext cx="978815" cy="3312368"/>
          </a:xfrm>
          <a:prstGeom prst="rect">
            <a:avLst/>
          </a:prstGeom>
        </p:spPr>
      </p:pic>
      <p:pic>
        <p:nvPicPr>
          <p:cNvPr id="5" name="Obrázek 4" descr="taa.jpg"/>
          <p:cNvPicPr>
            <a:picLocks noChangeAspect="1"/>
          </p:cNvPicPr>
          <p:nvPr/>
        </p:nvPicPr>
        <p:blipFill>
          <a:blip r:embed="rId3" cstate="print"/>
          <a:srcRect l="32235"/>
          <a:stretch>
            <a:fillRect/>
          </a:stretch>
        </p:blipFill>
        <p:spPr>
          <a:xfrm>
            <a:off x="7092280" y="3429000"/>
            <a:ext cx="2051720" cy="327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Musculus</a:t>
            </a:r>
            <a:r>
              <a:rPr lang="cs-CZ" dirty="0" smtClean="0">
                <a:solidFill>
                  <a:srgbClr val="00B050"/>
                </a:solidFill>
              </a:rPr>
              <a:t> extensor </a:t>
            </a:r>
            <a:r>
              <a:rPr lang="cs-CZ" dirty="0" err="1" smtClean="0">
                <a:solidFill>
                  <a:srgbClr val="00B050"/>
                </a:solidFill>
              </a:rPr>
              <a:t>hallucis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longus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(dlouhý natahovač palce)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31840" y="1600200"/>
            <a:ext cx="5554960" cy="4525963"/>
          </a:xfrm>
        </p:spPr>
        <p:txBody>
          <a:bodyPr/>
          <a:lstStyle/>
          <a:p>
            <a:r>
              <a:rPr lang="cs-CZ" dirty="0" err="1" smtClean="0"/>
              <a:t>Origo</a:t>
            </a:r>
            <a:r>
              <a:rPr lang="cs-CZ" dirty="0" smtClean="0"/>
              <a:t>: med. strana fibuly, </a:t>
            </a:r>
            <a:r>
              <a:rPr lang="cs-CZ" dirty="0" err="1" smtClean="0"/>
              <a:t>membrana</a:t>
            </a:r>
            <a:r>
              <a:rPr lang="cs-CZ" dirty="0" smtClean="0"/>
              <a:t> </a:t>
            </a:r>
            <a:r>
              <a:rPr lang="cs-CZ" dirty="0" err="1" smtClean="0"/>
              <a:t>interossea</a:t>
            </a:r>
            <a:r>
              <a:rPr lang="cs-CZ" dirty="0" smtClean="0"/>
              <a:t> </a:t>
            </a:r>
            <a:r>
              <a:rPr lang="cs-CZ" dirty="0" err="1" smtClean="0"/>
              <a:t>cruris</a:t>
            </a:r>
            <a:endParaRPr lang="cs-CZ" dirty="0" smtClean="0"/>
          </a:p>
          <a:p>
            <a:r>
              <a:rPr lang="cs-CZ" dirty="0" err="1" smtClean="0"/>
              <a:t>Insertio</a:t>
            </a:r>
            <a:r>
              <a:rPr lang="cs-CZ" dirty="0" smtClean="0"/>
              <a:t>: dorzální aponeuróza palce</a:t>
            </a:r>
          </a:p>
          <a:p>
            <a:r>
              <a:rPr lang="cs-CZ" dirty="0" smtClean="0"/>
              <a:t>Inervace: n. </a:t>
            </a:r>
            <a:r>
              <a:rPr lang="cs-CZ" dirty="0" err="1" smtClean="0"/>
              <a:t>peronaeus</a:t>
            </a:r>
            <a:r>
              <a:rPr lang="cs-CZ" dirty="0" smtClean="0"/>
              <a:t> </a:t>
            </a:r>
            <a:r>
              <a:rPr lang="cs-CZ" dirty="0" err="1" smtClean="0"/>
              <a:t>profundus</a:t>
            </a:r>
            <a:r>
              <a:rPr lang="cs-CZ" dirty="0" smtClean="0"/>
              <a:t> (plexus </a:t>
            </a:r>
            <a:r>
              <a:rPr lang="cs-CZ" dirty="0" err="1" smtClean="0"/>
              <a:t>sacralis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Funkce: dorzální flexe palce a nohy</a:t>
            </a:r>
          </a:p>
          <a:p>
            <a:endParaRPr lang="cs-CZ" dirty="0"/>
          </a:p>
        </p:txBody>
      </p:sp>
      <p:pic>
        <p:nvPicPr>
          <p:cNvPr id="4" name="Obrázek 3" descr="fh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1743075" cy="453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Musculus</a:t>
            </a:r>
            <a:r>
              <a:rPr lang="cs-CZ" dirty="0" smtClean="0">
                <a:solidFill>
                  <a:srgbClr val="00B050"/>
                </a:solidFill>
              </a:rPr>
              <a:t> extensor </a:t>
            </a:r>
            <a:r>
              <a:rPr lang="cs-CZ" dirty="0" err="1" smtClean="0">
                <a:solidFill>
                  <a:srgbClr val="00B050"/>
                </a:solidFill>
              </a:rPr>
              <a:t>digitorum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longus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(dlouhý natahovač prstů)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Origo</a:t>
            </a:r>
            <a:r>
              <a:rPr lang="cs-CZ" dirty="0" smtClean="0"/>
              <a:t>: lat. kondyl </a:t>
            </a:r>
            <a:r>
              <a:rPr lang="cs-CZ" dirty="0" err="1" smtClean="0"/>
              <a:t>tibie</a:t>
            </a:r>
            <a:r>
              <a:rPr lang="cs-CZ" dirty="0" smtClean="0"/>
              <a:t>, proximální část fibuly, </a:t>
            </a:r>
            <a:r>
              <a:rPr lang="cs-CZ" dirty="0" err="1" smtClean="0"/>
              <a:t>membrana</a:t>
            </a:r>
            <a:r>
              <a:rPr lang="cs-CZ" dirty="0" smtClean="0"/>
              <a:t> </a:t>
            </a:r>
            <a:r>
              <a:rPr lang="cs-CZ" dirty="0" err="1" smtClean="0"/>
              <a:t>interossea</a:t>
            </a:r>
            <a:r>
              <a:rPr lang="cs-CZ" dirty="0" smtClean="0"/>
              <a:t> </a:t>
            </a:r>
            <a:r>
              <a:rPr lang="cs-CZ" dirty="0" err="1" smtClean="0"/>
              <a:t>cruris</a:t>
            </a:r>
            <a:endParaRPr lang="cs-CZ" dirty="0" smtClean="0"/>
          </a:p>
          <a:p>
            <a:r>
              <a:rPr lang="cs-CZ" dirty="0" err="1" smtClean="0"/>
              <a:t>Insertio</a:t>
            </a:r>
            <a:r>
              <a:rPr lang="cs-CZ" dirty="0" smtClean="0"/>
              <a:t>: pět šlach – dorzální aponeurózy tříčlánkových prstů, pátá – V. </a:t>
            </a:r>
            <a:r>
              <a:rPr lang="cs-CZ" dirty="0" err="1" smtClean="0"/>
              <a:t>metatars</a:t>
            </a:r>
            <a:r>
              <a:rPr lang="cs-CZ" dirty="0" smtClean="0"/>
              <a:t> (m. </a:t>
            </a:r>
            <a:r>
              <a:rPr lang="cs-CZ" dirty="0" err="1" smtClean="0"/>
              <a:t>peronaeus</a:t>
            </a:r>
            <a:r>
              <a:rPr lang="cs-CZ" dirty="0" smtClean="0"/>
              <a:t> </a:t>
            </a:r>
            <a:r>
              <a:rPr lang="cs-CZ" dirty="0" err="1" smtClean="0"/>
              <a:t>tertius</a:t>
            </a:r>
            <a:r>
              <a:rPr lang="cs-CZ" dirty="0" smtClean="0"/>
              <a:t>)</a:t>
            </a:r>
          </a:p>
          <a:p>
            <a:r>
              <a:rPr lang="cs-CZ" dirty="0" smtClean="0"/>
              <a:t>Inervace: n. </a:t>
            </a:r>
            <a:r>
              <a:rPr lang="cs-CZ" dirty="0" err="1" smtClean="0"/>
              <a:t>peronaeus</a:t>
            </a:r>
            <a:r>
              <a:rPr lang="cs-CZ" dirty="0" smtClean="0"/>
              <a:t> </a:t>
            </a:r>
            <a:r>
              <a:rPr lang="cs-CZ" dirty="0" err="1" smtClean="0"/>
              <a:t>profundus</a:t>
            </a:r>
            <a:endParaRPr lang="cs-CZ" dirty="0" smtClean="0"/>
          </a:p>
          <a:p>
            <a:r>
              <a:rPr lang="cs-CZ" dirty="0" smtClean="0"/>
              <a:t>Funkce: extenze prstů, dorzální flexe nohy, pronace nohy</a:t>
            </a:r>
          </a:p>
          <a:p>
            <a:endParaRPr lang="cs-CZ" dirty="0"/>
          </a:p>
        </p:txBody>
      </p:sp>
      <p:pic>
        <p:nvPicPr>
          <p:cNvPr id="4" name="Obrázek 3" descr="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653136"/>
            <a:ext cx="1756827" cy="1556792"/>
          </a:xfrm>
          <a:prstGeom prst="rect">
            <a:avLst/>
          </a:prstGeom>
        </p:spPr>
      </p:pic>
      <p:pic>
        <p:nvPicPr>
          <p:cNvPr id="5" name="Obrázek 4" descr="e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484784"/>
            <a:ext cx="2087246" cy="2945879"/>
          </a:xfrm>
          <a:prstGeom prst="rect">
            <a:avLst/>
          </a:prstGeom>
        </p:spPr>
      </p:pic>
      <p:pic>
        <p:nvPicPr>
          <p:cNvPr id="6" name="Obrázek 5" descr="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719266"/>
            <a:ext cx="1257275" cy="2138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Laterální skupina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7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Musculus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peronaeus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longus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(dlouhý lýtkový sval)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87824" y="1600200"/>
            <a:ext cx="5698976" cy="4525963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Origo</a:t>
            </a:r>
            <a:r>
              <a:rPr lang="cs-CZ" dirty="0" smtClean="0"/>
              <a:t>: </a:t>
            </a:r>
            <a:r>
              <a:rPr lang="cs-CZ" dirty="0" err="1" smtClean="0"/>
              <a:t>caput</a:t>
            </a:r>
            <a:r>
              <a:rPr lang="cs-CZ" dirty="0" smtClean="0"/>
              <a:t> </a:t>
            </a:r>
            <a:r>
              <a:rPr lang="cs-CZ" dirty="0" err="1" smtClean="0"/>
              <a:t>fibulae</a:t>
            </a:r>
            <a:endParaRPr lang="cs-CZ" dirty="0" smtClean="0"/>
          </a:p>
          <a:p>
            <a:r>
              <a:rPr lang="cs-CZ" dirty="0" err="1" smtClean="0"/>
              <a:t>Insertio</a:t>
            </a:r>
            <a:r>
              <a:rPr lang="cs-CZ" dirty="0" smtClean="0"/>
              <a:t>: os </a:t>
            </a:r>
            <a:r>
              <a:rPr lang="cs-CZ" dirty="0" err="1" smtClean="0"/>
              <a:t>cuneiforme</a:t>
            </a:r>
            <a:r>
              <a:rPr lang="cs-CZ" dirty="0" smtClean="0"/>
              <a:t> </a:t>
            </a:r>
            <a:r>
              <a:rPr lang="cs-CZ" dirty="0" err="1" smtClean="0"/>
              <a:t>mediale</a:t>
            </a:r>
            <a:r>
              <a:rPr lang="cs-CZ" dirty="0" smtClean="0"/>
              <a:t>, I. </a:t>
            </a:r>
            <a:r>
              <a:rPr lang="cs-CZ" dirty="0" err="1" smtClean="0"/>
              <a:t>metatarz</a:t>
            </a:r>
            <a:endParaRPr lang="cs-CZ" dirty="0" smtClean="0"/>
          </a:p>
          <a:p>
            <a:pPr lvl="2"/>
            <a:r>
              <a:rPr lang="cs-CZ" dirty="0" smtClean="0"/>
              <a:t>probíhá za laterálním kotníkem, a skrze </a:t>
            </a:r>
            <a:r>
              <a:rPr lang="cs-CZ" dirty="0" err="1" smtClean="0"/>
              <a:t>sulcus</a:t>
            </a:r>
            <a:r>
              <a:rPr lang="cs-CZ" dirty="0" smtClean="0"/>
              <a:t> </a:t>
            </a:r>
            <a:r>
              <a:rPr lang="cs-CZ" dirty="0" err="1" smtClean="0"/>
              <a:t>tendinis</a:t>
            </a:r>
            <a:r>
              <a:rPr lang="cs-CZ" dirty="0" smtClean="0"/>
              <a:t> </a:t>
            </a:r>
            <a:r>
              <a:rPr lang="cs-CZ" dirty="0" err="1" smtClean="0"/>
              <a:t>musculi</a:t>
            </a:r>
            <a:r>
              <a:rPr lang="cs-CZ" dirty="0" smtClean="0"/>
              <a:t> </a:t>
            </a:r>
            <a:r>
              <a:rPr lang="cs-CZ" dirty="0" err="1" smtClean="0"/>
              <a:t>peronei</a:t>
            </a:r>
            <a:r>
              <a:rPr lang="cs-CZ" dirty="0" smtClean="0"/>
              <a:t> </a:t>
            </a:r>
            <a:r>
              <a:rPr lang="cs-CZ" dirty="0" err="1" smtClean="0"/>
              <a:t>longi</a:t>
            </a:r>
            <a:r>
              <a:rPr lang="cs-CZ" dirty="0" smtClean="0"/>
              <a:t> na os </a:t>
            </a:r>
            <a:r>
              <a:rPr lang="cs-CZ" dirty="0" err="1" smtClean="0"/>
              <a:t>cuboideum</a:t>
            </a:r>
            <a:endParaRPr lang="cs-CZ" dirty="0" smtClean="0"/>
          </a:p>
          <a:p>
            <a:r>
              <a:rPr lang="cs-CZ" dirty="0" smtClean="0"/>
              <a:t>Inervace: n </a:t>
            </a:r>
            <a:r>
              <a:rPr lang="cs-CZ" dirty="0" err="1" smtClean="0"/>
              <a:t>peronaeus</a:t>
            </a:r>
            <a:r>
              <a:rPr lang="cs-CZ" dirty="0" smtClean="0"/>
              <a:t> </a:t>
            </a:r>
            <a:r>
              <a:rPr lang="cs-CZ" dirty="0" err="1" smtClean="0"/>
              <a:t>superficialis</a:t>
            </a:r>
            <a:r>
              <a:rPr lang="cs-CZ" dirty="0" smtClean="0"/>
              <a:t> (plexus </a:t>
            </a:r>
            <a:r>
              <a:rPr lang="cs-CZ" dirty="0" err="1" smtClean="0"/>
              <a:t>sacralis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Funkce: plantární flexe, pronace, příčná klenba</a:t>
            </a:r>
          </a:p>
          <a:p>
            <a:endParaRPr lang="cs-CZ" dirty="0"/>
          </a:p>
        </p:txBody>
      </p:sp>
      <p:pic>
        <p:nvPicPr>
          <p:cNvPr id="4" name="Obrázek 3" descr="f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2114550" cy="4467225"/>
          </a:xfrm>
          <a:prstGeom prst="rect">
            <a:avLst/>
          </a:prstGeom>
        </p:spPr>
      </p:pic>
      <p:pic>
        <p:nvPicPr>
          <p:cNvPr id="5" name="Obrázek 4" descr="f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91816" cy="1544046"/>
          </a:xfrm>
          <a:prstGeom prst="rect">
            <a:avLst/>
          </a:prstGeom>
        </p:spPr>
      </p:pic>
      <p:pic>
        <p:nvPicPr>
          <p:cNvPr id="6" name="Obrázek 5" descr="fll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852936"/>
            <a:ext cx="1681901" cy="2066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/>
          <a:srcRect l="28456" t="25229" r="28838" b="21519"/>
          <a:stretch/>
        </p:blipFill>
        <p:spPr>
          <a:xfrm>
            <a:off x="1469563" y="698952"/>
            <a:ext cx="5857613" cy="54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47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Musculus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peronaeus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smtClean="0">
                <a:solidFill>
                  <a:srgbClr val="00B050"/>
                </a:solidFill>
              </a:rPr>
              <a:t>brevis</a:t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(krátký lýtkový sval)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Origo</a:t>
            </a:r>
            <a:r>
              <a:rPr lang="cs-CZ" dirty="0" smtClean="0"/>
              <a:t>: distální část zevní plochy fibuly</a:t>
            </a:r>
          </a:p>
          <a:p>
            <a:r>
              <a:rPr lang="cs-CZ" dirty="0" err="1" smtClean="0"/>
              <a:t>Insertio</a:t>
            </a:r>
            <a:r>
              <a:rPr lang="cs-CZ" dirty="0" smtClean="0"/>
              <a:t>: </a:t>
            </a:r>
            <a:r>
              <a:rPr lang="cs-CZ" dirty="0" err="1" smtClean="0"/>
              <a:t>tuberositas</a:t>
            </a:r>
            <a:r>
              <a:rPr lang="cs-CZ" dirty="0" smtClean="0"/>
              <a:t> </a:t>
            </a:r>
            <a:r>
              <a:rPr lang="cs-CZ" dirty="0" err="1" smtClean="0"/>
              <a:t>ossis</a:t>
            </a:r>
            <a:r>
              <a:rPr lang="cs-CZ" dirty="0" smtClean="0"/>
              <a:t> </a:t>
            </a:r>
            <a:r>
              <a:rPr lang="cs-CZ" dirty="0" err="1" smtClean="0"/>
              <a:t>metatarsalis</a:t>
            </a:r>
            <a:r>
              <a:rPr lang="cs-CZ" dirty="0" smtClean="0"/>
              <a:t> V.</a:t>
            </a:r>
          </a:p>
          <a:p>
            <a:pPr lvl="2"/>
            <a:r>
              <a:rPr lang="cs-CZ" dirty="0" smtClean="0"/>
              <a:t>Probíhá za laterálním kotníkem, nad trochlea </a:t>
            </a:r>
            <a:r>
              <a:rPr lang="cs-CZ" dirty="0" err="1" smtClean="0"/>
              <a:t>peronealis</a:t>
            </a:r>
            <a:endParaRPr lang="cs-CZ" dirty="0" smtClean="0"/>
          </a:p>
          <a:p>
            <a:r>
              <a:rPr lang="cs-CZ" dirty="0" smtClean="0"/>
              <a:t>Inervace: n. </a:t>
            </a:r>
            <a:r>
              <a:rPr lang="cs-CZ" dirty="0" err="1" smtClean="0"/>
              <a:t>peronaeus</a:t>
            </a:r>
            <a:r>
              <a:rPr lang="cs-CZ" dirty="0" smtClean="0"/>
              <a:t> </a:t>
            </a:r>
            <a:r>
              <a:rPr lang="cs-CZ" dirty="0" err="1" smtClean="0"/>
              <a:t>superficialis</a:t>
            </a:r>
            <a:endParaRPr lang="cs-CZ" dirty="0" smtClean="0"/>
          </a:p>
          <a:p>
            <a:r>
              <a:rPr lang="cs-CZ" dirty="0" smtClean="0"/>
              <a:t>Funkce: plantární flexe, pronace</a:t>
            </a:r>
          </a:p>
          <a:p>
            <a:endParaRPr lang="cs-CZ" dirty="0"/>
          </a:p>
        </p:txBody>
      </p:sp>
      <p:pic>
        <p:nvPicPr>
          <p:cNvPr id="4" name="Obrázek 3" descr="f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3100" y="1628800"/>
            <a:ext cx="3390900" cy="436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Dorzální skupina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povrchová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07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Musculus</a:t>
            </a:r>
            <a:r>
              <a:rPr lang="cs-CZ" dirty="0" smtClean="0">
                <a:solidFill>
                  <a:srgbClr val="00B050"/>
                </a:solidFill>
              </a:rPr>
              <a:t> triceps </a:t>
            </a:r>
            <a:r>
              <a:rPr lang="cs-CZ" dirty="0" err="1" smtClean="0">
                <a:solidFill>
                  <a:srgbClr val="00B050"/>
                </a:solidFill>
              </a:rPr>
              <a:t>surae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(trojhlavý lýtkový sval)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 smtClean="0"/>
              <a:t>Origo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M. </a:t>
            </a:r>
            <a:r>
              <a:rPr lang="cs-CZ" dirty="0" err="1" smtClean="0"/>
              <a:t>gastrocnemius</a:t>
            </a:r>
            <a:r>
              <a:rPr lang="cs-CZ" dirty="0" smtClean="0"/>
              <a:t> (dvojhlavý lýtkový): </a:t>
            </a:r>
            <a:endParaRPr lang="cs-CZ" dirty="0" smtClean="0"/>
          </a:p>
          <a:p>
            <a:pPr lvl="2"/>
            <a:r>
              <a:rPr lang="cs-CZ" dirty="0" err="1" smtClean="0"/>
              <a:t>caput</a:t>
            </a:r>
            <a:r>
              <a:rPr lang="cs-CZ" dirty="0" smtClean="0"/>
              <a:t> </a:t>
            </a:r>
            <a:r>
              <a:rPr lang="cs-CZ" dirty="0" err="1" smtClean="0"/>
              <a:t>mediale</a:t>
            </a:r>
            <a:r>
              <a:rPr lang="cs-CZ" dirty="0" smtClean="0"/>
              <a:t>: mediální </a:t>
            </a:r>
            <a:r>
              <a:rPr lang="cs-CZ" dirty="0" err="1" smtClean="0"/>
              <a:t>epikondyl</a:t>
            </a:r>
            <a:r>
              <a:rPr lang="cs-CZ" dirty="0" smtClean="0"/>
              <a:t> femuru</a:t>
            </a:r>
          </a:p>
          <a:p>
            <a:pPr lvl="2"/>
            <a:r>
              <a:rPr lang="cs-CZ" dirty="0" err="1" smtClean="0"/>
              <a:t>Caput</a:t>
            </a:r>
            <a:r>
              <a:rPr lang="cs-CZ" dirty="0" smtClean="0"/>
              <a:t> </a:t>
            </a:r>
            <a:r>
              <a:rPr lang="cs-CZ" dirty="0" err="1" smtClean="0"/>
              <a:t>laterale</a:t>
            </a:r>
            <a:r>
              <a:rPr lang="cs-CZ" dirty="0" smtClean="0"/>
              <a:t>: laterální </a:t>
            </a:r>
            <a:r>
              <a:rPr lang="cs-CZ" dirty="0" err="1" smtClean="0"/>
              <a:t>epikondyl</a:t>
            </a:r>
            <a:r>
              <a:rPr lang="cs-CZ" dirty="0" smtClean="0"/>
              <a:t> femuru</a:t>
            </a:r>
          </a:p>
          <a:p>
            <a:pPr lvl="1"/>
            <a:r>
              <a:rPr lang="cs-CZ" dirty="0" smtClean="0"/>
              <a:t>M. </a:t>
            </a:r>
            <a:r>
              <a:rPr lang="cs-CZ" dirty="0" err="1" smtClean="0"/>
              <a:t>soleus</a:t>
            </a:r>
            <a:r>
              <a:rPr lang="cs-CZ" dirty="0" smtClean="0"/>
              <a:t> (</a:t>
            </a:r>
            <a:r>
              <a:rPr lang="cs-CZ" dirty="0" err="1" smtClean="0"/>
              <a:t>platýzový</a:t>
            </a:r>
            <a:r>
              <a:rPr lang="cs-CZ" dirty="0" smtClean="0"/>
              <a:t>): </a:t>
            </a:r>
            <a:r>
              <a:rPr lang="cs-CZ" dirty="0" err="1" smtClean="0"/>
              <a:t>caput</a:t>
            </a:r>
            <a:r>
              <a:rPr lang="cs-CZ" dirty="0" smtClean="0"/>
              <a:t> </a:t>
            </a:r>
            <a:r>
              <a:rPr lang="cs-CZ" dirty="0" err="1" smtClean="0"/>
              <a:t>fibulae</a:t>
            </a:r>
            <a:r>
              <a:rPr lang="cs-CZ" dirty="0" smtClean="0"/>
              <a:t>, </a:t>
            </a:r>
            <a:r>
              <a:rPr lang="cs-CZ" dirty="0" err="1" smtClean="0"/>
              <a:t>arcus</a:t>
            </a:r>
            <a:r>
              <a:rPr lang="cs-CZ" dirty="0" smtClean="0"/>
              <a:t> </a:t>
            </a:r>
            <a:r>
              <a:rPr lang="cs-CZ" dirty="0" err="1" smtClean="0"/>
              <a:t>tendineus</a:t>
            </a:r>
            <a:r>
              <a:rPr lang="cs-CZ" dirty="0" smtClean="0"/>
              <a:t> </a:t>
            </a:r>
            <a:r>
              <a:rPr lang="cs-CZ" dirty="0" err="1" smtClean="0"/>
              <a:t>musculi</a:t>
            </a:r>
            <a:r>
              <a:rPr lang="cs-CZ" dirty="0" smtClean="0"/>
              <a:t> </a:t>
            </a:r>
            <a:r>
              <a:rPr lang="cs-CZ" dirty="0" err="1" smtClean="0"/>
              <a:t>solei</a:t>
            </a:r>
            <a:r>
              <a:rPr lang="cs-CZ" dirty="0" smtClean="0"/>
              <a:t> (</a:t>
            </a:r>
            <a:r>
              <a:rPr lang="cs-CZ" dirty="0" err="1" smtClean="0"/>
              <a:t>caput</a:t>
            </a:r>
            <a:r>
              <a:rPr lang="cs-CZ" dirty="0" smtClean="0"/>
              <a:t> </a:t>
            </a:r>
            <a:r>
              <a:rPr lang="cs-CZ" dirty="0" err="1" smtClean="0"/>
              <a:t>fibulae</a:t>
            </a:r>
            <a:r>
              <a:rPr lang="cs-CZ" dirty="0" smtClean="0"/>
              <a:t>- linea m. </a:t>
            </a:r>
            <a:r>
              <a:rPr lang="cs-CZ" dirty="0" err="1" smtClean="0"/>
              <a:t>solei</a:t>
            </a:r>
            <a:r>
              <a:rPr lang="cs-CZ" dirty="0" smtClean="0"/>
              <a:t> </a:t>
            </a:r>
            <a:r>
              <a:rPr lang="cs-CZ" dirty="0" err="1" smtClean="0"/>
              <a:t>tibie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Insertio</a:t>
            </a:r>
            <a:r>
              <a:rPr lang="cs-CZ" dirty="0" smtClean="0"/>
              <a:t>: tuber </a:t>
            </a:r>
            <a:r>
              <a:rPr lang="cs-CZ" dirty="0" err="1" smtClean="0"/>
              <a:t>calcanei</a:t>
            </a:r>
            <a:r>
              <a:rPr lang="cs-CZ" dirty="0" smtClean="0"/>
              <a:t> (Achillova šlacha)</a:t>
            </a:r>
          </a:p>
          <a:p>
            <a:r>
              <a:rPr lang="cs-CZ" dirty="0" smtClean="0"/>
              <a:t>Inervace: n. </a:t>
            </a:r>
            <a:r>
              <a:rPr lang="cs-CZ" dirty="0" err="1" smtClean="0"/>
              <a:t>tibialis</a:t>
            </a:r>
            <a:r>
              <a:rPr lang="cs-CZ" dirty="0" smtClean="0"/>
              <a:t> (plexus </a:t>
            </a:r>
            <a:r>
              <a:rPr lang="cs-CZ" dirty="0" err="1" smtClean="0"/>
              <a:t>sacralis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Funkce: plantární flexe, </a:t>
            </a:r>
            <a:r>
              <a:rPr lang="cs-CZ" dirty="0" err="1" smtClean="0"/>
              <a:t>gastrocnemius</a:t>
            </a:r>
            <a:r>
              <a:rPr lang="cs-CZ" dirty="0" smtClean="0"/>
              <a:t>- flexe v kolenním kloubu. Chůze.</a:t>
            </a:r>
          </a:p>
          <a:p>
            <a:endParaRPr lang="cs-CZ" dirty="0"/>
          </a:p>
        </p:txBody>
      </p:sp>
      <p:pic>
        <p:nvPicPr>
          <p:cNvPr id="4" name="Obrázek 3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3717032"/>
            <a:ext cx="1045020" cy="2736304"/>
          </a:xfrm>
          <a:prstGeom prst="rect">
            <a:avLst/>
          </a:prstGeom>
        </p:spPr>
      </p:pic>
      <p:pic>
        <p:nvPicPr>
          <p:cNvPr id="5" name="Obrázek 4" descr="g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717032"/>
            <a:ext cx="1894201" cy="2794818"/>
          </a:xfrm>
          <a:prstGeom prst="rect">
            <a:avLst/>
          </a:prstGeom>
        </p:spPr>
      </p:pic>
      <p:pic>
        <p:nvPicPr>
          <p:cNvPr id="6" name="Obrázek 5" descr="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332656"/>
            <a:ext cx="2161734" cy="3141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M. </a:t>
            </a:r>
            <a:r>
              <a:rPr lang="cs-CZ" dirty="0" err="1">
                <a:solidFill>
                  <a:srgbClr val="00B050"/>
                </a:solidFill>
              </a:rPr>
              <a:t>p</a:t>
            </a:r>
            <a:r>
              <a:rPr lang="cs-CZ" dirty="0" err="1" smtClean="0">
                <a:solidFill>
                  <a:srgbClr val="00B050"/>
                </a:solidFill>
              </a:rPr>
              <a:t>lantaris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(chodidlový sval)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5736" y="1700808"/>
            <a:ext cx="5266928" cy="4525963"/>
          </a:xfrm>
        </p:spPr>
        <p:txBody>
          <a:bodyPr/>
          <a:lstStyle/>
          <a:p>
            <a:r>
              <a:rPr lang="cs-CZ" dirty="0" err="1" smtClean="0"/>
              <a:t>Origo</a:t>
            </a:r>
            <a:r>
              <a:rPr lang="cs-CZ" dirty="0" smtClean="0"/>
              <a:t>: </a:t>
            </a:r>
            <a:r>
              <a:rPr lang="cs-CZ" dirty="0" err="1" smtClean="0"/>
              <a:t>epicondylus</a:t>
            </a:r>
            <a:r>
              <a:rPr lang="cs-CZ" dirty="0" smtClean="0"/>
              <a:t> </a:t>
            </a:r>
            <a:r>
              <a:rPr lang="cs-CZ" dirty="0" err="1" smtClean="0"/>
              <a:t>lateralis</a:t>
            </a:r>
            <a:r>
              <a:rPr lang="cs-CZ" dirty="0" smtClean="0"/>
              <a:t> </a:t>
            </a:r>
            <a:r>
              <a:rPr lang="cs-CZ" dirty="0" err="1" smtClean="0"/>
              <a:t>femoris</a:t>
            </a:r>
            <a:endParaRPr lang="cs-CZ" dirty="0" smtClean="0"/>
          </a:p>
          <a:p>
            <a:r>
              <a:rPr lang="cs-CZ" dirty="0" err="1" smtClean="0"/>
              <a:t>Insertio</a:t>
            </a:r>
            <a:r>
              <a:rPr lang="cs-CZ" dirty="0" smtClean="0"/>
              <a:t>: splývá s Achillovou šlachou</a:t>
            </a:r>
          </a:p>
          <a:p>
            <a:r>
              <a:rPr lang="cs-CZ" dirty="0" smtClean="0"/>
              <a:t>Inervace: n. </a:t>
            </a:r>
            <a:r>
              <a:rPr lang="cs-CZ" dirty="0" err="1" smtClean="0"/>
              <a:t>tibialis</a:t>
            </a:r>
            <a:r>
              <a:rPr lang="cs-CZ" dirty="0" smtClean="0"/>
              <a:t> (plexus </a:t>
            </a:r>
            <a:r>
              <a:rPr lang="cs-CZ" dirty="0" err="1" smtClean="0"/>
              <a:t>sacralis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Funkce: </a:t>
            </a:r>
            <a:r>
              <a:rPr lang="cs-CZ" dirty="0" err="1" smtClean="0"/>
              <a:t>platární</a:t>
            </a:r>
            <a:r>
              <a:rPr lang="cs-CZ" dirty="0" smtClean="0"/>
              <a:t> flexe, </a:t>
            </a:r>
            <a:r>
              <a:rPr lang="cs-CZ" dirty="0" err="1" smtClean="0"/>
              <a:t>flexe</a:t>
            </a:r>
            <a:r>
              <a:rPr lang="cs-CZ" dirty="0" smtClean="0"/>
              <a:t> v kolenním kloubu</a:t>
            </a:r>
          </a:p>
          <a:p>
            <a:endParaRPr lang="cs-CZ" dirty="0"/>
          </a:p>
        </p:txBody>
      </p:sp>
      <p:pic>
        <p:nvPicPr>
          <p:cNvPr id="4" name="Obrázek 3" descr="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2276872"/>
            <a:ext cx="1133257" cy="3024336"/>
          </a:xfrm>
          <a:prstGeom prst="rect">
            <a:avLst/>
          </a:prstGeom>
        </p:spPr>
      </p:pic>
      <p:pic>
        <p:nvPicPr>
          <p:cNvPr id="5" name="Obrázek 4" descr="plantar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1553716" cy="5018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Dorzální skupina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hluboká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07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Musculus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tibialis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posterior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(zadní holenní sval)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Origo</a:t>
            </a:r>
            <a:r>
              <a:rPr lang="cs-CZ" dirty="0" smtClean="0"/>
              <a:t>: zadní strana </a:t>
            </a:r>
            <a:r>
              <a:rPr lang="cs-CZ" dirty="0" err="1" smtClean="0"/>
              <a:t>tibie</a:t>
            </a:r>
            <a:r>
              <a:rPr lang="cs-CZ" dirty="0" smtClean="0"/>
              <a:t>, vnitřní fibuly, </a:t>
            </a:r>
            <a:r>
              <a:rPr lang="cs-CZ" dirty="0" err="1" smtClean="0"/>
              <a:t>membrana</a:t>
            </a:r>
            <a:r>
              <a:rPr lang="cs-CZ" dirty="0" smtClean="0"/>
              <a:t> </a:t>
            </a:r>
            <a:r>
              <a:rPr lang="cs-CZ" dirty="0" err="1" smtClean="0"/>
              <a:t>interossea</a:t>
            </a:r>
            <a:r>
              <a:rPr lang="cs-CZ" dirty="0" smtClean="0"/>
              <a:t> </a:t>
            </a:r>
            <a:r>
              <a:rPr lang="cs-CZ" dirty="0" err="1" smtClean="0"/>
              <a:t>cruris</a:t>
            </a:r>
            <a:endParaRPr lang="cs-CZ" dirty="0" smtClean="0"/>
          </a:p>
          <a:p>
            <a:r>
              <a:rPr lang="cs-CZ" dirty="0" err="1" smtClean="0"/>
              <a:t>Insertio</a:t>
            </a:r>
            <a:r>
              <a:rPr lang="cs-CZ" dirty="0" smtClean="0"/>
              <a:t>: </a:t>
            </a:r>
            <a:r>
              <a:rPr lang="cs-CZ" dirty="0" err="1" smtClean="0"/>
              <a:t>tuberositas</a:t>
            </a:r>
            <a:r>
              <a:rPr lang="cs-CZ" dirty="0" smtClean="0"/>
              <a:t> </a:t>
            </a:r>
            <a:r>
              <a:rPr lang="cs-CZ" dirty="0" err="1" smtClean="0"/>
              <a:t>ossis</a:t>
            </a:r>
            <a:r>
              <a:rPr lang="cs-CZ" dirty="0" smtClean="0"/>
              <a:t> </a:t>
            </a:r>
            <a:r>
              <a:rPr lang="cs-CZ" dirty="0" err="1" smtClean="0"/>
              <a:t>navicularis</a:t>
            </a:r>
            <a:r>
              <a:rPr lang="cs-CZ" dirty="0" smtClean="0"/>
              <a:t>, </a:t>
            </a:r>
            <a:r>
              <a:rPr lang="cs-CZ" dirty="0" err="1" smtClean="0"/>
              <a:t>ossa</a:t>
            </a:r>
            <a:r>
              <a:rPr lang="cs-CZ" dirty="0" smtClean="0"/>
              <a:t> </a:t>
            </a:r>
            <a:r>
              <a:rPr lang="cs-CZ" dirty="0" err="1" smtClean="0"/>
              <a:t>cuneiformia</a:t>
            </a:r>
            <a:endParaRPr lang="cs-CZ" dirty="0" smtClean="0"/>
          </a:p>
          <a:p>
            <a:pPr lvl="1"/>
            <a:r>
              <a:rPr lang="cs-CZ" dirty="0" smtClean="0"/>
              <a:t>Probíhá za mediálním kotníkem</a:t>
            </a:r>
          </a:p>
          <a:p>
            <a:r>
              <a:rPr lang="cs-CZ" dirty="0" smtClean="0"/>
              <a:t>Inervace: n. </a:t>
            </a:r>
            <a:r>
              <a:rPr lang="cs-CZ" dirty="0" err="1" smtClean="0"/>
              <a:t>tibialis</a:t>
            </a:r>
            <a:r>
              <a:rPr lang="cs-CZ" dirty="0" smtClean="0"/>
              <a:t> (plexus </a:t>
            </a:r>
            <a:r>
              <a:rPr lang="cs-CZ" dirty="0" err="1" smtClean="0"/>
              <a:t>sacralis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Funkce: plantární flexe, supinace, podélná nožní klenba</a:t>
            </a:r>
          </a:p>
          <a:p>
            <a:endParaRPr lang="cs-CZ" dirty="0"/>
          </a:p>
        </p:txBody>
      </p:sp>
      <p:pic>
        <p:nvPicPr>
          <p:cNvPr id="4" name="Obrázek 3" descr="t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7188" y="188640"/>
            <a:ext cx="1686812" cy="4283968"/>
          </a:xfrm>
          <a:prstGeom prst="rect">
            <a:avLst/>
          </a:prstGeom>
        </p:spPr>
      </p:pic>
      <p:pic>
        <p:nvPicPr>
          <p:cNvPr id="5" name="Obrázek 4" descr="t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605536"/>
            <a:ext cx="2585214" cy="2252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Musculus</a:t>
            </a:r>
            <a:r>
              <a:rPr lang="cs-CZ" dirty="0" smtClean="0">
                <a:solidFill>
                  <a:srgbClr val="00B050"/>
                </a:solidFill>
              </a:rPr>
              <a:t> flexor </a:t>
            </a:r>
            <a:r>
              <a:rPr lang="cs-CZ" dirty="0" err="1" smtClean="0">
                <a:solidFill>
                  <a:srgbClr val="00B050"/>
                </a:solidFill>
              </a:rPr>
              <a:t>hallucis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longus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(dlouhý ohybač palce)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Origo</a:t>
            </a:r>
            <a:r>
              <a:rPr lang="cs-CZ" dirty="0" smtClean="0"/>
              <a:t>: zadní plocha fibuly, </a:t>
            </a:r>
            <a:r>
              <a:rPr lang="cs-CZ" dirty="0" err="1" smtClean="0"/>
              <a:t>membrana</a:t>
            </a:r>
            <a:r>
              <a:rPr lang="cs-CZ" dirty="0" smtClean="0"/>
              <a:t> </a:t>
            </a:r>
            <a:r>
              <a:rPr lang="cs-CZ" dirty="0" err="1" smtClean="0"/>
              <a:t>interossea</a:t>
            </a:r>
            <a:r>
              <a:rPr lang="cs-CZ" dirty="0" smtClean="0"/>
              <a:t> </a:t>
            </a:r>
            <a:r>
              <a:rPr lang="cs-CZ" dirty="0" err="1" smtClean="0"/>
              <a:t>cruris</a:t>
            </a:r>
            <a:endParaRPr lang="cs-CZ" dirty="0" smtClean="0"/>
          </a:p>
          <a:p>
            <a:r>
              <a:rPr lang="cs-CZ" dirty="0" err="1" smtClean="0"/>
              <a:t>Insertio</a:t>
            </a:r>
            <a:r>
              <a:rPr lang="cs-CZ" dirty="0" smtClean="0"/>
              <a:t>: distální článek palce nohy</a:t>
            </a:r>
          </a:p>
          <a:p>
            <a:pPr lvl="1"/>
            <a:r>
              <a:rPr lang="cs-CZ" dirty="0" smtClean="0"/>
              <a:t>Průběh: mediální kotník, </a:t>
            </a:r>
            <a:r>
              <a:rPr lang="cs-CZ" dirty="0" err="1" smtClean="0"/>
              <a:t>sulcus</a:t>
            </a:r>
            <a:r>
              <a:rPr lang="cs-CZ" dirty="0" smtClean="0"/>
              <a:t> </a:t>
            </a:r>
            <a:r>
              <a:rPr lang="cs-CZ" dirty="0" err="1" smtClean="0"/>
              <a:t>tendinis</a:t>
            </a:r>
            <a:r>
              <a:rPr lang="cs-CZ" dirty="0" smtClean="0"/>
              <a:t> m. </a:t>
            </a:r>
            <a:r>
              <a:rPr lang="cs-CZ" dirty="0" err="1" smtClean="0"/>
              <a:t>flexoris</a:t>
            </a:r>
            <a:r>
              <a:rPr lang="cs-CZ" dirty="0" smtClean="0"/>
              <a:t> </a:t>
            </a:r>
            <a:r>
              <a:rPr lang="cs-CZ" dirty="0" err="1" smtClean="0"/>
              <a:t>hallucis</a:t>
            </a:r>
            <a:r>
              <a:rPr lang="cs-CZ" dirty="0" smtClean="0"/>
              <a:t> </a:t>
            </a:r>
            <a:r>
              <a:rPr lang="cs-CZ" dirty="0" err="1" smtClean="0"/>
              <a:t>longi</a:t>
            </a:r>
            <a:r>
              <a:rPr lang="cs-CZ" dirty="0" smtClean="0"/>
              <a:t> na </a:t>
            </a:r>
            <a:r>
              <a:rPr lang="cs-CZ" dirty="0" err="1" smtClean="0"/>
              <a:t>talu</a:t>
            </a:r>
            <a:endParaRPr lang="cs-CZ" dirty="0" smtClean="0"/>
          </a:p>
          <a:p>
            <a:r>
              <a:rPr lang="cs-CZ" dirty="0" smtClean="0"/>
              <a:t>Inervace: n. </a:t>
            </a:r>
            <a:r>
              <a:rPr lang="cs-CZ" dirty="0" err="1" smtClean="0"/>
              <a:t>tibialis</a:t>
            </a:r>
            <a:r>
              <a:rPr lang="cs-CZ" dirty="0" smtClean="0"/>
              <a:t> (plexus </a:t>
            </a:r>
            <a:r>
              <a:rPr lang="cs-CZ" dirty="0" err="1" smtClean="0"/>
              <a:t>sacralis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Funkce: flexe palce a plantární flexe nohy, podélná klenba</a:t>
            </a:r>
          </a:p>
          <a:p>
            <a:endParaRPr lang="cs-CZ" dirty="0"/>
          </a:p>
        </p:txBody>
      </p:sp>
      <p:pic>
        <p:nvPicPr>
          <p:cNvPr id="4" name="Obrázek 3" descr="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501008"/>
            <a:ext cx="2524125" cy="3238500"/>
          </a:xfrm>
          <a:prstGeom prst="rect">
            <a:avLst/>
          </a:prstGeom>
        </p:spPr>
      </p:pic>
      <p:pic>
        <p:nvPicPr>
          <p:cNvPr id="5" name="Obrázek 4" descr="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268760"/>
            <a:ext cx="1227956" cy="3126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Musculus</a:t>
            </a:r>
            <a:r>
              <a:rPr lang="cs-CZ" dirty="0" smtClean="0">
                <a:solidFill>
                  <a:srgbClr val="00B050"/>
                </a:solidFill>
              </a:rPr>
              <a:t> flexor </a:t>
            </a:r>
            <a:r>
              <a:rPr lang="cs-CZ" dirty="0" err="1" smtClean="0">
                <a:solidFill>
                  <a:srgbClr val="00B050"/>
                </a:solidFill>
              </a:rPr>
              <a:t>digitorum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longus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(dlouhý ohybač prstů)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Origo</a:t>
            </a:r>
            <a:r>
              <a:rPr lang="cs-CZ" dirty="0" smtClean="0"/>
              <a:t>: zadní plocha </a:t>
            </a:r>
            <a:r>
              <a:rPr lang="cs-CZ" dirty="0" err="1" smtClean="0"/>
              <a:t>tibie</a:t>
            </a:r>
            <a:endParaRPr lang="cs-CZ" dirty="0" smtClean="0"/>
          </a:p>
          <a:p>
            <a:r>
              <a:rPr lang="cs-CZ" dirty="0" err="1" smtClean="0"/>
              <a:t>Insertio</a:t>
            </a:r>
            <a:r>
              <a:rPr lang="cs-CZ" dirty="0" smtClean="0"/>
              <a:t>: distální články tříčlánkových prstů</a:t>
            </a:r>
          </a:p>
          <a:p>
            <a:pPr lvl="1"/>
            <a:r>
              <a:rPr lang="cs-CZ" dirty="0" smtClean="0"/>
              <a:t>Průběh: mediální kotník, chiasma </a:t>
            </a:r>
            <a:r>
              <a:rPr lang="cs-CZ" dirty="0" err="1" smtClean="0"/>
              <a:t>tendinum</a:t>
            </a:r>
            <a:endParaRPr lang="cs-CZ" dirty="0" smtClean="0"/>
          </a:p>
          <a:p>
            <a:r>
              <a:rPr lang="cs-CZ" dirty="0" smtClean="0"/>
              <a:t>Inervace: n. </a:t>
            </a:r>
            <a:r>
              <a:rPr lang="cs-CZ" dirty="0" err="1" smtClean="0"/>
              <a:t>tibialis</a:t>
            </a:r>
            <a:r>
              <a:rPr lang="cs-CZ" dirty="0" smtClean="0"/>
              <a:t> (plexus </a:t>
            </a:r>
            <a:r>
              <a:rPr lang="cs-CZ" dirty="0" err="1" smtClean="0"/>
              <a:t>sacralis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Funkce: flexe prstů a plantární flexe nohy, supinace, podélná klenba</a:t>
            </a:r>
          </a:p>
          <a:p>
            <a:endParaRPr lang="cs-CZ" dirty="0"/>
          </a:p>
        </p:txBody>
      </p:sp>
      <p:pic>
        <p:nvPicPr>
          <p:cNvPr id="4" name="Obrázek 3" descr="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4149080"/>
            <a:ext cx="971600" cy="2478684"/>
          </a:xfrm>
          <a:prstGeom prst="rect">
            <a:avLst/>
          </a:prstGeom>
        </p:spPr>
      </p:pic>
      <p:pic>
        <p:nvPicPr>
          <p:cNvPr id="6" name="Obrázek 5" descr="fff.jpg"/>
          <p:cNvPicPr>
            <a:picLocks noChangeAspect="1"/>
          </p:cNvPicPr>
          <p:nvPr/>
        </p:nvPicPr>
        <p:blipFill>
          <a:blip r:embed="rId3" cstate="print"/>
          <a:srcRect t="16090"/>
          <a:stretch>
            <a:fillRect/>
          </a:stretch>
        </p:blipFill>
        <p:spPr>
          <a:xfrm>
            <a:off x="5343701" y="1605516"/>
            <a:ext cx="1728192" cy="2930306"/>
          </a:xfrm>
          <a:prstGeom prst="rect">
            <a:avLst/>
          </a:prstGeom>
        </p:spPr>
      </p:pic>
      <p:pic>
        <p:nvPicPr>
          <p:cNvPr id="7" name="Obrázek 6" descr="fff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1196752"/>
            <a:ext cx="1944216" cy="2788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Musculus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popliteus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(zákolenní sval)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4525963"/>
          </a:xfrm>
        </p:spPr>
        <p:txBody>
          <a:bodyPr/>
          <a:lstStyle/>
          <a:p>
            <a:r>
              <a:rPr lang="cs-CZ" dirty="0" err="1" smtClean="0"/>
              <a:t>Origo</a:t>
            </a:r>
            <a:r>
              <a:rPr lang="cs-CZ" dirty="0" smtClean="0"/>
              <a:t>: </a:t>
            </a:r>
            <a:r>
              <a:rPr lang="cs-CZ" dirty="0" err="1" smtClean="0"/>
              <a:t>epicondylus</a:t>
            </a:r>
            <a:r>
              <a:rPr lang="cs-CZ" dirty="0" smtClean="0"/>
              <a:t> </a:t>
            </a:r>
            <a:r>
              <a:rPr lang="cs-CZ" dirty="0" err="1" smtClean="0"/>
              <a:t>lateralis</a:t>
            </a:r>
            <a:r>
              <a:rPr lang="cs-CZ" dirty="0" smtClean="0"/>
              <a:t> </a:t>
            </a:r>
            <a:r>
              <a:rPr lang="cs-CZ" dirty="0" err="1" smtClean="0"/>
              <a:t>femoris</a:t>
            </a:r>
            <a:endParaRPr lang="cs-CZ" dirty="0" smtClean="0"/>
          </a:p>
          <a:p>
            <a:r>
              <a:rPr lang="cs-CZ" dirty="0" err="1" smtClean="0"/>
              <a:t>Insertio</a:t>
            </a:r>
            <a:r>
              <a:rPr lang="cs-CZ" dirty="0" smtClean="0"/>
              <a:t>: proximálně od linea m. </a:t>
            </a:r>
            <a:r>
              <a:rPr lang="cs-CZ" dirty="0" err="1" smtClean="0"/>
              <a:t>solei</a:t>
            </a:r>
            <a:r>
              <a:rPr lang="cs-CZ" dirty="0" smtClean="0"/>
              <a:t> </a:t>
            </a:r>
            <a:r>
              <a:rPr lang="cs-CZ" dirty="0" err="1" smtClean="0"/>
              <a:t>tibie</a:t>
            </a:r>
            <a:endParaRPr lang="cs-CZ" dirty="0" smtClean="0"/>
          </a:p>
          <a:p>
            <a:r>
              <a:rPr lang="cs-CZ" dirty="0" smtClean="0"/>
              <a:t>Inervace: n. </a:t>
            </a:r>
            <a:r>
              <a:rPr lang="cs-CZ" dirty="0" err="1" smtClean="0"/>
              <a:t>tibialis</a:t>
            </a:r>
            <a:r>
              <a:rPr lang="cs-CZ" dirty="0" smtClean="0"/>
              <a:t> (plexus </a:t>
            </a:r>
            <a:r>
              <a:rPr lang="cs-CZ" dirty="0" err="1" smtClean="0"/>
              <a:t>sacralis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Funkce: flexe v kolenním kloubu, při flexi napomáhá pronaci bérce</a:t>
            </a:r>
          </a:p>
          <a:p>
            <a:endParaRPr lang="cs-CZ" dirty="0"/>
          </a:p>
        </p:txBody>
      </p:sp>
      <p:pic>
        <p:nvPicPr>
          <p:cNvPr id="4" name="Obrázek 3" descr="p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3717032"/>
            <a:ext cx="1635646" cy="2883583"/>
          </a:xfrm>
          <a:prstGeom prst="rect">
            <a:avLst/>
          </a:prstGeom>
        </p:spPr>
      </p:pic>
      <p:pic>
        <p:nvPicPr>
          <p:cNvPr id="5" name="Obrázek 4" descr="p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620688"/>
            <a:ext cx="1659260" cy="2825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Mm. </a:t>
            </a:r>
            <a:r>
              <a:rPr lang="cs-CZ" b="1" dirty="0" err="1" smtClean="0">
                <a:solidFill>
                  <a:srgbClr val="00B050"/>
                </a:solidFill>
              </a:rPr>
              <a:t>cruris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>
            <a:normAutofit/>
          </a:bodyPr>
          <a:lstStyle/>
          <a:p>
            <a:r>
              <a:rPr lang="cs-CZ" dirty="0" smtClean="0"/>
              <a:t>Ventrální skupina – </a:t>
            </a:r>
            <a:r>
              <a:rPr lang="cs-CZ" sz="1900" dirty="0" smtClean="0"/>
              <a:t>n. </a:t>
            </a:r>
            <a:r>
              <a:rPr lang="cs-CZ" sz="1900" dirty="0" err="1" smtClean="0"/>
              <a:t>peronaeus</a:t>
            </a:r>
            <a:r>
              <a:rPr lang="cs-CZ" sz="1900" dirty="0" smtClean="0"/>
              <a:t> </a:t>
            </a:r>
            <a:r>
              <a:rPr lang="cs-CZ" sz="1900" dirty="0" err="1" smtClean="0"/>
              <a:t>profundus</a:t>
            </a:r>
            <a:r>
              <a:rPr lang="cs-CZ" sz="1900" dirty="0" smtClean="0"/>
              <a:t> (L4-S1)</a:t>
            </a:r>
            <a:endParaRPr lang="cs-CZ" dirty="0" smtClean="0"/>
          </a:p>
          <a:p>
            <a:pPr lvl="2"/>
            <a:r>
              <a:rPr lang="cs-CZ" dirty="0" smtClean="0"/>
              <a:t>M. </a:t>
            </a:r>
            <a:r>
              <a:rPr lang="cs-CZ" dirty="0" err="1" smtClean="0"/>
              <a:t>tibialias</a:t>
            </a:r>
            <a:r>
              <a:rPr lang="cs-CZ" dirty="0" smtClean="0"/>
              <a:t> </a:t>
            </a:r>
            <a:r>
              <a:rPr lang="cs-CZ" dirty="0" err="1" smtClean="0"/>
              <a:t>anterior</a:t>
            </a:r>
            <a:r>
              <a:rPr lang="cs-CZ" dirty="0" smtClean="0"/>
              <a:t>, extensor </a:t>
            </a:r>
            <a:r>
              <a:rPr lang="cs-CZ" dirty="0" err="1" smtClean="0"/>
              <a:t>digitorum</a:t>
            </a:r>
            <a:r>
              <a:rPr lang="cs-CZ" dirty="0" smtClean="0"/>
              <a:t> </a:t>
            </a:r>
            <a:r>
              <a:rPr lang="cs-CZ" dirty="0" err="1" smtClean="0"/>
              <a:t>longus</a:t>
            </a:r>
            <a:r>
              <a:rPr lang="cs-CZ" dirty="0" smtClean="0"/>
              <a:t>, extensor </a:t>
            </a:r>
            <a:r>
              <a:rPr lang="cs-CZ" dirty="0" err="1" smtClean="0"/>
              <a:t>hallucis</a:t>
            </a:r>
            <a:r>
              <a:rPr lang="cs-CZ" dirty="0" smtClean="0"/>
              <a:t> </a:t>
            </a:r>
            <a:r>
              <a:rPr lang="cs-CZ" dirty="0" err="1" smtClean="0"/>
              <a:t>longus</a:t>
            </a:r>
            <a:r>
              <a:rPr lang="cs-CZ" dirty="0" smtClean="0"/>
              <a:t>, </a:t>
            </a:r>
          </a:p>
          <a:p>
            <a:r>
              <a:rPr lang="cs-CZ" dirty="0" smtClean="0"/>
              <a:t>Dorzální skupina – </a:t>
            </a:r>
            <a:r>
              <a:rPr lang="cs-CZ" sz="1900" dirty="0" smtClean="0"/>
              <a:t>n. </a:t>
            </a:r>
            <a:r>
              <a:rPr lang="cs-CZ" sz="1900" dirty="0" err="1" smtClean="0"/>
              <a:t>tibialis</a:t>
            </a:r>
            <a:r>
              <a:rPr lang="cs-CZ" sz="1900" dirty="0" smtClean="0"/>
              <a:t> (L4-5)</a:t>
            </a:r>
            <a:endParaRPr lang="cs-CZ" dirty="0" smtClean="0"/>
          </a:p>
          <a:p>
            <a:pPr lvl="2"/>
            <a:r>
              <a:rPr lang="cs-CZ" dirty="0" smtClean="0"/>
              <a:t>Povrchová: m. triceps </a:t>
            </a:r>
            <a:r>
              <a:rPr lang="cs-CZ" dirty="0" err="1" smtClean="0"/>
              <a:t>surae</a:t>
            </a:r>
            <a:r>
              <a:rPr lang="cs-CZ" dirty="0" smtClean="0"/>
              <a:t>, </a:t>
            </a:r>
            <a:r>
              <a:rPr lang="cs-CZ" dirty="0" err="1" smtClean="0"/>
              <a:t>plantaris</a:t>
            </a:r>
            <a:endParaRPr lang="cs-CZ" dirty="0" smtClean="0"/>
          </a:p>
          <a:p>
            <a:pPr lvl="2"/>
            <a:r>
              <a:rPr lang="cs-CZ" dirty="0" smtClean="0"/>
              <a:t>Hluboká: m. </a:t>
            </a:r>
            <a:r>
              <a:rPr lang="cs-CZ" dirty="0" err="1" smtClean="0"/>
              <a:t>tibialis</a:t>
            </a:r>
            <a:r>
              <a:rPr lang="cs-CZ" dirty="0" smtClean="0"/>
              <a:t> </a:t>
            </a:r>
            <a:r>
              <a:rPr lang="cs-CZ" dirty="0" err="1" smtClean="0"/>
              <a:t>posterior</a:t>
            </a:r>
            <a:r>
              <a:rPr lang="cs-CZ" dirty="0" smtClean="0"/>
              <a:t>, flexor </a:t>
            </a:r>
            <a:r>
              <a:rPr lang="cs-CZ" dirty="0" err="1" smtClean="0"/>
              <a:t>digitorum</a:t>
            </a:r>
            <a:r>
              <a:rPr lang="cs-CZ" dirty="0" smtClean="0"/>
              <a:t> </a:t>
            </a:r>
            <a:r>
              <a:rPr lang="cs-CZ" dirty="0" err="1" smtClean="0"/>
              <a:t>longus</a:t>
            </a:r>
            <a:r>
              <a:rPr lang="cs-CZ" dirty="0" smtClean="0"/>
              <a:t>, flexor </a:t>
            </a:r>
            <a:r>
              <a:rPr lang="cs-CZ" dirty="0" err="1" smtClean="0"/>
              <a:t>hallucis</a:t>
            </a:r>
            <a:r>
              <a:rPr lang="cs-CZ" dirty="0" smtClean="0"/>
              <a:t> </a:t>
            </a:r>
            <a:r>
              <a:rPr lang="cs-CZ" dirty="0" err="1" smtClean="0"/>
              <a:t>longus</a:t>
            </a:r>
            <a:r>
              <a:rPr lang="cs-CZ" dirty="0" smtClean="0"/>
              <a:t>, m. </a:t>
            </a:r>
            <a:r>
              <a:rPr lang="cs-CZ" dirty="0" err="1" smtClean="0"/>
              <a:t>popliteus</a:t>
            </a:r>
            <a:endParaRPr lang="cs-CZ" dirty="0" smtClean="0"/>
          </a:p>
          <a:p>
            <a:r>
              <a:rPr lang="cs-CZ" dirty="0" smtClean="0"/>
              <a:t>Laterální skupina – </a:t>
            </a:r>
            <a:r>
              <a:rPr lang="cs-CZ" sz="2000" dirty="0" smtClean="0"/>
              <a:t>n. </a:t>
            </a:r>
            <a:r>
              <a:rPr lang="cs-CZ" sz="2000" dirty="0" err="1" smtClean="0"/>
              <a:t>peroneus</a:t>
            </a:r>
            <a:r>
              <a:rPr lang="cs-CZ" sz="2000" dirty="0" smtClean="0"/>
              <a:t> </a:t>
            </a:r>
            <a:r>
              <a:rPr lang="cs-CZ" sz="2000" dirty="0" err="1" smtClean="0"/>
              <a:t>superficialis</a:t>
            </a:r>
            <a:r>
              <a:rPr lang="cs-CZ" sz="2000" dirty="0" smtClean="0"/>
              <a:t> (L5-S1)</a:t>
            </a:r>
            <a:endParaRPr lang="cs-CZ" dirty="0" smtClean="0"/>
          </a:p>
          <a:p>
            <a:pPr lvl="2"/>
            <a:r>
              <a:rPr lang="cs-CZ" dirty="0" smtClean="0"/>
              <a:t>M. </a:t>
            </a:r>
            <a:r>
              <a:rPr lang="cs-CZ" dirty="0" err="1" smtClean="0"/>
              <a:t>peroneus</a:t>
            </a:r>
            <a:r>
              <a:rPr lang="cs-CZ" dirty="0" smtClean="0"/>
              <a:t> </a:t>
            </a:r>
            <a:r>
              <a:rPr lang="cs-CZ" dirty="0" err="1" smtClean="0"/>
              <a:t>longus</a:t>
            </a:r>
            <a:r>
              <a:rPr lang="cs-CZ" dirty="0" smtClean="0"/>
              <a:t>, brevis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42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Mm. </a:t>
            </a:r>
            <a:r>
              <a:rPr lang="cs-CZ" b="1" dirty="0" err="1" smtClean="0">
                <a:solidFill>
                  <a:srgbClr val="00B050"/>
                </a:solidFill>
              </a:rPr>
              <a:t>femoris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Ventrální skupina</a:t>
            </a:r>
          </a:p>
          <a:p>
            <a:pPr lvl="2"/>
            <a:r>
              <a:rPr lang="cs-CZ" dirty="0" smtClean="0"/>
              <a:t>M. </a:t>
            </a:r>
            <a:r>
              <a:rPr lang="cs-CZ" dirty="0" err="1" smtClean="0"/>
              <a:t>quadriceps</a:t>
            </a:r>
            <a:r>
              <a:rPr lang="cs-CZ" dirty="0" smtClean="0"/>
              <a:t> </a:t>
            </a:r>
            <a:r>
              <a:rPr lang="cs-CZ" dirty="0" err="1" smtClean="0"/>
              <a:t>femoris</a:t>
            </a:r>
            <a:r>
              <a:rPr lang="cs-CZ" dirty="0" smtClean="0"/>
              <a:t>, </a:t>
            </a:r>
            <a:r>
              <a:rPr lang="cs-CZ" dirty="0" err="1" smtClean="0"/>
              <a:t>sartorius</a:t>
            </a:r>
            <a:endParaRPr lang="cs-CZ" dirty="0" smtClean="0"/>
          </a:p>
          <a:p>
            <a:r>
              <a:rPr lang="cs-CZ" dirty="0" smtClean="0"/>
              <a:t>Mediální skupina</a:t>
            </a:r>
          </a:p>
          <a:p>
            <a:pPr lvl="2"/>
            <a:r>
              <a:rPr lang="cs-CZ" dirty="0" smtClean="0"/>
              <a:t>M. </a:t>
            </a:r>
            <a:r>
              <a:rPr lang="cs-CZ" dirty="0" err="1" smtClean="0"/>
              <a:t>pectineus</a:t>
            </a:r>
            <a:r>
              <a:rPr lang="cs-CZ" dirty="0" smtClean="0"/>
              <a:t>, </a:t>
            </a:r>
            <a:r>
              <a:rPr lang="cs-CZ" dirty="0" err="1" smtClean="0"/>
              <a:t>adductor</a:t>
            </a:r>
            <a:r>
              <a:rPr lang="cs-CZ" dirty="0" smtClean="0"/>
              <a:t> </a:t>
            </a:r>
            <a:r>
              <a:rPr lang="cs-CZ" dirty="0" err="1" smtClean="0"/>
              <a:t>longus</a:t>
            </a:r>
            <a:r>
              <a:rPr lang="cs-CZ" dirty="0" smtClean="0"/>
              <a:t>, </a:t>
            </a:r>
            <a:r>
              <a:rPr lang="cs-CZ" dirty="0" err="1" smtClean="0"/>
              <a:t>brevis</a:t>
            </a:r>
            <a:r>
              <a:rPr lang="cs-CZ" dirty="0" smtClean="0"/>
              <a:t>, </a:t>
            </a:r>
            <a:r>
              <a:rPr lang="cs-CZ" dirty="0" err="1" smtClean="0"/>
              <a:t>magnus</a:t>
            </a:r>
            <a:r>
              <a:rPr lang="cs-CZ" dirty="0" smtClean="0"/>
              <a:t>, </a:t>
            </a:r>
            <a:r>
              <a:rPr lang="cs-CZ" dirty="0" err="1" smtClean="0"/>
              <a:t>gracilis</a:t>
            </a:r>
            <a:r>
              <a:rPr lang="cs-CZ" dirty="0" smtClean="0"/>
              <a:t>, </a:t>
            </a:r>
            <a:r>
              <a:rPr lang="cs-CZ" dirty="0" err="1" smtClean="0"/>
              <a:t>obturatorius</a:t>
            </a:r>
            <a:r>
              <a:rPr lang="cs-CZ" dirty="0" smtClean="0"/>
              <a:t> </a:t>
            </a:r>
            <a:r>
              <a:rPr lang="cs-CZ" dirty="0" err="1" smtClean="0"/>
              <a:t>externus</a:t>
            </a:r>
            <a:endParaRPr lang="cs-CZ" dirty="0" smtClean="0"/>
          </a:p>
          <a:p>
            <a:r>
              <a:rPr lang="cs-CZ" dirty="0" smtClean="0"/>
              <a:t>Dorzální skupina</a:t>
            </a:r>
          </a:p>
          <a:p>
            <a:pPr lvl="2"/>
            <a:r>
              <a:rPr lang="cs-CZ" dirty="0" smtClean="0"/>
              <a:t>M. biceps </a:t>
            </a:r>
            <a:r>
              <a:rPr lang="cs-CZ" dirty="0" err="1" smtClean="0"/>
              <a:t>femoris</a:t>
            </a:r>
            <a:r>
              <a:rPr lang="cs-CZ" dirty="0" smtClean="0"/>
              <a:t>, </a:t>
            </a:r>
            <a:r>
              <a:rPr lang="cs-CZ" dirty="0" err="1" smtClean="0"/>
              <a:t>semitendinosus</a:t>
            </a:r>
            <a:r>
              <a:rPr lang="cs-CZ" dirty="0" smtClean="0"/>
              <a:t>, </a:t>
            </a:r>
            <a:r>
              <a:rPr lang="cs-CZ" dirty="0" err="1" smtClean="0"/>
              <a:t>semimebranosus</a:t>
            </a:r>
            <a:endParaRPr lang="cs-CZ" b="1" dirty="0" smtClean="0"/>
          </a:p>
          <a:p>
            <a:pPr lvl="2">
              <a:buNone/>
            </a:pPr>
            <a:r>
              <a:rPr lang="cs-CZ" b="1" dirty="0" smtClean="0"/>
              <a:t>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114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Bércová fascie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 smtClean="0"/>
              <a:t>Fascia</a:t>
            </a:r>
            <a:r>
              <a:rPr lang="cs-CZ" dirty="0" smtClean="0"/>
              <a:t> </a:t>
            </a:r>
            <a:r>
              <a:rPr lang="cs-CZ" dirty="0" err="1" smtClean="0"/>
              <a:t>cruris</a:t>
            </a:r>
            <a:r>
              <a:rPr lang="cs-CZ" dirty="0" smtClean="0"/>
              <a:t>: přední hrana </a:t>
            </a:r>
            <a:r>
              <a:rPr lang="cs-CZ" dirty="0" err="1" smtClean="0"/>
              <a:t>tibie</a:t>
            </a:r>
            <a:r>
              <a:rPr lang="cs-CZ" dirty="0" smtClean="0"/>
              <a:t> – mediální hrana</a:t>
            </a:r>
          </a:p>
          <a:p>
            <a:r>
              <a:rPr lang="cs-CZ" dirty="0" smtClean="0"/>
              <a:t>V oblasti kotníku </a:t>
            </a:r>
            <a:r>
              <a:rPr lang="cs-CZ" dirty="0" err="1" smtClean="0"/>
              <a:t>retinakula</a:t>
            </a:r>
            <a:r>
              <a:rPr lang="cs-CZ" dirty="0" smtClean="0"/>
              <a:t> pro:</a:t>
            </a:r>
          </a:p>
          <a:p>
            <a:pPr lvl="1"/>
            <a:r>
              <a:rPr lang="cs-CZ" dirty="0" smtClean="0"/>
              <a:t>Přední (</a:t>
            </a:r>
            <a:r>
              <a:rPr lang="cs-CZ" dirty="0" err="1" smtClean="0"/>
              <a:t>retinaculum</a:t>
            </a:r>
            <a:r>
              <a:rPr lang="cs-CZ" dirty="0" smtClean="0"/>
              <a:t> mm. </a:t>
            </a:r>
            <a:r>
              <a:rPr lang="cs-CZ" dirty="0" err="1" smtClean="0"/>
              <a:t>exstensorum</a:t>
            </a:r>
            <a:r>
              <a:rPr lang="cs-CZ" dirty="0" smtClean="0"/>
              <a:t> </a:t>
            </a:r>
            <a:r>
              <a:rPr lang="cs-CZ" dirty="0" err="1" smtClean="0"/>
              <a:t>superius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inferius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Laterální (</a:t>
            </a:r>
            <a:r>
              <a:rPr lang="cs-CZ" dirty="0" err="1" smtClean="0"/>
              <a:t>retinaculum</a:t>
            </a:r>
            <a:r>
              <a:rPr lang="cs-CZ" dirty="0" smtClean="0"/>
              <a:t> mm. </a:t>
            </a:r>
            <a:r>
              <a:rPr lang="cs-CZ" dirty="0" err="1" smtClean="0"/>
              <a:t>peronaeorum</a:t>
            </a:r>
            <a:r>
              <a:rPr lang="cs-CZ" dirty="0" smtClean="0"/>
              <a:t> </a:t>
            </a:r>
            <a:r>
              <a:rPr lang="cs-CZ" dirty="0" err="1" smtClean="0"/>
              <a:t>superius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inferius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Zadní skupinu svalů (</a:t>
            </a:r>
            <a:r>
              <a:rPr lang="cs-CZ" dirty="0" err="1" smtClean="0"/>
              <a:t>retinaculum</a:t>
            </a:r>
            <a:r>
              <a:rPr lang="cs-CZ" dirty="0" smtClean="0"/>
              <a:t> mm. </a:t>
            </a:r>
            <a:r>
              <a:rPr lang="cs-CZ" dirty="0" err="1" smtClean="0"/>
              <a:t>flexorum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rcRect l="36078" t="28065" r="35804" b="25556"/>
          <a:stretch>
            <a:fillRect/>
          </a:stretch>
        </p:blipFill>
        <p:spPr>
          <a:xfrm>
            <a:off x="755576" y="3573016"/>
            <a:ext cx="2690652" cy="24964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 l="34137" t="48600" r="37451" b="20594"/>
          <a:stretch>
            <a:fillRect/>
          </a:stretch>
        </p:blipFill>
        <p:spPr>
          <a:xfrm>
            <a:off x="4283968" y="3645024"/>
            <a:ext cx="4014253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Svaly nohy (mm. </a:t>
            </a:r>
            <a:r>
              <a:rPr lang="cs-CZ" dirty="0" err="1" smtClean="0">
                <a:solidFill>
                  <a:srgbClr val="00B050"/>
                </a:solidFill>
              </a:rPr>
              <a:t>pedis</a:t>
            </a:r>
            <a:r>
              <a:rPr lang="cs-CZ" dirty="0" smtClean="0">
                <a:solidFill>
                  <a:srgbClr val="00B050"/>
                </a:solidFill>
              </a:rPr>
              <a:t>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Dorzální skupina</a:t>
            </a:r>
            <a:r>
              <a:rPr lang="cs-CZ" dirty="0" smtClean="0"/>
              <a:t>: m. extensor </a:t>
            </a:r>
            <a:r>
              <a:rPr lang="cs-CZ" dirty="0" err="1" smtClean="0"/>
              <a:t>hallucis</a:t>
            </a:r>
            <a:r>
              <a:rPr lang="cs-CZ" dirty="0" smtClean="0"/>
              <a:t> </a:t>
            </a:r>
            <a:r>
              <a:rPr lang="cs-CZ" dirty="0" err="1" smtClean="0"/>
              <a:t>brevis</a:t>
            </a:r>
            <a:r>
              <a:rPr lang="cs-CZ" dirty="0" smtClean="0"/>
              <a:t>, extensor </a:t>
            </a:r>
            <a:r>
              <a:rPr lang="cs-CZ" dirty="0" err="1" smtClean="0"/>
              <a:t>digitorum</a:t>
            </a:r>
            <a:r>
              <a:rPr lang="cs-CZ" dirty="0" smtClean="0"/>
              <a:t> </a:t>
            </a:r>
            <a:r>
              <a:rPr lang="cs-CZ" dirty="0" err="1" smtClean="0"/>
              <a:t>brevis</a:t>
            </a:r>
            <a:r>
              <a:rPr lang="cs-CZ" dirty="0" smtClean="0"/>
              <a:t> </a:t>
            </a:r>
          </a:p>
          <a:p>
            <a:r>
              <a:rPr lang="cs-CZ" b="1" dirty="0" smtClean="0"/>
              <a:t>Plantární skupina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</a:rPr>
              <a:t>Povrchová</a:t>
            </a:r>
            <a:r>
              <a:rPr lang="cs-CZ" dirty="0" smtClean="0"/>
              <a:t>: m. </a:t>
            </a:r>
            <a:r>
              <a:rPr lang="cs-CZ" dirty="0" err="1" smtClean="0"/>
              <a:t>abductor</a:t>
            </a:r>
            <a:r>
              <a:rPr lang="cs-CZ" dirty="0" smtClean="0"/>
              <a:t> </a:t>
            </a:r>
            <a:r>
              <a:rPr lang="cs-CZ" dirty="0" err="1" smtClean="0"/>
              <a:t>hallucis</a:t>
            </a:r>
            <a:r>
              <a:rPr lang="cs-CZ" dirty="0" smtClean="0"/>
              <a:t>, flexor </a:t>
            </a:r>
            <a:r>
              <a:rPr lang="cs-CZ" dirty="0" err="1" smtClean="0"/>
              <a:t>digitorum</a:t>
            </a:r>
            <a:r>
              <a:rPr lang="cs-CZ" dirty="0" smtClean="0"/>
              <a:t> </a:t>
            </a:r>
            <a:r>
              <a:rPr lang="cs-CZ" dirty="0" err="1" smtClean="0"/>
              <a:t>brevis</a:t>
            </a:r>
            <a:r>
              <a:rPr lang="cs-CZ" dirty="0" smtClean="0"/>
              <a:t>, </a:t>
            </a:r>
            <a:r>
              <a:rPr lang="cs-CZ" dirty="0" err="1" smtClean="0"/>
              <a:t>abductor</a:t>
            </a:r>
            <a:r>
              <a:rPr lang="cs-CZ" dirty="0" smtClean="0"/>
              <a:t> </a:t>
            </a:r>
            <a:r>
              <a:rPr lang="cs-CZ" dirty="0" err="1" smtClean="0"/>
              <a:t>digiti</a:t>
            </a:r>
            <a:r>
              <a:rPr lang="cs-CZ" dirty="0" smtClean="0"/>
              <a:t> </a:t>
            </a:r>
            <a:r>
              <a:rPr lang="cs-CZ" dirty="0" err="1" smtClean="0"/>
              <a:t>minimi</a:t>
            </a:r>
            <a:endParaRPr lang="cs-CZ" dirty="0" smtClean="0"/>
          </a:p>
          <a:p>
            <a:pPr lvl="1"/>
            <a:r>
              <a:rPr lang="cs-CZ" dirty="0" smtClean="0">
                <a:solidFill>
                  <a:srgbClr val="00B050"/>
                </a:solidFill>
              </a:rPr>
              <a:t>Prostřední</a:t>
            </a:r>
            <a:r>
              <a:rPr lang="cs-CZ" dirty="0" smtClean="0"/>
              <a:t>: m. </a:t>
            </a:r>
            <a:r>
              <a:rPr lang="cs-CZ" dirty="0" err="1" smtClean="0"/>
              <a:t>quadratus</a:t>
            </a:r>
            <a:r>
              <a:rPr lang="cs-CZ" dirty="0" smtClean="0"/>
              <a:t> </a:t>
            </a:r>
            <a:r>
              <a:rPr lang="cs-CZ" dirty="0" err="1" smtClean="0"/>
              <a:t>plantae</a:t>
            </a:r>
            <a:r>
              <a:rPr lang="cs-CZ" dirty="0" smtClean="0"/>
              <a:t>, </a:t>
            </a:r>
            <a:r>
              <a:rPr lang="cs-CZ" dirty="0" err="1" smtClean="0"/>
              <a:t>lumbricales</a:t>
            </a:r>
            <a:endParaRPr lang="cs-CZ" dirty="0" smtClean="0"/>
          </a:p>
          <a:p>
            <a:pPr lvl="1"/>
            <a:r>
              <a:rPr lang="cs-CZ" dirty="0" smtClean="0">
                <a:solidFill>
                  <a:srgbClr val="00B050"/>
                </a:solidFill>
              </a:rPr>
              <a:t>Hluboká</a:t>
            </a:r>
            <a:r>
              <a:rPr lang="cs-CZ" dirty="0" smtClean="0"/>
              <a:t>: m. flexor </a:t>
            </a:r>
            <a:r>
              <a:rPr lang="cs-CZ" dirty="0" err="1" smtClean="0"/>
              <a:t>hallucis</a:t>
            </a:r>
            <a:r>
              <a:rPr lang="cs-CZ" dirty="0" smtClean="0"/>
              <a:t> </a:t>
            </a:r>
            <a:r>
              <a:rPr lang="cs-CZ" dirty="0" err="1" smtClean="0"/>
              <a:t>brevis</a:t>
            </a:r>
            <a:r>
              <a:rPr lang="cs-CZ" dirty="0" smtClean="0"/>
              <a:t>, </a:t>
            </a:r>
            <a:r>
              <a:rPr lang="cs-CZ" dirty="0" err="1" smtClean="0"/>
              <a:t>adductor</a:t>
            </a:r>
            <a:r>
              <a:rPr lang="cs-CZ" dirty="0" smtClean="0"/>
              <a:t> </a:t>
            </a:r>
            <a:r>
              <a:rPr lang="cs-CZ" dirty="0" err="1" smtClean="0"/>
              <a:t>hallucis</a:t>
            </a:r>
            <a:r>
              <a:rPr lang="cs-CZ" dirty="0" smtClean="0"/>
              <a:t>, flexor </a:t>
            </a:r>
            <a:r>
              <a:rPr lang="cs-CZ" dirty="0" err="1" smtClean="0"/>
              <a:t>digiti</a:t>
            </a:r>
            <a:r>
              <a:rPr lang="cs-CZ" dirty="0" smtClean="0"/>
              <a:t> </a:t>
            </a:r>
            <a:r>
              <a:rPr lang="cs-CZ" dirty="0" err="1" smtClean="0"/>
              <a:t>minimi</a:t>
            </a:r>
            <a:r>
              <a:rPr lang="cs-CZ" dirty="0" smtClean="0"/>
              <a:t> </a:t>
            </a:r>
            <a:r>
              <a:rPr lang="cs-CZ" dirty="0" err="1" smtClean="0"/>
              <a:t>brevis</a:t>
            </a:r>
            <a:r>
              <a:rPr lang="cs-CZ" dirty="0" smtClean="0"/>
              <a:t>, </a:t>
            </a:r>
            <a:r>
              <a:rPr lang="cs-CZ" dirty="0" err="1" smtClean="0"/>
              <a:t>opponens</a:t>
            </a:r>
            <a:r>
              <a:rPr lang="cs-CZ" dirty="0" smtClean="0"/>
              <a:t> </a:t>
            </a:r>
            <a:r>
              <a:rPr lang="cs-CZ" dirty="0" err="1" smtClean="0"/>
              <a:t>digiti</a:t>
            </a:r>
            <a:r>
              <a:rPr lang="cs-CZ" dirty="0" smtClean="0"/>
              <a:t> </a:t>
            </a:r>
            <a:r>
              <a:rPr lang="cs-CZ" dirty="0" err="1" smtClean="0"/>
              <a:t>minimi</a:t>
            </a:r>
            <a:endParaRPr lang="cs-CZ" dirty="0" smtClean="0"/>
          </a:p>
          <a:p>
            <a:pPr lvl="1"/>
            <a:r>
              <a:rPr lang="cs-CZ" dirty="0" err="1" smtClean="0">
                <a:solidFill>
                  <a:srgbClr val="00B050"/>
                </a:solidFill>
              </a:rPr>
              <a:t>Interosseální</a:t>
            </a:r>
            <a:r>
              <a:rPr lang="cs-CZ" dirty="0" smtClean="0">
                <a:solidFill>
                  <a:srgbClr val="00B050"/>
                </a:solidFill>
              </a:rPr>
              <a:t> svaly</a:t>
            </a:r>
            <a:r>
              <a:rPr lang="cs-CZ" dirty="0" smtClean="0"/>
              <a:t>: mm. </a:t>
            </a:r>
            <a:r>
              <a:rPr lang="cs-CZ" dirty="0" err="1" smtClean="0"/>
              <a:t>interossei</a:t>
            </a:r>
            <a:r>
              <a:rPr lang="cs-CZ" dirty="0" smtClean="0"/>
              <a:t> </a:t>
            </a:r>
            <a:r>
              <a:rPr lang="cs-CZ" dirty="0" err="1" smtClean="0"/>
              <a:t>dorsales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plantares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Inervace plantárních svalů nohy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4" name="Zástupný symbol pro obsah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2348880"/>
            <a:ext cx="2714625" cy="4191000"/>
          </a:xfrm>
        </p:spPr>
      </p:pic>
      <p:sp>
        <p:nvSpPr>
          <p:cNvPr id="5" name="TextovéPole 4"/>
          <p:cNvSpPr txBox="1"/>
          <p:nvPr/>
        </p:nvSpPr>
        <p:spPr>
          <a:xfrm>
            <a:off x="467544" y="177281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n. </a:t>
            </a:r>
            <a:r>
              <a:rPr lang="cs-CZ" dirty="0" err="1" smtClean="0"/>
              <a:t>ischiadicus</a:t>
            </a:r>
            <a:r>
              <a:rPr lang="cs-CZ" dirty="0" smtClean="0"/>
              <a:t> – n. </a:t>
            </a:r>
            <a:r>
              <a:rPr lang="cs-CZ" dirty="0" err="1" smtClean="0"/>
              <a:t>tibialis</a:t>
            </a:r>
            <a:r>
              <a:rPr lang="cs-CZ" dirty="0" smtClean="0"/>
              <a:t> – n. </a:t>
            </a:r>
            <a:r>
              <a:rPr lang="cs-CZ" dirty="0" err="1" smtClean="0"/>
              <a:t>plantaris</a:t>
            </a:r>
            <a:r>
              <a:rPr lang="cs-CZ" dirty="0" smtClean="0"/>
              <a:t> </a:t>
            </a:r>
            <a:r>
              <a:rPr lang="cs-CZ" dirty="0" err="1" smtClean="0"/>
              <a:t>medialis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lateralis</a:t>
            </a: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Svaly nohy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Dorsální skupina</a:t>
            </a:r>
          </a:p>
          <a:p>
            <a:endParaRPr lang="cs-CZ" dirty="0" smtClean="0"/>
          </a:p>
          <a:p>
            <a:r>
              <a:rPr lang="cs-CZ" dirty="0" smtClean="0"/>
              <a:t>m. extensor </a:t>
            </a:r>
            <a:r>
              <a:rPr lang="cs-CZ" dirty="0" err="1" smtClean="0"/>
              <a:t>hallucis</a:t>
            </a:r>
            <a:r>
              <a:rPr lang="cs-CZ" dirty="0" smtClean="0"/>
              <a:t> </a:t>
            </a:r>
            <a:r>
              <a:rPr lang="cs-CZ" dirty="0" err="1" smtClean="0"/>
              <a:t>brevis</a:t>
            </a:r>
            <a:r>
              <a:rPr lang="cs-CZ" dirty="0" smtClean="0"/>
              <a:t>, extensor </a:t>
            </a:r>
            <a:r>
              <a:rPr lang="cs-CZ" dirty="0" err="1" smtClean="0"/>
              <a:t>digitorum</a:t>
            </a:r>
            <a:r>
              <a:rPr lang="cs-CZ" dirty="0" smtClean="0"/>
              <a:t> </a:t>
            </a:r>
            <a:r>
              <a:rPr lang="cs-CZ" dirty="0" err="1" smtClean="0"/>
              <a:t>brevis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M. extensor </a:t>
            </a:r>
            <a:r>
              <a:rPr lang="cs-CZ" dirty="0" err="1" smtClean="0">
                <a:solidFill>
                  <a:srgbClr val="00B050"/>
                </a:solidFill>
              </a:rPr>
              <a:t>hallucis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smtClean="0">
                <a:solidFill>
                  <a:srgbClr val="00B050"/>
                </a:solidFill>
              </a:rPr>
              <a:t>brevis</a:t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(krátký palcový natahovač)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Origo</a:t>
            </a:r>
            <a:r>
              <a:rPr lang="cs-CZ" dirty="0" smtClean="0"/>
              <a:t>: sinus </a:t>
            </a:r>
            <a:r>
              <a:rPr lang="cs-CZ" dirty="0" err="1" smtClean="0"/>
              <a:t>tarsi</a:t>
            </a:r>
            <a:endParaRPr lang="cs-CZ" dirty="0" smtClean="0"/>
          </a:p>
          <a:p>
            <a:r>
              <a:rPr lang="cs-CZ" dirty="0" err="1" smtClean="0"/>
              <a:t>Insertio</a:t>
            </a:r>
            <a:r>
              <a:rPr lang="cs-CZ" dirty="0" smtClean="0"/>
              <a:t>: dorzální aponeuróza palce</a:t>
            </a:r>
          </a:p>
          <a:p>
            <a:r>
              <a:rPr lang="cs-CZ" dirty="0" smtClean="0"/>
              <a:t>Inervace: n. </a:t>
            </a:r>
            <a:r>
              <a:rPr lang="cs-CZ" dirty="0" err="1" smtClean="0"/>
              <a:t>peronaeus</a:t>
            </a:r>
            <a:r>
              <a:rPr lang="cs-CZ" dirty="0" smtClean="0"/>
              <a:t> </a:t>
            </a:r>
            <a:r>
              <a:rPr lang="cs-CZ" dirty="0" err="1" smtClean="0"/>
              <a:t>profundus</a:t>
            </a:r>
            <a:r>
              <a:rPr lang="cs-CZ" dirty="0" smtClean="0"/>
              <a:t> (plexus </a:t>
            </a:r>
            <a:r>
              <a:rPr lang="cs-CZ" dirty="0" err="1" smtClean="0"/>
              <a:t>sacralis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Funkce: extenze palce</a:t>
            </a:r>
          </a:p>
          <a:p>
            <a:endParaRPr lang="cs-CZ" dirty="0"/>
          </a:p>
        </p:txBody>
      </p:sp>
      <p:pic>
        <p:nvPicPr>
          <p:cNvPr id="4" name="Obrázek 3" descr="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221088"/>
            <a:ext cx="4075162" cy="2328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M. extensor </a:t>
            </a:r>
            <a:r>
              <a:rPr lang="cs-CZ" dirty="0" err="1" smtClean="0">
                <a:solidFill>
                  <a:srgbClr val="00B050"/>
                </a:solidFill>
              </a:rPr>
              <a:t>digitorum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smtClean="0">
                <a:solidFill>
                  <a:srgbClr val="00B050"/>
                </a:solidFill>
              </a:rPr>
              <a:t>brevis</a:t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(krátký natahovač prstů)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Origo</a:t>
            </a:r>
            <a:r>
              <a:rPr lang="cs-CZ" dirty="0" smtClean="0"/>
              <a:t>: sinus </a:t>
            </a:r>
            <a:r>
              <a:rPr lang="cs-CZ" dirty="0" err="1" smtClean="0"/>
              <a:t>tarsi</a:t>
            </a:r>
            <a:endParaRPr lang="cs-CZ" dirty="0" smtClean="0"/>
          </a:p>
          <a:p>
            <a:r>
              <a:rPr lang="cs-CZ" dirty="0" err="1" smtClean="0"/>
              <a:t>Insertio</a:t>
            </a:r>
            <a:r>
              <a:rPr lang="cs-CZ" dirty="0" smtClean="0"/>
              <a:t>: dorzální aponeuróza 2-4 prstu</a:t>
            </a:r>
          </a:p>
          <a:p>
            <a:r>
              <a:rPr lang="cs-CZ" dirty="0" smtClean="0"/>
              <a:t>Inervace: n. </a:t>
            </a:r>
            <a:r>
              <a:rPr lang="cs-CZ" dirty="0" err="1" smtClean="0"/>
              <a:t>peronaeus</a:t>
            </a:r>
            <a:r>
              <a:rPr lang="cs-CZ" dirty="0" smtClean="0"/>
              <a:t> </a:t>
            </a:r>
            <a:r>
              <a:rPr lang="cs-CZ" dirty="0" err="1" smtClean="0"/>
              <a:t>profundus</a:t>
            </a:r>
            <a:r>
              <a:rPr lang="cs-CZ" dirty="0" smtClean="0"/>
              <a:t> (plexus </a:t>
            </a:r>
            <a:r>
              <a:rPr lang="cs-CZ" dirty="0" err="1" smtClean="0"/>
              <a:t>sacralis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Funkce: extenze prstů</a:t>
            </a:r>
          </a:p>
          <a:p>
            <a:endParaRPr lang="cs-CZ" dirty="0"/>
          </a:p>
        </p:txBody>
      </p:sp>
      <p:pic>
        <p:nvPicPr>
          <p:cNvPr id="4" name="Obrázek 3" descr="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221088"/>
            <a:ext cx="4075162" cy="2328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Svaly nohy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Plantární skupina: povrchová vrstva</a:t>
            </a:r>
          </a:p>
          <a:p>
            <a:endParaRPr lang="cs-CZ" dirty="0" smtClean="0"/>
          </a:p>
          <a:p>
            <a:r>
              <a:rPr lang="cs-CZ" dirty="0" smtClean="0"/>
              <a:t>m. </a:t>
            </a:r>
            <a:r>
              <a:rPr lang="cs-CZ" dirty="0" err="1" smtClean="0"/>
              <a:t>abductor</a:t>
            </a:r>
            <a:r>
              <a:rPr lang="cs-CZ" dirty="0" smtClean="0"/>
              <a:t> </a:t>
            </a:r>
            <a:r>
              <a:rPr lang="cs-CZ" dirty="0" err="1" smtClean="0"/>
              <a:t>hallucis</a:t>
            </a:r>
            <a:r>
              <a:rPr lang="cs-CZ" dirty="0" smtClean="0"/>
              <a:t>, flexor </a:t>
            </a:r>
            <a:r>
              <a:rPr lang="cs-CZ" dirty="0" err="1" smtClean="0"/>
              <a:t>digitorum</a:t>
            </a:r>
            <a:r>
              <a:rPr lang="cs-CZ" dirty="0" smtClean="0"/>
              <a:t> </a:t>
            </a:r>
            <a:r>
              <a:rPr lang="cs-CZ" dirty="0" err="1" smtClean="0"/>
              <a:t>brevis</a:t>
            </a:r>
            <a:r>
              <a:rPr lang="cs-CZ" dirty="0" smtClean="0"/>
              <a:t>, </a:t>
            </a:r>
            <a:r>
              <a:rPr lang="cs-CZ" dirty="0" err="1" smtClean="0"/>
              <a:t>abductor</a:t>
            </a:r>
            <a:r>
              <a:rPr lang="cs-CZ" dirty="0" smtClean="0"/>
              <a:t> </a:t>
            </a:r>
            <a:r>
              <a:rPr lang="cs-CZ" dirty="0" err="1" smtClean="0"/>
              <a:t>digiti</a:t>
            </a:r>
            <a:r>
              <a:rPr lang="cs-CZ" dirty="0" smtClean="0"/>
              <a:t> </a:t>
            </a:r>
            <a:r>
              <a:rPr lang="cs-CZ" dirty="0" err="1" smtClean="0"/>
              <a:t>minimi</a:t>
            </a:r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Šlachy dlouhých flexorů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M. flexor </a:t>
            </a:r>
            <a:r>
              <a:rPr lang="cs-CZ" dirty="0" err="1" smtClean="0"/>
              <a:t>hallucis</a:t>
            </a:r>
            <a:r>
              <a:rPr lang="cs-CZ" dirty="0" smtClean="0"/>
              <a:t> </a:t>
            </a:r>
            <a:r>
              <a:rPr lang="cs-CZ" dirty="0" err="1" smtClean="0"/>
              <a:t>longus</a:t>
            </a:r>
            <a:endParaRPr lang="cs-CZ" dirty="0" smtClean="0"/>
          </a:p>
          <a:p>
            <a:r>
              <a:rPr lang="cs-CZ" dirty="0" smtClean="0"/>
              <a:t>M. flexor </a:t>
            </a:r>
            <a:r>
              <a:rPr lang="cs-CZ" dirty="0" err="1" smtClean="0"/>
              <a:t>digitorum</a:t>
            </a:r>
            <a:r>
              <a:rPr lang="cs-CZ" dirty="0" smtClean="0"/>
              <a:t> </a:t>
            </a:r>
            <a:r>
              <a:rPr lang="cs-CZ" dirty="0" err="1" smtClean="0"/>
              <a:t>longus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Distální články prstů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M. </a:t>
            </a:r>
            <a:r>
              <a:rPr lang="cs-CZ" dirty="0" err="1" smtClean="0">
                <a:solidFill>
                  <a:srgbClr val="00B050"/>
                </a:solidFill>
              </a:rPr>
              <a:t>abductor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hallucis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(odtahovač palce)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/>
          <a:lstStyle/>
          <a:p>
            <a:r>
              <a:rPr lang="cs-CZ" dirty="0" err="1" smtClean="0"/>
              <a:t>Origo</a:t>
            </a:r>
            <a:r>
              <a:rPr lang="cs-CZ" dirty="0" smtClean="0"/>
              <a:t>: tuber </a:t>
            </a:r>
            <a:r>
              <a:rPr lang="cs-CZ" dirty="0" err="1" smtClean="0"/>
              <a:t>calcanei</a:t>
            </a:r>
            <a:endParaRPr lang="cs-CZ" dirty="0" smtClean="0"/>
          </a:p>
          <a:p>
            <a:r>
              <a:rPr lang="cs-CZ" dirty="0" err="1" smtClean="0"/>
              <a:t>Insertio</a:t>
            </a:r>
            <a:r>
              <a:rPr lang="cs-CZ" dirty="0" smtClean="0"/>
              <a:t>: báze proximálního článku palce</a:t>
            </a:r>
          </a:p>
          <a:p>
            <a:r>
              <a:rPr lang="cs-CZ" dirty="0" smtClean="0"/>
              <a:t>Inervace: n. </a:t>
            </a:r>
            <a:r>
              <a:rPr lang="cs-CZ" dirty="0" err="1" smtClean="0"/>
              <a:t>plantaris</a:t>
            </a:r>
            <a:r>
              <a:rPr lang="cs-CZ" dirty="0" smtClean="0"/>
              <a:t> </a:t>
            </a:r>
            <a:r>
              <a:rPr lang="cs-CZ" dirty="0" err="1" smtClean="0"/>
              <a:t>medialis</a:t>
            </a:r>
            <a:r>
              <a:rPr lang="cs-CZ" dirty="0" smtClean="0"/>
              <a:t> (plexus </a:t>
            </a:r>
            <a:r>
              <a:rPr lang="cs-CZ" dirty="0" err="1" smtClean="0"/>
              <a:t>sacralis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Funkce: abdukce a flexe palce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/>
          <a:srcRect l="44817" t="20078" r="41333" b="33901"/>
          <a:stretch/>
        </p:blipFill>
        <p:spPr>
          <a:xfrm>
            <a:off x="6611104" y="1124744"/>
            <a:ext cx="2532896" cy="4734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M. </a:t>
            </a:r>
            <a:r>
              <a:rPr lang="cs-CZ" dirty="0" err="1" smtClean="0">
                <a:solidFill>
                  <a:srgbClr val="00B050"/>
                </a:solidFill>
              </a:rPr>
              <a:t>abductor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digiti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minimi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(odtahovač malíku)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/>
          <a:lstStyle/>
          <a:p>
            <a:r>
              <a:rPr lang="cs-CZ" dirty="0" err="1" smtClean="0"/>
              <a:t>Origo</a:t>
            </a:r>
            <a:r>
              <a:rPr lang="cs-CZ" dirty="0" smtClean="0"/>
              <a:t>: tuber </a:t>
            </a:r>
            <a:r>
              <a:rPr lang="cs-CZ" dirty="0" err="1" smtClean="0"/>
              <a:t>calcanei</a:t>
            </a:r>
            <a:endParaRPr lang="cs-CZ" dirty="0" smtClean="0"/>
          </a:p>
          <a:p>
            <a:r>
              <a:rPr lang="cs-CZ" dirty="0" err="1" smtClean="0"/>
              <a:t>Insertio</a:t>
            </a:r>
            <a:r>
              <a:rPr lang="cs-CZ" dirty="0" smtClean="0"/>
              <a:t>: 5 </a:t>
            </a:r>
            <a:r>
              <a:rPr lang="cs-CZ" dirty="0" err="1" smtClean="0"/>
              <a:t>metatarz</a:t>
            </a:r>
            <a:r>
              <a:rPr lang="cs-CZ" dirty="0" smtClean="0"/>
              <a:t> až proximální článek malíku</a:t>
            </a:r>
          </a:p>
          <a:p>
            <a:r>
              <a:rPr lang="cs-CZ" dirty="0" smtClean="0"/>
              <a:t>Inervace: n. </a:t>
            </a:r>
            <a:r>
              <a:rPr lang="cs-CZ" dirty="0" err="1" smtClean="0"/>
              <a:t>plantaris</a:t>
            </a:r>
            <a:r>
              <a:rPr lang="cs-CZ" dirty="0" smtClean="0"/>
              <a:t> </a:t>
            </a:r>
            <a:r>
              <a:rPr lang="cs-CZ" dirty="0" err="1" smtClean="0"/>
              <a:t>lateralis</a:t>
            </a:r>
            <a:r>
              <a:rPr lang="cs-CZ" dirty="0" smtClean="0"/>
              <a:t> (plexus </a:t>
            </a:r>
            <a:r>
              <a:rPr lang="cs-CZ" dirty="0" err="1" smtClean="0"/>
              <a:t>sacralis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Funkce: abdukce malíku, mírná flexe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rcRect l="36843" t="13979" r="39804" b="28245"/>
          <a:stretch>
            <a:fillRect/>
          </a:stretch>
        </p:blipFill>
        <p:spPr>
          <a:xfrm>
            <a:off x="6156176" y="1844824"/>
            <a:ext cx="2191048" cy="3049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Ventrální skupina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M. flexor </a:t>
            </a:r>
            <a:r>
              <a:rPr lang="cs-CZ" dirty="0" err="1" smtClean="0">
                <a:solidFill>
                  <a:srgbClr val="00B050"/>
                </a:solidFill>
              </a:rPr>
              <a:t>digitorum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smtClean="0">
                <a:solidFill>
                  <a:srgbClr val="00B050"/>
                </a:solidFill>
              </a:rPr>
              <a:t>brevis</a:t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(krátký ohybač prstů)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27784" y="1600200"/>
            <a:ext cx="6059016" cy="4525963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Origo</a:t>
            </a:r>
            <a:r>
              <a:rPr lang="cs-CZ" dirty="0" smtClean="0"/>
              <a:t>: tuber </a:t>
            </a:r>
            <a:r>
              <a:rPr lang="cs-CZ" dirty="0" err="1" smtClean="0"/>
              <a:t>calcanei</a:t>
            </a:r>
            <a:endParaRPr lang="cs-CZ" dirty="0" smtClean="0"/>
          </a:p>
          <a:p>
            <a:r>
              <a:rPr lang="cs-CZ" dirty="0" err="1" smtClean="0"/>
              <a:t>Insertio</a:t>
            </a:r>
            <a:r>
              <a:rPr lang="cs-CZ" dirty="0" smtClean="0"/>
              <a:t>: plantární plocha prostředního článku</a:t>
            </a:r>
          </a:p>
          <a:p>
            <a:pPr lvl="1"/>
            <a:r>
              <a:rPr lang="cs-CZ" dirty="0" smtClean="0"/>
              <a:t>Průběh: 4 šlachy k tříčlánkovým prstům, u </a:t>
            </a:r>
            <a:r>
              <a:rPr lang="cs-CZ" dirty="0" err="1" smtClean="0"/>
              <a:t>prox</a:t>
            </a:r>
            <a:r>
              <a:rPr lang="cs-CZ" dirty="0" smtClean="0"/>
              <a:t>. článku se rozštěpují – chiasma </a:t>
            </a:r>
            <a:r>
              <a:rPr lang="cs-CZ" dirty="0" err="1" smtClean="0"/>
              <a:t>tendinum</a:t>
            </a:r>
            <a:endParaRPr lang="cs-CZ" dirty="0" smtClean="0"/>
          </a:p>
          <a:p>
            <a:r>
              <a:rPr lang="cs-CZ" dirty="0" smtClean="0"/>
              <a:t>Inervace: n. </a:t>
            </a:r>
            <a:r>
              <a:rPr lang="cs-CZ" dirty="0" err="1" smtClean="0"/>
              <a:t>plantaris</a:t>
            </a:r>
            <a:r>
              <a:rPr lang="cs-CZ" dirty="0" smtClean="0"/>
              <a:t> </a:t>
            </a:r>
            <a:r>
              <a:rPr lang="cs-CZ" dirty="0" err="1" smtClean="0"/>
              <a:t>medialis</a:t>
            </a:r>
            <a:r>
              <a:rPr lang="cs-CZ" dirty="0" smtClean="0"/>
              <a:t> (plexus </a:t>
            </a:r>
            <a:r>
              <a:rPr lang="cs-CZ" dirty="0" err="1" smtClean="0"/>
              <a:t>sacralis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Funkce: flexe prstů</a:t>
            </a:r>
          </a:p>
          <a:p>
            <a:endParaRPr lang="cs-CZ" dirty="0"/>
          </a:p>
        </p:txBody>
      </p:sp>
      <p:pic>
        <p:nvPicPr>
          <p:cNvPr id="4" name="Obrázek 3" descr="ff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2000250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Svaly nohy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Plantární skupina: prostřední vrstva</a:t>
            </a:r>
          </a:p>
          <a:p>
            <a:endParaRPr lang="cs-CZ" dirty="0" smtClean="0"/>
          </a:p>
          <a:p>
            <a:r>
              <a:rPr lang="cs-CZ" dirty="0" smtClean="0"/>
              <a:t>m. </a:t>
            </a:r>
            <a:r>
              <a:rPr lang="cs-CZ" dirty="0" err="1" smtClean="0"/>
              <a:t>quadratus</a:t>
            </a:r>
            <a:r>
              <a:rPr lang="cs-CZ" dirty="0" smtClean="0"/>
              <a:t> </a:t>
            </a:r>
            <a:r>
              <a:rPr lang="cs-CZ" dirty="0" err="1" smtClean="0"/>
              <a:t>plantae</a:t>
            </a:r>
            <a:r>
              <a:rPr lang="cs-CZ" dirty="0" smtClean="0"/>
              <a:t>, </a:t>
            </a:r>
            <a:r>
              <a:rPr lang="cs-CZ" dirty="0" err="1" smtClean="0"/>
              <a:t>lumbricales</a:t>
            </a:r>
            <a:endParaRPr 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M. </a:t>
            </a:r>
            <a:r>
              <a:rPr lang="cs-CZ" dirty="0" err="1" smtClean="0">
                <a:solidFill>
                  <a:srgbClr val="00B050"/>
                </a:solidFill>
              </a:rPr>
              <a:t>quadratus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plantae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(chodidlový čtvercový sval)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/>
          <a:lstStyle/>
          <a:p>
            <a:r>
              <a:rPr lang="cs-CZ" dirty="0" err="1" smtClean="0"/>
              <a:t>Origo</a:t>
            </a:r>
            <a:r>
              <a:rPr lang="cs-CZ" dirty="0" smtClean="0"/>
              <a:t>: tuber </a:t>
            </a:r>
            <a:r>
              <a:rPr lang="cs-CZ" dirty="0" err="1" smtClean="0"/>
              <a:t>calcanei</a:t>
            </a:r>
            <a:endParaRPr lang="cs-CZ" dirty="0" smtClean="0"/>
          </a:p>
          <a:p>
            <a:r>
              <a:rPr lang="cs-CZ" dirty="0" err="1" smtClean="0"/>
              <a:t>Insertio</a:t>
            </a:r>
            <a:r>
              <a:rPr lang="cs-CZ" dirty="0" smtClean="0"/>
              <a:t>: šlacha m. flexor </a:t>
            </a:r>
            <a:r>
              <a:rPr lang="cs-CZ" dirty="0" err="1" smtClean="0"/>
              <a:t>digitorum</a:t>
            </a:r>
            <a:r>
              <a:rPr lang="cs-CZ" dirty="0" smtClean="0"/>
              <a:t> </a:t>
            </a:r>
            <a:r>
              <a:rPr lang="cs-CZ" dirty="0" err="1" smtClean="0"/>
              <a:t>longus</a:t>
            </a:r>
            <a:endParaRPr lang="cs-CZ" dirty="0" smtClean="0"/>
          </a:p>
          <a:p>
            <a:r>
              <a:rPr lang="cs-CZ" dirty="0" smtClean="0"/>
              <a:t>Inervace: n. </a:t>
            </a:r>
            <a:r>
              <a:rPr lang="cs-CZ" dirty="0" err="1" smtClean="0"/>
              <a:t>plantaris</a:t>
            </a:r>
            <a:r>
              <a:rPr lang="cs-CZ" dirty="0" smtClean="0"/>
              <a:t> </a:t>
            </a:r>
            <a:r>
              <a:rPr lang="cs-CZ" dirty="0" err="1" smtClean="0"/>
              <a:t>lateralis</a:t>
            </a:r>
            <a:r>
              <a:rPr lang="cs-CZ" dirty="0" smtClean="0"/>
              <a:t> (plexus </a:t>
            </a:r>
            <a:r>
              <a:rPr lang="cs-CZ" dirty="0" err="1" smtClean="0"/>
              <a:t>sacralis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Funkce: napomáhá flexi prstů</a:t>
            </a:r>
          </a:p>
          <a:p>
            <a:endParaRPr lang="cs-CZ" dirty="0"/>
          </a:p>
        </p:txBody>
      </p:sp>
      <p:pic>
        <p:nvPicPr>
          <p:cNvPr id="4" name="Obrázek 3" descr="quadratus_plantae13545126376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556792"/>
            <a:ext cx="2638425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Mm. </a:t>
            </a:r>
            <a:r>
              <a:rPr lang="cs-CZ" dirty="0" err="1">
                <a:solidFill>
                  <a:srgbClr val="00B050"/>
                </a:solidFill>
              </a:rPr>
              <a:t>l</a:t>
            </a:r>
            <a:r>
              <a:rPr lang="cs-CZ" dirty="0" err="1" smtClean="0">
                <a:solidFill>
                  <a:srgbClr val="00B050"/>
                </a:solidFill>
              </a:rPr>
              <a:t>umbricales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(červovité svaly)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 smtClean="0"/>
              <a:t>Origo</a:t>
            </a:r>
            <a:r>
              <a:rPr lang="cs-CZ" dirty="0" smtClean="0"/>
              <a:t>: šlachy m. flexor </a:t>
            </a:r>
            <a:r>
              <a:rPr lang="cs-CZ" dirty="0" err="1" smtClean="0"/>
              <a:t>digitorum</a:t>
            </a:r>
            <a:r>
              <a:rPr lang="cs-CZ" dirty="0" smtClean="0"/>
              <a:t> </a:t>
            </a:r>
            <a:r>
              <a:rPr lang="cs-CZ" dirty="0" err="1" smtClean="0"/>
              <a:t>longus</a:t>
            </a:r>
            <a:endParaRPr lang="cs-CZ" dirty="0" smtClean="0"/>
          </a:p>
          <a:p>
            <a:r>
              <a:rPr lang="cs-CZ" dirty="0" err="1" smtClean="0"/>
              <a:t>Insertio</a:t>
            </a:r>
            <a:r>
              <a:rPr lang="cs-CZ" dirty="0" smtClean="0"/>
              <a:t>: proximální články a dorzální aponeuróza 2-5. prstu</a:t>
            </a:r>
          </a:p>
          <a:p>
            <a:r>
              <a:rPr lang="cs-CZ" dirty="0" smtClean="0"/>
              <a:t>Inervace: n, </a:t>
            </a:r>
            <a:r>
              <a:rPr lang="cs-CZ" dirty="0" err="1" smtClean="0"/>
              <a:t>plantaris</a:t>
            </a:r>
            <a:r>
              <a:rPr lang="cs-CZ" dirty="0" smtClean="0"/>
              <a:t> </a:t>
            </a:r>
            <a:r>
              <a:rPr lang="cs-CZ" dirty="0" err="1" smtClean="0"/>
              <a:t>medialis</a:t>
            </a:r>
            <a:r>
              <a:rPr lang="cs-CZ" dirty="0" smtClean="0"/>
              <a:t> (2+3) a </a:t>
            </a:r>
            <a:r>
              <a:rPr lang="cs-CZ" dirty="0" err="1" smtClean="0"/>
              <a:t>lateralis</a:t>
            </a:r>
            <a:r>
              <a:rPr lang="cs-CZ" dirty="0" smtClean="0"/>
              <a:t> (5+4)</a:t>
            </a:r>
          </a:p>
          <a:p>
            <a:r>
              <a:rPr lang="cs-CZ" dirty="0" smtClean="0"/>
              <a:t>Funkce: flexe proximálních, extenze distálních článků, naklání prsty k palci</a:t>
            </a:r>
          </a:p>
          <a:p>
            <a:endParaRPr lang="cs-CZ" dirty="0"/>
          </a:p>
        </p:txBody>
      </p:sp>
      <p:pic>
        <p:nvPicPr>
          <p:cNvPr id="5" name="Obrázek 4" descr="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628800"/>
            <a:ext cx="3440137" cy="4017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Svaly nohy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Plantární skupina: hluboká vrstva</a:t>
            </a:r>
          </a:p>
          <a:p>
            <a:endParaRPr lang="cs-CZ" dirty="0" smtClean="0"/>
          </a:p>
          <a:p>
            <a:r>
              <a:rPr lang="cs-CZ" dirty="0" smtClean="0"/>
              <a:t>m. flexor </a:t>
            </a:r>
            <a:r>
              <a:rPr lang="cs-CZ" dirty="0" err="1" smtClean="0"/>
              <a:t>hallucis</a:t>
            </a:r>
            <a:r>
              <a:rPr lang="cs-CZ" dirty="0" smtClean="0"/>
              <a:t> </a:t>
            </a:r>
            <a:r>
              <a:rPr lang="cs-CZ" dirty="0" err="1" smtClean="0"/>
              <a:t>brevis</a:t>
            </a:r>
            <a:r>
              <a:rPr lang="cs-CZ" dirty="0" smtClean="0"/>
              <a:t>, </a:t>
            </a:r>
            <a:r>
              <a:rPr lang="cs-CZ" dirty="0" err="1" smtClean="0"/>
              <a:t>adductor</a:t>
            </a:r>
            <a:r>
              <a:rPr lang="cs-CZ" dirty="0" smtClean="0"/>
              <a:t> </a:t>
            </a:r>
            <a:r>
              <a:rPr lang="cs-CZ" dirty="0" err="1" smtClean="0"/>
              <a:t>hallucis</a:t>
            </a:r>
            <a:r>
              <a:rPr lang="cs-CZ" dirty="0" smtClean="0"/>
              <a:t>, flexor </a:t>
            </a:r>
            <a:r>
              <a:rPr lang="cs-CZ" dirty="0" err="1" smtClean="0"/>
              <a:t>digiti</a:t>
            </a:r>
            <a:r>
              <a:rPr lang="cs-CZ" dirty="0" smtClean="0"/>
              <a:t> </a:t>
            </a:r>
            <a:r>
              <a:rPr lang="cs-CZ" dirty="0" err="1" smtClean="0"/>
              <a:t>minimi</a:t>
            </a:r>
            <a:r>
              <a:rPr lang="cs-CZ" dirty="0" smtClean="0"/>
              <a:t> </a:t>
            </a:r>
            <a:r>
              <a:rPr lang="cs-CZ" dirty="0" err="1" smtClean="0"/>
              <a:t>brevis</a:t>
            </a:r>
            <a:r>
              <a:rPr lang="cs-CZ" dirty="0" smtClean="0"/>
              <a:t>, </a:t>
            </a:r>
            <a:r>
              <a:rPr lang="cs-CZ" dirty="0" err="1" smtClean="0"/>
              <a:t>opponens</a:t>
            </a:r>
            <a:r>
              <a:rPr lang="cs-CZ" dirty="0" smtClean="0"/>
              <a:t> </a:t>
            </a:r>
            <a:r>
              <a:rPr lang="cs-CZ" dirty="0" err="1" smtClean="0"/>
              <a:t>digiti</a:t>
            </a:r>
            <a:r>
              <a:rPr lang="cs-CZ" dirty="0" smtClean="0"/>
              <a:t> </a:t>
            </a:r>
            <a:r>
              <a:rPr lang="cs-CZ" dirty="0" err="1" smtClean="0"/>
              <a:t>minimi</a:t>
            </a:r>
            <a:endParaRPr lang="cs-CZ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m. flexor </a:t>
            </a:r>
            <a:r>
              <a:rPr lang="cs-CZ" dirty="0" err="1" smtClean="0">
                <a:solidFill>
                  <a:srgbClr val="00B050"/>
                </a:solidFill>
              </a:rPr>
              <a:t>hallucis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smtClean="0">
                <a:solidFill>
                  <a:srgbClr val="00B050"/>
                </a:solidFill>
              </a:rPr>
              <a:t>brevis</a:t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</a:t>
            </a:r>
            <a:r>
              <a:rPr lang="cs-CZ" dirty="0" err="1" smtClean="0">
                <a:solidFill>
                  <a:srgbClr val="00B050"/>
                </a:solidFill>
              </a:rPr>
              <a:t>krýtký</a:t>
            </a:r>
            <a:r>
              <a:rPr lang="cs-CZ" dirty="0" smtClean="0">
                <a:solidFill>
                  <a:srgbClr val="00B050"/>
                </a:solidFill>
              </a:rPr>
              <a:t> ohybač palce)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/>
          <a:lstStyle/>
          <a:p>
            <a:r>
              <a:rPr lang="cs-CZ" dirty="0" err="1" smtClean="0"/>
              <a:t>Origo</a:t>
            </a:r>
            <a:r>
              <a:rPr lang="cs-CZ" dirty="0" smtClean="0"/>
              <a:t>: plantární strana klínových kostí a os </a:t>
            </a:r>
            <a:r>
              <a:rPr lang="cs-CZ" dirty="0" err="1" smtClean="0"/>
              <a:t>cuboideum</a:t>
            </a:r>
            <a:r>
              <a:rPr lang="cs-CZ" dirty="0" smtClean="0"/>
              <a:t> (</a:t>
            </a:r>
            <a:r>
              <a:rPr lang="cs-CZ" dirty="0" err="1" smtClean="0"/>
              <a:t>caput</a:t>
            </a:r>
            <a:r>
              <a:rPr lang="cs-CZ" dirty="0" smtClean="0"/>
              <a:t> </a:t>
            </a:r>
            <a:r>
              <a:rPr lang="cs-CZ" dirty="0" err="1" smtClean="0"/>
              <a:t>mediale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laterale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Insertio</a:t>
            </a:r>
            <a:r>
              <a:rPr lang="cs-CZ" dirty="0" smtClean="0"/>
              <a:t>: báze </a:t>
            </a:r>
            <a:r>
              <a:rPr lang="cs-CZ" dirty="0" err="1" smtClean="0"/>
              <a:t>prox</a:t>
            </a:r>
            <a:r>
              <a:rPr lang="cs-CZ" dirty="0" smtClean="0"/>
              <a:t>. článku palce, </a:t>
            </a:r>
            <a:r>
              <a:rPr lang="cs-CZ" dirty="0" err="1" smtClean="0"/>
              <a:t>sesamské</a:t>
            </a:r>
            <a:r>
              <a:rPr lang="cs-CZ" dirty="0" smtClean="0"/>
              <a:t> kosti</a:t>
            </a:r>
          </a:p>
          <a:p>
            <a:r>
              <a:rPr lang="cs-CZ" dirty="0" smtClean="0"/>
              <a:t>Inervace: n. </a:t>
            </a:r>
            <a:r>
              <a:rPr lang="cs-CZ" dirty="0" err="1" smtClean="0"/>
              <a:t>plataris</a:t>
            </a:r>
            <a:r>
              <a:rPr lang="cs-CZ" dirty="0" smtClean="0"/>
              <a:t> </a:t>
            </a:r>
            <a:r>
              <a:rPr lang="cs-CZ" dirty="0" err="1" smtClean="0"/>
              <a:t>medialis</a:t>
            </a:r>
            <a:endParaRPr lang="cs-CZ" dirty="0" smtClean="0"/>
          </a:p>
          <a:p>
            <a:r>
              <a:rPr lang="cs-CZ" dirty="0" smtClean="0"/>
              <a:t>Funkce: flexe palce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/>
          <a:srcRect l="42855" t="22255" r="42557" b="36099"/>
          <a:stretch/>
        </p:blipFill>
        <p:spPr>
          <a:xfrm>
            <a:off x="6300192" y="1556792"/>
            <a:ext cx="2667897" cy="4284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m. </a:t>
            </a:r>
            <a:r>
              <a:rPr lang="cs-CZ" dirty="0" err="1" smtClean="0">
                <a:solidFill>
                  <a:srgbClr val="00B050"/>
                </a:solidFill>
              </a:rPr>
              <a:t>adductor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hallucis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(přitahovač palce nohy)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Origo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Caput</a:t>
            </a:r>
            <a:r>
              <a:rPr lang="cs-CZ" dirty="0" smtClean="0"/>
              <a:t> </a:t>
            </a:r>
            <a:r>
              <a:rPr lang="cs-CZ" dirty="0" err="1" smtClean="0"/>
              <a:t>obliquum</a:t>
            </a:r>
            <a:r>
              <a:rPr lang="cs-CZ" dirty="0" smtClean="0"/>
              <a:t>: plantární strana distálních tarsálních kostí</a:t>
            </a:r>
          </a:p>
          <a:p>
            <a:pPr lvl="1"/>
            <a:r>
              <a:rPr lang="cs-CZ" dirty="0" err="1" smtClean="0"/>
              <a:t>Caput</a:t>
            </a:r>
            <a:r>
              <a:rPr lang="cs-CZ" dirty="0" smtClean="0"/>
              <a:t> </a:t>
            </a:r>
            <a:r>
              <a:rPr lang="cs-CZ" dirty="0" err="1" smtClean="0"/>
              <a:t>transversum</a:t>
            </a:r>
            <a:r>
              <a:rPr lang="cs-CZ" dirty="0" smtClean="0"/>
              <a:t>: 3-5. </a:t>
            </a:r>
            <a:r>
              <a:rPr lang="cs-CZ" dirty="0" err="1" smtClean="0"/>
              <a:t>metatarzofalangeální</a:t>
            </a:r>
            <a:r>
              <a:rPr lang="cs-CZ" dirty="0" smtClean="0"/>
              <a:t> kloub</a:t>
            </a:r>
          </a:p>
          <a:p>
            <a:r>
              <a:rPr lang="cs-CZ" dirty="0" err="1" smtClean="0"/>
              <a:t>Insertio</a:t>
            </a:r>
            <a:r>
              <a:rPr lang="cs-CZ" dirty="0" smtClean="0"/>
              <a:t>: lat. </a:t>
            </a:r>
            <a:r>
              <a:rPr lang="cs-CZ" dirty="0" err="1" smtClean="0"/>
              <a:t>sesamská</a:t>
            </a:r>
            <a:r>
              <a:rPr lang="cs-CZ" dirty="0" smtClean="0"/>
              <a:t> kost </a:t>
            </a:r>
            <a:r>
              <a:rPr lang="cs-CZ" dirty="0" err="1" smtClean="0"/>
              <a:t>metatarsofalangeálního</a:t>
            </a:r>
            <a:r>
              <a:rPr lang="cs-CZ" dirty="0" smtClean="0"/>
              <a:t> kloubu palce</a:t>
            </a:r>
          </a:p>
          <a:p>
            <a:r>
              <a:rPr lang="cs-CZ" dirty="0" smtClean="0"/>
              <a:t>Inervace: n. </a:t>
            </a:r>
            <a:r>
              <a:rPr lang="cs-CZ" dirty="0" err="1" smtClean="0"/>
              <a:t>plataris</a:t>
            </a:r>
            <a:r>
              <a:rPr lang="cs-CZ" dirty="0" smtClean="0"/>
              <a:t> </a:t>
            </a:r>
            <a:r>
              <a:rPr lang="cs-CZ" dirty="0" err="1" smtClean="0"/>
              <a:t>lateralis</a:t>
            </a:r>
            <a:endParaRPr lang="cs-CZ" dirty="0" smtClean="0"/>
          </a:p>
          <a:p>
            <a:r>
              <a:rPr lang="cs-CZ" dirty="0" smtClean="0"/>
              <a:t>Funkce: addukce, mírná flexe palce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/>
          <a:srcRect l="44529" t="22455" r="44039" b="40248"/>
          <a:stretch/>
        </p:blipFill>
        <p:spPr>
          <a:xfrm>
            <a:off x="6660232" y="1628800"/>
            <a:ext cx="2304256" cy="4228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m. flexor </a:t>
            </a:r>
            <a:r>
              <a:rPr lang="cs-CZ" dirty="0" err="1" smtClean="0">
                <a:solidFill>
                  <a:srgbClr val="00B050"/>
                </a:solidFill>
              </a:rPr>
              <a:t>digiti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minimi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smtClean="0">
                <a:solidFill>
                  <a:srgbClr val="00B050"/>
                </a:solidFill>
              </a:rPr>
              <a:t>brevis</a:t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(krátký malíkový ohybač)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/>
          <a:lstStyle/>
          <a:p>
            <a:r>
              <a:rPr lang="cs-CZ" dirty="0" err="1" smtClean="0"/>
              <a:t>Origo</a:t>
            </a:r>
            <a:r>
              <a:rPr lang="cs-CZ" dirty="0" smtClean="0"/>
              <a:t>: plantární strana krychlové kosti, báze pátého </a:t>
            </a:r>
            <a:r>
              <a:rPr lang="cs-CZ" dirty="0" err="1" smtClean="0"/>
              <a:t>metatarzu</a:t>
            </a:r>
            <a:endParaRPr lang="cs-CZ" dirty="0" smtClean="0"/>
          </a:p>
          <a:p>
            <a:r>
              <a:rPr lang="cs-CZ" dirty="0" err="1" smtClean="0"/>
              <a:t>Insertio</a:t>
            </a:r>
            <a:r>
              <a:rPr lang="cs-CZ" dirty="0" smtClean="0"/>
              <a:t>: báze proximálního článku</a:t>
            </a:r>
          </a:p>
          <a:p>
            <a:r>
              <a:rPr lang="cs-CZ" dirty="0" smtClean="0"/>
              <a:t>Inervace: n. </a:t>
            </a:r>
            <a:r>
              <a:rPr lang="cs-CZ" dirty="0" err="1" smtClean="0"/>
              <a:t>plantaris</a:t>
            </a:r>
            <a:r>
              <a:rPr lang="cs-CZ" dirty="0" smtClean="0"/>
              <a:t> </a:t>
            </a:r>
            <a:r>
              <a:rPr lang="cs-CZ" dirty="0" err="1" smtClean="0"/>
              <a:t>lateralis</a:t>
            </a:r>
            <a:endParaRPr lang="cs-CZ" dirty="0" smtClean="0"/>
          </a:p>
          <a:p>
            <a:r>
              <a:rPr lang="cs-CZ" dirty="0" smtClean="0"/>
              <a:t>Funkce: flexe proximálního článku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rcRect l="39314" t="18234" r="40980" b="29966"/>
          <a:stretch>
            <a:fillRect/>
          </a:stretch>
        </p:blipFill>
        <p:spPr>
          <a:xfrm>
            <a:off x="6516216" y="1700808"/>
            <a:ext cx="2386308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m. </a:t>
            </a:r>
            <a:r>
              <a:rPr lang="cs-CZ" dirty="0" err="1" smtClean="0">
                <a:solidFill>
                  <a:srgbClr val="00B050"/>
                </a:solidFill>
              </a:rPr>
              <a:t>opponens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digiti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minimi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(oponující sval)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Origo</a:t>
            </a:r>
            <a:r>
              <a:rPr lang="cs-CZ" dirty="0" smtClean="0"/>
              <a:t>: plantární strana krychlové kosti</a:t>
            </a:r>
          </a:p>
          <a:p>
            <a:r>
              <a:rPr lang="cs-CZ" dirty="0" err="1" smtClean="0"/>
              <a:t>Insertio</a:t>
            </a:r>
            <a:r>
              <a:rPr lang="cs-CZ" dirty="0" smtClean="0"/>
              <a:t>: tělo pátého </a:t>
            </a:r>
            <a:r>
              <a:rPr lang="cs-CZ" dirty="0" err="1" smtClean="0"/>
              <a:t>metatarzu</a:t>
            </a:r>
            <a:endParaRPr lang="cs-CZ" dirty="0" smtClean="0"/>
          </a:p>
          <a:p>
            <a:r>
              <a:rPr lang="cs-CZ" dirty="0" smtClean="0"/>
              <a:t>Inervace: n. </a:t>
            </a:r>
            <a:r>
              <a:rPr lang="cs-CZ" dirty="0" err="1" smtClean="0"/>
              <a:t>plantaris</a:t>
            </a:r>
            <a:r>
              <a:rPr lang="cs-CZ" dirty="0" smtClean="0"/>
              <a:t> </a:t>
            </a:r>
            <a:r>
              <a:rPr lang="cs-CZ" dirty="0" err="1" smtClean="0"/>
              <a:t>lateralis</a:t>
            </a:r>
            <a:endParaRPr lang="cs-CZ" dirty="0" smtClean="0"/>
          </a:p>
          <a:p>
            <a:r>
              <a:rPr lang="cs-CZ" dirty="0" smtClean="0"/>
              <a:t>Funkce: opozice 5. prstu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rcRect l="41137" t="15220" r="41686" b="26559"/>
          <a:stretch>
            <a:fillRect/>
          </a:stretch>
        </p:blipFill>
        <p:spPr>
          <a:xfrm>
            <a:off x="6444208" y="2348880"/>
            <a:ext cx="1963877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Svaly nohy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Plantární skupina: </a:t>
            </a:r>
            <a:r>
              <a:rPr lang="cs-CZ" dirty="0" err="1" smtClean="0"/>
              <a:t>interosseální</a:t>
            </a:r>
            <a:r>
              <a:rPr lang="cs-CZ" dirty="0" smtClean="0"/>
              <a:t> vrstva</a:t>
            </a:r>
          </a:p>
          <a:p>
            <a:endParaRPr lang="cs-CZ" dirty="0" smtClean="0"/>
          </a:p>
          <a:p>
            <a:r>
              <a:rPr lang="cs-CZ" dirty="0" smtClean="0"/>
              <a:t>mm. </a:t>
            </a:r>
            <a:r>
              <a:rPr lang="cs-CZ" dirty="0" err="1" smtClean="0"/>
              <a:t>interossei</a:t>
            </a:r>
            <a:r>
              <a:rPr lang="cs-CZ" dirty="0" smtClean="0"/>
              <a:t> </a:t>
            </a:r>
            <a:r>
              <a:rPr lang="cs-CZ" dirty="0" err="1" smtClean="0"/>
              <a:t>dorsales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plantares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Musculus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sartorius</a:t>
            </a:r>
            <a:r>
              <a:rPr lang="cs-CZ" dirty="0" smtClean="0">
                <a:solidFill>
                  <a:srgbClr val="00B050"/>
                </a:solidFill>
              </a:rPr>
              <a:t> (krejčovský sval)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4525963"/>
          </a:xfrm>
        </p:spPr>
        <p:txBody>
          <a:bodyPr/>
          <a:lstStyle/>
          <a:p>
            <a:r>
              <a:rPr lang="cs-CZ" dirty="0" err="1" smtClean="0"/>
              <a:t>Origo</a:t>
            </a:r>
            <a:r>
              <a:rPr lang="cs-CZ" dirty="0" smtClean="0"/>
              <a:t>: spina </a:t>
            </a:r>
            <a:r>
              <a:rPr lang="cs-CZ" dirty="0" err="1" smtClean="0"/>
              <a:t>iliaca</a:t>
            </a:r>
            <a:r>
              <a:rPr lang="cs-CZ" dirty="0" smtClean="0"/>
              <a:t> </a:t>
            </a:r>
            <a:r>
              <a:rPr lang="cs-CZ" dirty="0" err="1" smtClean="0"/>
              <a:t>anterior</a:t>
            </a:r>
            <a:r>
              <a:rPr lang="cs-CZ" dirty="0" smtClean="0"/>
              <a:t> superior</a:t>
            </a:r>
          </a:p>
          <a:p>
            <a:r>
              <a:rPr lang="cs-CZ" dirty="0" err="1" smtClean="0"/>
              <a:t>Insertio</a:t>
            </a:r>
            <a:r>
              <a:rPr lang="cs-CZ" dirty="0" smtClean="0"/>
              <a:t>: pes </a:t>
            </a:r>
            <a:r>
              <a:rPr lang="cs-CZ" dirty="0" err="1" smtClean="0"/>
              <a:t>anserinus</a:t>
            </a:r>
            <a:r>
              <a:rPr lang="cs-CZ" dirty="0" smtClean="0"/>
              <a:t>, med. kondyl </a:t>
            </a:r>
            <a:r>
              <a:rPr lang="cs-CZ" dirty="0" err="1" smtClean="0"/>
              <a:t>tibie</a:t>
            </a:r>
            <a:endParaRPr lang="cs-CZ" dirty="0" smtClean="0"/>
          </a:p>
          <a:p>
            <a:r>
              <a:rPr lang="cs-CZ" dirty="0" smtClean="0"/>
              <a:t>Inervace: n. </a:t>
            </a:r>
            <a:r>
              <a:rPr lang="cs-CZ" dirty="0" err="1" smtClean="0"/>
              <a:t>femoralis</a:t>
            </a:r>
            <a:r>
              <a:rPr lang="cs-CZ" dirty="0" smtClean="0"/>
              <a:t> (plexus </a:t>
            </a:r>
            <a:r>
              <a:rPr lang="cs-CZ" dirty="0" err="1" smtClean="0"/>
              <a:t>lumbalis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Funkce: flexe v kyčelním a kolenním kloubu, </a:t>
            </a:r>
            <a:r>
              <a:rPr lang="cs-CZ" dirty="0" err="1" smtClean="0"/>
              <a:t>prox</a:t>
            </a:r>
            <a:r>
              <a:rPr lang="cs-CZ" dirty="0" smtClean="0"/>
              <a:t>. část: zevní rotace, </a:t>
            </a:r>
            <a:r>
              <a:rPr lang="cs-CZ" dirty="0" err="1" smtClean="0"/>
              <a:t>dist</a:t>
            </a:r>
            <a:r>
              <a:rPr lang="cs-CZ" dirty="0" smtClean="0"/>
              <a:t>. </a:t>
            </a:r>
            <a:r>
              <a:rPr lang="cs-CZ" dirty="0"/>
              <a:t>č</a:t>
            </a:r>
            <a:r>
              <a:rPr lang="cs-CZ" dirty="0" smtClean="0"/>
              <a:t>ást: vnitřní rotace</a:t>
            </a:r>
          </a:p>
          <a:p>
            <a:endParaRPr lang="cs-CZ" dirty="0"/>
          </a:p>
        </p:txBody>
      </p:sp>
      <p:pic>
        <p:nvPicPr>
          <p:cNvPr id="4" name="Obrázek 3" descr="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3956" y="1268760"/>
            <a:ext cx="1421416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mm. </a:t>
            </a:r>
            <a:r>
              <a:rPr lang="cs-CZ" dirty="0" err="1" smtClean="0">
                <a:solidFill>
                  <a:srgbClr val="00B050"/>
                </a:solidFill>
              </a:rPr>
              <a:t>interossei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dorsales</a:t>
            </a:r>
            <a:r>
              <a:rPr lang="cs-CZ" dirty="0" smtClean="0">
                <a:solidFill>
                  <a:srgbClr val="00B050"/>
                </a:solidFill>
              </a:rPr>
              <a:t> (4</a:t>
            </a:r>
            <a:r>
              <a:rPr lang="cs-CZ" dirty="0" smtClean="0">
                <a:solidFill>
                  <a:srgbClr val="00B050"/>
                </a:solidFill>
              </a:rPr>
              <a:t>)</a:t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(mezikostní svaly hřbetu nohy)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Origo</a:t>
            </a:r>
            <a:r>
              <a:rPr lang="cs-CZ" dirty="0" smtClean="0"/>
              <a:t>: sousední strany metatarsů</a:t>
            </a:r>
          </a:p>
          <a:p>
            <a:r>
              <a:rPr lang="cs-CZ" dirty="0" err="1" smtClean="0"/>
              <a:t>Insertio</a:t>
            </a:r>
            <a:r>
              <a:rPr lang="cs-CZ" dirty="0" smtClean="0"/>
              <a:t>: báze proximálních článků, dorsální aponeurózy strany odvrácené od osy nohy</a:t>
            </a:r>
          </a:p>
          <a:p>
            <a:r>
              <a:rPr lang="cs-CZ" dirty="0" smtClean="0"/>
              <a:t>Inervace: n. </a:t>
            </a:r>
            <a:r>
              <a:rPr lang="cs-CZ" dirty="0" err="1" smtClean="0"/>
              <a:t>plantaris</a:t>
            </a:r>
            <a:r>
              <a:rPr lang="cs-CZ" dirty="0" smtClean="0"/>
              <a:t> </a:t>
            </a:r>
            <a:r>
              <a:rPr lang="cs-CZ" dirty="0" err="1" smtClean="0"/>
              <a:t>lateralis</a:t>
            </a:r>
            <a:endParaRPr lang="cs-CZ" dirty="0" smtClean="0"/>
          </a:p>
          <a:p>
            <a:r>
              <a:rPr lang="cs-CZ" dirty="0" smtClean="0"/>
              <a:t>Funkce: flexe proximálních, extenze distálních a středních, odtažení prstů od osy nohy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rcRect l="45664" t="20181" r="38392" b="38786"/>
          <a:stretch>
            <a:fillRect/>
          </a:stretch>
        </p:blipFill>
        <p:spPr>
          <a:xfrm>
            <a:off x="6228184" y="1628800"/>
            <a:ext cx="2915816" cy="42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mm. </a:t>
            </a:r>
            <a:r>
              <a:rPr lang="cs-CZ" dirty="0" err="1" smtClean="0">
                <a:solidFill>
                  <a:srgbClr val="00B050"/>
                </a:solidFill>
              </a:rPr>
              <a:t>interossei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plantares</a:t>
            </a:r>
            <a:r>
              <a:rPr lang="cs-CZ" dirty="0" smtClean="0">
                <a:solidFill>
                  <a:srgbClr val="00B050"/>
                </a:solidFill>
              </a:rPr>
              <a:t> (3</a:t>
            </a:r>
            <a:r>
              <a:rPr lang="cs-CZ" dirty="0" smtClean="0">
                <a:solidFill>
                  <a:srgbClr val="00B050"/>
                </a:solidFill>
              </a:rPr>
              <a:t>)</a:t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(mezikostní svaly </a:t>
            </a:r>
            <a:r>
              <a:rPr lang="cs-CZ" dirty="0" err="1" smtClean="0">
                <a:solidFill>
                  <a:srgbClr val="00B050"/>
                </a:solidFill>
              </a:rPr>
              <a:t>plosky</a:t>
            </a:r>
            <a:r>
              <a:rPr lang="cs-CZ" dirty="0" smtClean="0">
                <a:solidFill>
                  <a:srgbClr val="00B050"/>
                </a:solidFill>
              </a:rPr>
              <a:t> nohy)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>
            <a:normAutofit/>
          </a:bodyPr>
          <a:lstStyle/>
          <a:p>
            <a:r>
              <a:rPr lang="cs-CZ" dirty="0" err="1" smtClean="0"/>
              <a:t>Origo</a:t>
            </a:r>
            <a:r>
              <a:rPr lang="cs-CZ" dirty="0" smtClean="0"/>
              <a:t>: báze 3-5. metatarsu</a:t>
            </a:r>
          </a:p>
          <a:p>
            <a:r>
              <a:rPr lang="cs-CZ" dirty="0" err="1" smtClean="0"/>
              <a:t>Insertio</a:t>
            </a:r>
            <a:r>
              <a:rPr lang="cs-CZ" dirty="0" smtClean="0"/>
              <a:t>: báze </a:t>
            </a:r>
            <a:r>
              <a:rPr lang="cs-CZ" dirty="0" err="1" smtClean="0"/>
              <a:t>prox</a:t>
            </a:r>
            <a:r>
              <a:rPr lang="cs-CZ" dirty="0" smtClean="0"/>
              <a:t>. článků, </a:t>
            </a:r>
            <a:r>
              <a:rPr lang="cs-CZ" dirty="0" err="1" smtClean="0"/>
              <a:t>dorz</a:t>
            </a:r>
            <a:r>
              <a:rPr lang="cs-CZ" dirty="0" smtClean="0"/>
              <a:t>. aponeuróza přivrácená k ose</a:t>
            </a:r>
          </a:p>
          <a:p>
            <a:r>
              <a:rPr lang="cs-CZ" dirty="0" smtClean="0"/>
              <a:t>Inervace: n. </a:t>
            </a:r>
            <a:r>
              <a:rPr lang="cs-CZ" dirty="0" err="1" smtClean="0"/>
              <a:t>plantaris</a:t>
            </a:r>
            <a:r>
              <a:rPr lang="cs-CZ" dirty="0" smtClean="0"/>
              <a:t> </a:t>
            </a:r>
            <a:r>
              <a:rPr lang="cs-CZ" dirty="0" err="1" smtClean="0"/>
              <a:t>lateralis</a:t>
            </a:r>
            <a:endParaRPr lang="cs-CZ" dirty="0" smtClean="0"/>
          </a:p>
          <a:p>
            <a:r>
              <a:rPr lang="cs-CZ" dirty="0" smtClean="0"/>
              <a:t>Funkce: flexe proximálních, extenze distálních a středních, přitažení prstů k ose nohy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rcRect l="41451" t="19457" r="45162" b="38800"/>
          <a:stretch>
            <a:fillRect/>
          </a:stretch>
        </p:blipFill>
        <p:spPr>
          <a:xfrm>
            <a:off x="6372200" y="1772816"/>
            <a:ext cx="2448272" cy="4294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Svaly nohy (mm. </a:t>
            </a:r>
            <a:r>
              <a:rPr lang="cs-CZ" dirty="0" err="1" smtClean="0">
                <a:solidFill>
                  <a:srgbClr val="00B050"/>
                </a:solidFill>
              </a:rPr>
              <a:t>pedis</a:t>
            </a:r>
            <a:r>
              <a:rPr lang="cs-CZ" dirty="0" smtClean="0">
                <a:solidFill>
                  <a:srgbClr val="00B050"/>
                </a:solidFill>
              </a:rPr>
              <a:t>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Dorzální skupina</a:t>
            </a:r>
            <a:r>
              <a:rPr lang="cs-CZ" dirty="0" smtClean="0"/>
              <a:t>: m. extensor </a:t>
            </a:r>
            <a:r>
              <a:rPr lang="cs-CZ" dirty="0" err="1" smtClean="0"/>
              <a:t>hallucis</a:t>
            </a:r>
            <a:r>
              <a:rPr lang="cs-CZ" dirty="0" smtClean="0"/>
              <a:t> </a:t>
            </a:r>
            <a:r>
              <a:rPr lang="cs-CZ" dirty="0" err="1" smtClean="0"/>
              <a:t>brevis</a:t>
            </a:r>
            <a:r>
              <a:rPr lang="cs-CZ" dirty="0" smtClean="0"/>
              <a:t>, extensor </a:t>
            </a:r>
            <a:r>
              <a:rPr lang="cs-CZ" dirty="0" err="1" smtClean="0"/>
              <a:t>digitorum</a:t>
            </a:r>
            <a:r>
              <a:rPr lang="cs-CZ" dirty="0" smtClean="0"/>
              <a:t> </a:t>
            </a:r>
            <a:r>
              <a:rPr lang="cs-CZ" dirty="0" err="1" smtClean="0"/>
              <a:t>brevis</a:t>
            </a:r>
            <a:r>
              <a:rPr lang="cs-CZ" dirty="0" smtClean="0"/>
              <a:t> </a:t>
            </a:r>
          </a:p>
          <a:p>
            <a:r>
              <a:rPr lang="cs-CZ" b="1" dirty="0" smtClean="0"/>
              <a:t>Plantární skupina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</a:rPr>
              <a:t>Povrchová</a:t>
            </a:r>
            <a:r>
              <a:rPr lang="cs-CZ" dirty="0" smtClean="0"/>
              <a:t>: m. </a:t>
            </a:r>
            <a:r>
              <a:rPr lang="cs-CZ" dirty="0" err="1" smtClean="0"/>
              <a:t>abductor</a:t>
            </a:r>
            <a:r>
              <a:rPr lang="cs-CZ" dirty="0" smtClean="0"/>
              <a:t> </a:t>
            </a:r>
            <a:r>
              <a:rPr lang="cs-CZ" dirty="0" err="1" smtClean="0"/>
              <a:t>hallucis</a:t>
            </a:r>
            <a:r>
              <a:rPr lang="cs-CZ" dirty="0" smtClean="0"/>
              <a:t>, flexor </a:t>
            </a:r>
            <a:r>
              <a:rPr lang="cs-CZ" dirty="0" err="1" smtClean="0"/>
              <a:t>digitorum</a:t>
            </a:r>
            <a:r>
              <a:rPr lang="cs-CZ" dirty="0" smtClean="0"/>
              <a:t> </a:t>
            </a:r>
            <a:r>
              <a:rPr lang="cs-CZ" dirty="0" err="1" smtClean="0"/>
              <a:t>brevis</a:t>
            </a:r>
            <a:r>
              <a:rPr lang="cs-CZ" dirty="0" smtClean="0"/>
              <a:t>, </a:t>
            </a:r>
            <a:r>
              <a:rPr lang="cs-CZ" dirty="0" err="1" smtClean="0"/>
              <a:t>abductor</a:t>
            </a:r>
            <a:r>
              <a:rPr lang="cs-CZ" dirty="0" smtClean="0"/>
              <a:t> </a:t>
            </a:r>
            <a:r>
              <a:rPr lang="cs-CZ" dirty="0" err="1" smtClean="0"/>
              <a:t>digiti</a:t>
            </a:r>
            <a:r>
              <a:rPr lang="cs-CZ" dirty="0" smtClean="0"/>
              <a:t> </a:t>
            </a:r>
            <a:r>
              <a:rPr lang="cs-CZ" dirty="0" err="1" smtClean="0"/>
              <a:t>minimi</a:t>
            </a:r>
            <a:endParaRPr lang="cs-CZ" dirty="0" smtClean="0"/>
          </a:p>
          <a:p>
            <a:pPr lvl="1"/>
            <a:r>
              <a:rPr lang="cs-CZ" dirty="0" smtClean="0">
                <a:solidFill>
                  <a:srgbClr val="00B050"/>
                </a:solidFill>
              </a:rPr>
              <a:t>Prostřední</a:t>
            </a:r>
            <a:r>
              <a:rPr lang="cs-CZ" dirty="0" smtClean="0"/>
              <a:t>: m. </a:t>
            </a:r>
            <a:r>
              <a:rPr lang="cs-CZ" dirty="0" err="1" smtClean="0"/>
              <a:t>quadratus</a:t>
            </a:r>
            <a:r>
              <a:rPr lang="cs-CZ" dirty="0" smtClean="0"/>
              <a:t> </a:t>
            </a:r>
            <a:r>
              <a:rPr lang="cs-CZ" dirty="0" err="1" smtClean="0"/>
              <a:t>plantae</a:t>
            </a:r>
            <a:r>
              <a:rPr lang="cs-CZ" dirty="0" smtClean="0"/>
              <a:t>, </a:t>
            </a:r>
            <a:r>
              <a:rPr lang="cs-CZ" dirty="0" err="1" smtClean="0"/>
              <a:t>lumbricales</a:t>
            </a:r>
            <a:endParaRPr lang="cs-CZ" dirty="0" smtClean="0"/>
          </a:p>
          <a:p>
            <a:pPr lvl="1"/>
            <a:r>
              <a:rPr lang="cs-CZ" dirty="0" smtClean="0">
                <a:solidFill>
                  <a:srgbClr val="00B050"/>
                </a:solidFill>
              </a:rPr>
              <a:t>Hluboká</a:t>
            </a:r>
            <a:r>
              <a:rPr lang="cs-CZ" dirty="0" smtClean="0"/>
              <a:t>: m. flexor </a:t>
            </a:r>
            <a:r>
              <a:rPr lang="cs-CZ" dirty="0" err="1" smtClean="0"/>
              <a:t>hallucis</a:t>
            </a:r>
            <a:r>
              <a:rPr lang="cs-CZ" dirty="0" smtClean="0"/>
              <a:t> </a:t>
            </a:r>
            <a:r>
              <a:rPr lang="cs-CZ" dirty="0" err="1" smtClean="0"/>
              <a:t>brevis</a:t>
            </a:r>
            <a:r>
              <a:rPr lang="cs-CZ" dirty="0" smtClean="0"/>
              <a:t>, </a:t>
            </a:r>
            <a:r>
              <a:rPr lang="cs-CZ" dirty="0" err="1" smtClean="0"/>
              <a:t>adductor</a:t>
            </a:r>
            <a:r>
              <a:rPr lang="cs-CZ" dirty="0" smtClean="0"/>
              <a:t> </a:t>
            </a:r>
            <a:r>
              <a:rPr lang="cs-CZ" dirty="0" err="1" smtClean="0"/>
              <a:t>hallucis</a:t>
            </a:r>
            <a:r>
              <a:rPr lang="cs-CZ" dirty="0" smtClean="0"/>
              <a:t>, flexor </a:t>
            </a:r>
            <a:r>
              <a:rPr lang="cs-CZ" dirty="0" err="1" smtClean="0"/>
              <a:t>digiti</a:t>
            </a:r>
            <a:r>
              <a:rPr lang="cs-CZ" dirty="0" smtClean="0"/>
              <a:t> </a:t>
            </a:r>
            <a:r>
              <a:rPr lang="cs-CZ" dirty="0" err="1" smtClean="0"/>
              <a:t>minimi</a:t>
            </a:r>
            <a:r>
              <a:rPr lang="cs-CZ" dirty="0" smtClean="0"/>
              <a:t> </a:t>
            </a:r>
            <a:r>
              <a:rPr lang="cs-CZ" dirty="0" err="1" smtClean="0"/>
              <a:t>brevis</a:t>
            </a:r>
            <a:r>
              <a:rPr lang="cs-CZ" dirty="0" smtClean="0"/>
              <a:t>, </a:t>
            </a:r>
            <a:r>
              <a:rPr lang="cs-CZ" dirty="0" err="1" smtClean="0"/>
              <a:t>opponens</a:t>
            </a:r>
            <a:r>
              <a:rPr lang="cs-CZ" dirty="0" smtClean="0"/>
              <a:t> </a:t>
            </a:r>
            <a:r>
              <a:rPr lang="cs-CZ" dirty="0" err="1" smtClean="0"/>
              <a:t>digiti</a:t>
            </a:r>
            <a:r>
              <a:rPr lang="cs-CZ" dirty="0" smtClean="0"/>
              <a:t> </a:t>
            </a:r>
            <a:r>
              <a:rPr lang="cs-CZ" dirty="0" err="1" smtClean="0"/>
              <a:t>minimi</a:t>
            </a:r>
            <a:endParaRPr lang="cs-CZ" dirty="0" smtClean="0"/>
          </a:p>
          <a:p>
            <a:pPr lvl="1"/>
            <a:r>
              <a:rPr lang="cs-CZ" dirty="0" err="1" smtClean="0">
                <a:solidFill>
                  <a:srgbClr val="00B050"/>
                </a:solidFill>
              </a:rPr>
              <a:t>Interosseální</a:t>
            </a:r>
            <a:r>
              <a:rPr lang="cs-CZ" dirty="0" smtClean="0">
                <a:solidFill>
                  <a:srgbClr val="00B050"/>
                </a:solidFill>
              </a:rPr>
              <a:t> svaly</a:t>
            </a:r>
            <a:r>
              <a:rPr lang="cs-CZ" dirty="0" smtClean="0"/>
              <a:t>: mm. </a:t>
            </a:r>
            <a:r>
              <a:rPr lang="cs-CZ" dirty="0" err="1" smtClean="0"/>
              <a:t>interossei</a:t>
            </a:r>
            <a:r>
              <a:rPr lang="cs-CZ" dirty="0" smtClean="0"/>
              <a:t> </a:t>
            </a:r>
            <a:r>
              <a:rPr lang="cs-CZ" dirty="0" err="1" smtClean="0"/>
              <a:t>dorsales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plantares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Fascie nohy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Fascia</a:t>
            </a:r>
            <a:r>
              <a:rPr lang="cs-CZ" dirty="0" smtClean="0"/>
              <a:t> </a:t>
            </a:r>
            <a:r>
              <a:rPr lang="cs-CZ" dirty="0" err="1" smtClean="0"/>
              <a:t>dorsalis</a:t>
            </a:r>
            <a:r>
              <a:rPr lang="cs-CZ" dirty="0" smtClean="0"/>
              <a:t> </a:t>
            </a:r>
            <a:r>
              <a:rPr lang="cs-CZ" dirty="0" err="1" smtClean="0"/>
              <a:t>pedis</a:t>
            </a:r>
            <a:endParaRPr lang="cs-CZ" dirty="0" smtClean="0"/>
          </a:p>
          <a:p>
            <a:r>
              <a:rPr lang="cs-CZ" dirty="0" err="1" smtClean="0"/>
              <a:t>Aponeurosis</a:t>
            </a:r>
            <a:r>
              <a:rPr lang="cs-CZ" dirty="0" smtClean="0"/>
              <a:t> </a:t>
            </a:r>
            <a:r>
              <a:rPr lang="cs-CZ" dirty="0" err="1" smtClean="0"/>
              <a:t>plantaris</a:t>
            </a:r>
            <a:endParaRPr lang="cs-CZ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hlinkClick r:id="rId2"/>
              </a:rPr>
              <a:t>http://image-</a:t>
            </a:r>
            <a:r>
              <a:rPr lang="cs-CZ" dirty="0" err="1" smtClean="0">
                <a:hlinkClick r:id="rId2"/>
              </a:rPr>
              <a:t>bros.club</a:t>
            </a:r>
            <a:r>
              <a:rPr lang="cs-CZ" dirty="0" smtClean="0">
                <a:hlinkClick r:id="rId2"/>
              </a:rPr>
              <a:t>/p/</a:t>
            </a:r>
            <a:r>
              <a:rPr lang="cs-CZ" dirty="0" err="1" smtClean="0">
                <a:hlinkClick r:id="rId2"/>
              </a:rPr>
              <a:t>perineal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massage</a:t>
            </a:r>
            <a:r>
              <a:rPr lang="cs-CZ" dirty="0" smtClean="0">
                <a:hlinkClick r:id="rId2"/>
              </a:rPr>
              <a:t>-diagram.</a:t>
            </a:r>
            <a:r>
              <a:rPr lang="cs-CZ" dirty="0" err="1" smtClean="0">
                <a:hlinkClick r:id="rId2"/>
              </a:rPr>
              <a:t>html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https://en.wikipedia.org/wiki/Bulbospongiosus_muscle</a:t>
            </a:r>
            <a:endParaRPr lang="cs-CZ" dirty="0" smtClean="0"/>
          </a:p>
          <a:p>
            <a:r>
              <a:rPr lang="cs-CZ" dirty="0" smtClean="0"/>
              <a:t>https://www.youtube.com/watch?v=qlCvKEOZtpo</a:t>
            </a:r>
          </a:p>
          <a:p>
            <a:r>
              <a:rPr lang="cs-CZ" dirty="0" smtClean="0"/>
              <a:t>https://www.youtube.com/watch?v=KD0qkW1mexI&amp;index=31&amp;list=PLtG4P3lq8RHFBeVaruf2JjyQmZJH4__Zv</a:t>
            </a:r>
          </a:p>
          <a:p>
            <a:r>
              <a:rPr lang="cs-CZ" dirty="0" smtClean="0"/>
              <a:t>https://www.youtube.com/watch?v=ovQYBAiv8cI</a:t>
            </a:r>
          </a:p>
          <a:p>
            <a:r>
              <a:rPr lang="cs-CZ" dirty="0" smtClean="0">
                <a:hlinkClick r:id="rId4"/>
              </a:rPr>
              <a:t>https://www.youtube.com/watch?v=mxOajxO8mX0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https://www.youtube.com/watch?v=Ef68AotnTVQ</a:t>
            </a:r>
            <a:endParaRPr lang="cs-CZ" dirty="0" smtClean="0"/>
          </a:p>
          <a:p>
            <a:r>
              <a:rPr lang="cs-CZ" dirty="0" smtClean="0"/>
              <a:t>https://www.youtube.com/watch?v=Ji3YMcSlQGw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Pes </a:t>
            </a:r>
            <a:r>
              <a:rPr lang="cs-CZ" dirty="0" err="1" smtClean="0">
                <a:solidFill>
                  <a:srgbClr val="00B050"/>
                </a:solidFill>
              </a:rPr>
              <a:t>anserinus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M. </a:t>
            </a:r>
            <a:r>
              <a:rPr lang="cs-CZ" dirty="0" err="1" smtClean="0"/>
              <a:t>gracilis</a:t>
            </a:r>
            <a:r>
              <a:rPr lang="cs-CZ" dirty="0" smtClean="0"/>
              <a:t>, </a:t>
            </a:r>
            <a:r>
              <a:rPr lang="cs-CZ" dirty="0" err="1" smtClean="0"/>
              <a:t>sartorius</a:t>
            </a:r>
            <a:r>
              <a:rPr lang="cs-CZ" dirty="0" smtClean="0"/>
              <a:t>, </a:t>
            </a:r>
            <a:r>
              <a:rPr lang="cs-CZ" dirty="0" err="1" smtClean="0"/>
              <a:t>semitendinosus</a:t>
            </a:r>
            <a:endParaRPr lang="cs-CZ" dirty="0" smtClean="0"/>
          </a:p>
          <a:p>
            <a:r>
              <a:rPr lang="cs-CZ" dirty="0" smtClean="0"/>
              <a:t>Os </a:t>
            </a:r>
            <a:r>
              <a:rPr lang="cs-CZ" dirty="0" err="1" smtClean="0"/>
              <a:t>pubis</a:t>
            </a:r>
            <a:r>
              <a:rPr lang="cs-CZ" dirty="0" smtClean="0"/>
              <a:t>, </a:t>
            </a:r>
            <a:r>
              <a:rPr lang="cs-CZ" dirty="0" err="1" smtClean="0"/>
              <a:t>ilium</a:t>
            </a:r>
            <a:r>
              <a:rPr lang="cs-CZ" dirty="0" smtClean="0"/>
              <a:t>, </a:t>
            </a:r>
            <a:r>
              <a:rPr lang="cs-CZ" dirty="0" err="1" smtClean="0"/>
              <a:t>ischium</a:t>
            </a:r>
            <a:endParaRPr lang="cs-CZ" dirty="0"/>
          </a:p>
        </p:txBody>
      </p:sp>
      <p:pic>
        <p:nvPicPr>
          <p:cNvPr id="4" name="Obrázek 3" descr="p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564904"/>
            <a:ext cx="2375520" cy="4087292"/>
          </a:xfrm>
          <a:prstGeom prst="rect">
            <a:avLst/>
          </a:prstGeom>
        </p:spPr>
      </p:pic>
      <p:pic>
        <p:nvPicPr>
          <p:cNvPr id="5" name="Obrázek 4" descr="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573016"/>
            <a:ext cx="3076575" cy="29241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Musculus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quadriceps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femoris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(čtyřhlavý sval stehenní)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600200"/>
            <a:ext cx="576064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 smtClean="0"/>
              <a:t>Origo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M. </a:t>
            </a:r>
            <a:r>
              <a:rPr lang="cs-CZ" dirty="0" err="1" smtClean="0"/>
              <a:t>rectus</a:t>
            </a:r>
            <a:r>
              <a:rPr lang="cs-CZ" dirty="0" smtClean="0"/>
              <a:t> </a:t>
            </a:r>
            <a:r>
              <a:rPr lang="cs-CZ" dirty="0" err="1" smtClean="0"/>
              <a:t>femoris</a:t>
            </a:r>
            <a:r>
              <a:rPr lang="cs-CZ" dirty="0" smtClean="0"/>
              <a:t>:</a:t>
            </a:r>
          </a:p>
          <a:p>
            <a:pPr lvl="2"/>
            <a:r>
              <a:rPr lang="cs-CZ" dirty="0" err="1" smtClean="0"/>
              <a:t>Caput</a:t>
            </a:r>
            <a:r>
              <a:rPr lang="cs-CZ" dirty="0" smtClean="0"/>
              <a:t> </a:t>
            </a:r>
            <a:r>
              <a:rPr lang="cs-CZ" dirty="0" err="1" smtClean="0"/>
              <a:t>rectum</a:t>
            </a:r>
            <a:r>
              <a:rPr lang="cs-CZ" dirty="0" smtClean="0"/>
              <a:t>: spina </a:t>
            </a:r>
            <a:r>
              <a:rPr lang="cs-CZ" dirty="0" err="1" smtClean="0"/>
              <a:t>iliaca</a:t>
            </a:r>
            <a:r>
              <a:rPr lang="cs-CZ" dirty="0" smtClean="0"/>
              <a:t> </a:t>
            </a:r>
            <a:r>
              <a:rPr lang="cs-CZ" dirty="0" err="1" smtClean="0"/>
              <a:t>anterior</a:t>
            </a:r>
            <a:r>
              <a:rPr lang="cs-CZ" dirty="0" smtClean="0"/>
              <a:t> </a:t>
            </a:r>
            <a:r>
              <a:rPr lang="cs-CZ" dirty="0" err="1" smtClean="0"/>
              <a:t>inferior</a:t>
            </a:r>
            <a:endParaRPr lang="cs-CZ" dirty="0" smtClean="0"/>
          </a:p>
          <a:p>
            <a:pPr lvl="2"/>
            <a:r>
              <a:rPr lang="cs-CZ" dirty="0" err="1" smtClean="0"/>
              <a:t>Caput</a:t>
            </a:r>
            <a:r>
              <a:rPr lang="cs-CZ" dirty="0" smtClean="0"/>
              <a:t> </a:t>
            </a:r>
            <a:r>
              <a:rPr lang="cs-CZ" dirty="0" err="1" smtClean="0"/>
              <a:t>reflectum</a:t>
            </a:r>
            <a:r>
              <a:rPr lang="cs-CZ" dirty="0" smtClean="0"/>
              <a:t>: nad </a:t>
            </a:r>
            <a:r>
              <a:rPr lang="cs-CZ" dirty="0" err="1" smtClean="0"/>
              <a:t>acetabulem</a:t>
            </a:r>
            <a:endParaRPr lang="cs-CZ" dirty="0" smtClean="0"/>
          </a:p>
          <a:p>
            <a:pPr lvl="1"/>
            <a:r>
              <a:rPr lang="cs-CZ" dirty="0" smtClean="0"/>
              <a:t>M. </a:t>
            </a:r>
            <a:r>
              <a:rPr lang="cs-CZ" dirty="0" err="1" smtClean="0"/>
              <a:t>vastus</a:t>
            </a:r>
            <a:r>
              <a:rPr lang="cs-CZ" dirty="0" smtClean="0"/>
              <a:t> </a:t>
            </a:r>
            <a:r>
              <a:rPr lang="cs-CZ" dirty="0" err="1" smtClean="0"/>
              <a:t>medialis</a:t>
            </a:r>
            <a:r>
              <a:rPr lang="cs-CZ" dirty="0" smtClean="0"/>
              <a:t>: labium </a:t>
            </a:r>
            <a:r>
              <a:rPr lang="cs-CZ" dirty="0" err="1" smtClean="0"/>
              <a:t>mediale</a:t>
            </a:r>
            <a:r>
              <a:rPr lang="cs-CZ" dirty="0" smtClean="0"/>
              <a:t> </a:t>
            </a:r>
            <a:r>
              <a:rPr lang="cs-CZ" dirty="0" err="1" smtClean="0"/>
              <a:t>linae</a:t>
            </a:r>
            <a:r>
              <a:rPr lang="cs-CZ" dirty="0" smtClean="0"/>
              <a:t> </a:t>
            </a:r>
            <a:r>
              <a:rPr lang="cs-CZ" dirty="0" err="1" smtClean="0"/>
              <a:t>asperae</a:t>
            </a:r>
            <a:endParaRPr lang="cs-CZ" dirty="0" smtClean="0"/>
          </a:p>
          <a:p>
            <a:pPr lvl="1"/>
            <a:r>
              <a:rPr lang="cs-CZ" dirty="0" smtClean="0"/>
              <a:t>M. </a:t>
            </a:r>
            <a:r>
              <a:rPr lang="cs-CZ" dirty="0" err="1" smtClean="0"/>
              <a:t>vastus</a:t>
            </a:r>
            <a:r>
              <a:rPr lang="cs-CZ" dirty="0" smtClean="0"/>
              <a:t> </a:t>
            </a:r>
            <a:r>
              <a:rPr lang="cs-CZ" dirty="0" err="1" smtClean="0"/>
              <a:t>lateralis</a:t>
            </a:r>
            <a:r>
              <a:rPr lang="cs-CZ" dirty="0" smtClean="0"/>
              <a:t>: labium </a:t>
            </a:r>
            <a:r>
              <a:rPr lang="cs-CZ" dirty="0" err="1" smtClean="0"/>
              <a:t>laterale</a:t>
            </a:r>
            <a:r>
              <a:rPr lang="cs-CZ" dirty="0" smtClean="0"/>
              <a:t> </a:t>
            </a:r>
            <a:r>
              <a:rPr lang="cs-CZ" dirty="0" err="1" smtClean="0"/>
              <a:t>linae</a:t>
            </a:r>
            <a:r>
              <a:rPr lang="cs-CZ" dirty="0" smtClean="0"/>
              <a:t> </a:t>
            </a:r>
            <a:r>
              <a:rPr lang="cs-CZ" dirty="0" err="1" smtClean="0"/>
              <a:t>asperae</a:t>
            </a:r>
            <a:endParaRPr lang="cs-CZ" dirty="0" smtClean="0"/>
          </a:p>
          <a:p>
            <a:pPr lvl="1"/>
            <a:r>
              <a:rPr lang="cs-CZ" dirty="0" smtClean="0"/>
              <a:t>M. </a:t>
            </a:r>
            <a:r>
              <a:rPr lang="cs-CZ" dirty="0" err="1" smtClean="0"/>
              <a:t>vastus</a:t>
            </a:r>
            <a:r>
              <a:rPr lang="cs-CZ" dirty="0" smtClean="0"/>
              <a:t> </a:t>
            </a:r>
            <a:r>
              <a:rPr lang="cs-CZ" dirty="0" err="1" smtClean="0"/>
              <a:t>intermedius</a:t>
            </a:r>
            <a:r>
              <a:rPr lang="cs-CZ" dirty="0" smtClean="0"/>
              <a:t>: corpus </a:t>
            </a:r>
            <a:r>
              <a:rPr lang="cs-CZ" dirty="0" err="1" smtClean="0"/>
              <a:t>femoris</a:t>
            </a:r>
            <a:endParaRPr lang="cs-CZ" dirty="0" smtClean="0"/>
          </a:p>
          <a:p>
            <a:r>
              <a:rPr lang="cs-CZ" dirty="0" err="1" smtClean="0"/>
              <a:t>Insertio</a:t>
            </a:r>
            <a:r>
              <a:rPr lang="cs-CZ" dirty="0" smtClean="0"/>
              <a:t>: basis </a:t>
            </a:r>
            <a:r>
              <a:rPr lang="cs-CZ" dirty="0" err="1" smtClean="0"/>
              <a:t>patellae</a:t>
            </a:r>
            <a:r>
              <a:rPr lang="cs-CZ" dirty="0" smtClean="0"/>
              <a:t>, lig. </a:t>
            </a:r>
            <a:r>
              <a:rPr lang="cs-CZ" dirty="0" err="1"/>
              <a:t>p</a:t>
            </a:r>
            <a:r>
              <a:rPr lang="cs-CZ" dirty="0" err="1" smtClean="0"/>
              <a:t>atellae</a:t>
            </a:r>
            <a:r>
              <a:rPr lang="cs-CZ" dirty="0" smtClean="0"/>
              <a:t> na </a:t>
            </a:r>
            <a:r>
              <a:rPr lang="cs-CZ" dirty="0" err="1" smtClean="0"/>
              <a:t>tuberositas</a:t>
            </a:r>
            <a:r>
              <a:rPr lang="cs-CZ" dirty="0" smtClean="0"/>
              <a:t> </a:t>
            </a:r>
            <a:r>
              <a:rPr lang="cs-CZ" dirty="0" err="1" smtClean="0"/>
              <a:t>tibiae</a:t>
            </a:r>
            <a:endParaRPr lang="cs-CZ" dirty="0" smtClean="0"/>
          </a:p>
          <a:p>
            <a:r>
              <a:rPr lang="cs-CZ" dirty="0" smtClean="0"/>
              <a:t>Inervace: n. </a:t>
            </a:r>
            <a:r>
              <a:rPr lang="cs-CZ" dirty="0" err="1" smtClean="0"/>
              <a:t>femoralis</a:t>
            </a:r>
            <a:r>
              <a:rPr lang="cs-CZ" dirty="0" smtClean="0"/>
              <a:t> (plexus </a:t>
            </a:r>
            <a:r>
              <a:rPr lang="cs-CZ" dirty="0" err="1" smtClean="0"/>
              <a:t>lumbalis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Funkce: extenze v kolenním kloubu</a:t>
            </a:r>
          </a:p>
          <a:p>
            <a:pPr lvl="1"/>
            <a:r>
              <a:rPr lang="cs-CZ" dirty="0" err="1" smtClean="0"/>
              <a:t>Rectus</a:t>
            </a:r>
            <a:r>
              <a:rPr lang="cs-CZ" dirty="0" smtClean="0"/>
              <a:t> </a:t>
            </a:r>
            <a:r>
              <a:rPr lang="cs-CZ" dirty="0" err="1" smtClean="0"/>
              <a:t>femoris</a:t>
            </a:r>
            <a:r>
              <a:rPr lang="cs-CZ" dirty="0" smtClean="0"/>
              <a:t>: spolupůsobí při flexi v kyčelním kloubu</a:t>
            </a:r>
          </a:p>
          <a:p>
            <a:endParaRPr lang="cs-CZ" dirty="0"/>
          </a:p>
        </p:txBody>
      </p:sp>
      <p:pic>
        <p:nvPicPr>
          <p:cNvPr id="5" name="Obrázek 4" descr="r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268760"/>
            <a:ext cx="760046" cy="2396679"/>
          </a:xfrm>
          <a:prstGeom prst="rect">
            <a:avLst/>
          </a:prstGeom>
        </p:spPr>
      </p:pic>
      <p:pic>
        <p:nvPicPr>
          <p:cNvPr id="6" name="Obrázek 5" descr="v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268760"/>
            <a:ext cx="734566" cy="2357719"/>
          </a:xfrm>
          <a:prstGeom prst="rect">
            <a:avLst/>
          </a:prstGeom>
        </p:spPr>
      </p:pic>
      <p:pic>
        <p:nvPicPr>
          <p:cNvPr id="7" name="Obrázek 6" descr="v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861048"/>
            <a:ext cx="854199" cy="2479727"/>
          </a:xfrm>
          <a:prstGeom prst="rect">
            <a:avLst/>
          </a:prstGeom>
        </p:spPr>
      </p:pic>
      <p:pic>
        <p:nvPicPr>
          <p:cNvPr id="8" name="Obrázek 7" descr="v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0" y="3717032"/>
            <a:ext cx="854199" cy="2798458"/>
          </a:xfrm>
          <a:prstGeom prst="rect">
            <a:avLst/>
          </a:prstGeom>
        </p:spPr>
      </p:pic>
      <p:pic>
        <p:nvPicPr>
          <p:cNvPr id="9" name="Obrázek 8" descr="rr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1412776"/>
            <a:ext cx="1732401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Mediální skupina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900" t="20160" r="69025" b="31961"/>
          <a:stretch>
            <a:fillRect/>
          </a:stretch>
        </p:blipFill>
        <p:spPr bwMode="auto">
          <a:xfrm>
            <a:off x="6804248" y="1916832"/>
            <a:ext cx="165618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528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2273</Words>
  <Application>Microsoft Office PowerPoint</Application>
  <PresentationFormat>Předvádění na obrazovce (4:3)</PresentationFormat>
  <Paragraphs>329</Paragraphs>
  <Slides>64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7" baseType="lpstr">
      <vt:lpstr>Arial</vt:lpstr>
      <vt:lpstr>Calibri</vt:lpstr>
      <vt:lpstr>Motiv sady Office</vt:lpstr>
      <vt:lpstr>Morfologie pohybového systému, seminář</vt:lpstr>
      <vt:lpstr>Semestr 2016</vt:lpstr>
      <vt:lpstr>Prezentace aplikace PowerPoint</vt:lpstr>
      <vt:lpstr>Mm. femoris</vt:lpstr>
      <vt:lpstr>Ventrální skupina</vt:lpstr>
      <vt:lpstr>Musculus sartorius (krejčovský sval)</vt:lpstr>
      <vt:lpstr>Pes anserinus</vt:lpstr>
      <vt:lpstr>Musculus quadriceps femoris (čtyřhlavý sval stehenní)</vt:lpstr>
      <vt:lpstr>Mediální skupina</vt:lpstr>
      <vt:lpstr>M. pectineus (hřebenový sval)</vt:lpstr>
      <vt:lpstr>M. adductor longus (dlouhý přitahovač)</vt:lpstr>
      <vt:lpstr>M. adductor brevis (krátký přitahovač)</vt:lpstr>
      <vt:lpstr>M. adductor magnus (velký přitahovač)</vt:lpstr>
      <vt:lpstr>M. gracilis (štíhlý sval)</vt:lpstr>
      <vt:lpstr>M. obtruratorius externus (vnější ucpávající sval)</vt:lpstr>
      <vt:lpstr>Dorsální skupina</vt:lpstr>
      <vt:lpstr>Musculus biceps femoris (dvojhlavý sval stehenní)</vt:lpstr>
      <vt:lpstr>Musculus semitendinosus (pološlachový sval)</vt:lpstr>
      <vt:lpstr>Musculus semimembranosus (poloblanitý sval)</vt:lpstr>
      <vt:lpstr>Mm. femoris</vt:lpstr>
      <vt:lpstr>Stehenní fascie</vt:lpstr>
      <vt:lpstr>Mm. cruris</vt:lpstr>
      <vt:lpstr>Inervace</vt:lpstr>
      <vt:lpstr>Přední skupina</vt:lpstr>
      <vt:lpstr>Musculus tibialis anterior (přední holenní sval)</vt:lpstr>
      <vt:lpstr>Musculus extensor hallucis longus (dlouhý natahovač palce)</vt:lpstr>
      <vt:lpstr>Musculus extensor digitorum longus (dlouhý natahovač prstů)</vt:lpstr>
      <vt:lpstr>Laterální skupina</vt:lpstr>
      <vt:lpstr>Musculus peronaeus longus (dlouhý lýtkový sval)</vt:lpstr>
      <vt:lpstr>Musculus peronaeus brevis (krátký lýtkový sval)</vt:lpstr>
      <vt:lpstr>Dorzální skupina</vt:lpstr>
      <vt:lpstr>Musculus triceps surae (trojhlavý lýtkový sval)</vt:lpstr>
      <vt:lpstr>M. plantaris (chodidlový sval)</vt:lpstr>
      <vt:lpstr>Dorzální skupina</vt:lpstr>
      <vt:lpstr>Musculus tibialis posterior (zadní holenní sval)</vt:lpstr>
      <vt:lpstr>Musculus flexor hallucis longus (dlouhý ohybač palce)</vt:lpstr>
      <vt:lpstr>Musculus flexor digitorum longus (dlouhý ohybač prstů)</vt:lpstr>
      <vt:lpstr>Musculus popliteus (zákolenní sval)</vt:lpstr>
      <vt:lpstr>Mm. cruris</vt:lpstr>
      <vt:lpstr>Bércová fascie</vt:lpstr>
      <vt:lpstr>Svaly nohy (mm. pedis)</vt:lpstr>
      <vt:lpstr>Inervace plantárních svalů nohy</vt:lpstr>
      <vt:lpstr>Svaly nohy</vt:lpstr>
      <vt:lpstr>M. extensor hallucis brevis (krátký palcový natahovač)</vt:lpstr>
      <vt:lpstr>M. extensor digitorum brevis (krátký natahovač prstů)</vt:lpstr>
      <vt:lpstr>Svaly nohy</vt:lpstr>
      <vt:lpstr>Šlachy dlouhých flexorů</vt:lpstr>
      <vt:lpstr>M. abductor hallucis (odtahovač palce)</vt:lpstr>
      <vt:lpstr>M. abductor digiti minimi (odtahovač malíku)</vt:lpstr>
      <vt:lpstr>M. flexor digitorum brevis (krátký ohybač prstů)</vt:lpstr>
      <vt:lpstr>Svaly nohy</vt:lpstr>
      <vt:lpstr>M. quadratus plantae (chodidlový čtvercový sval)</vt:lpstr>
      <vt:lpstr>Mm. lumbricales (červovité svaly)</vt:lpstr>
      <vt:lpstr>Svaly nohy</vt:lpstr>
      <vt:lpstr>m. flexor hallucis brevis (krýtký ohybač palce)</vt:lpstr>
      <vt:lpstr>m. adductor hallucis (přitahovač palce nohy)</vt:lpstr>
      <vt:lpstr>m. flexor digiti minimi brevis (krátký malíkový ohybač)</vt:lpstr>
      <vt:lpstr>m. opponens digiti minimi (oponující sval)</vt:lpstr>
      <vt:lpstr>Svaly nohy</vt:lpstr>
      <vt:lpstr>mm. interossei dorsales (4) (mezikostní svaly hřbetu nohy)</vt:lpstr>
      <vt:lpstr>mm. interossei plantares (3) (mezikostní svaly plosky nohy)</vt:lpstr>
      <vt:lpstr>Svaly nohy (mm. pedis)</vt:lpstr>
      <vt:lpstr>Fascie nohy</vt:lpstr>
      <vt:lpstr>Zdroje: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I, seminář</dc:title>
  <dc:creator>Marta</dc:creator>
  <cp:lastModifiedBy>Marta Gimunová</cp:lastModifiedBy>
  <cp:revision>43</cp:revision>
  <dcterms:created xsi:type="dcterms:W3CDTF">2016-11-27T10:38:41Z</dcterms:created>
  <dcterms:modified xsi:type="dcterms:W3CDTF">2016-11-29T10:41:16Z</dcterms:modified>
</cp:coreProperties>
</file>