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3" r:id="rId4"/>
    <p:sldId id="261" r:id="rId5"/>
    <p:sldId id="264" r:id="rId6"/>
    <p:sldId id="258" r:id="rId7"/>
    <p:sldId id="259" r:id="rId8"/>
    <p:sldId id="272" r:id="rId9"/>
    <p:sldId id="271" r:id="rId10"/>
    <p:sldId id="268" r:id="rId11"/>
    <p:sldId id="269" r:id="rId12"/>
    <p:sldId id="270" r:id="rId13"/>
    <p:sldId id="260" r:id="rId14"/>
    <p:sldId id="265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051" autoAdjust="0"/>
  </p:normalViewPr>
  <p:slideViewPr>
    <p:cSldViewPr snapToGrid="0">
      <p:cViewPr varScale="1">
        <p:scale>
          <a:sx n="57" d="100"/>
          <a:sy n="57" d="100"/>
        </p:scale>
        <p:origin x="10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CEAEC-F055-4DB8-B05B-6F8374E48E83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DCCE4-0F81-4E29-923F-81DCB10C98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2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DCCE4-0F81-4E29-923F-81DCB10C98D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27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78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4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07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0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038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5352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75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38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9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482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72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3FD47-6998-4D0C-973E-09290D439CDA}" type="datetimeFigureOut">
              <a:rPr lang="cs-CZ" smtClean="0"/>
              <a:t>24. 11. 2017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A1F1B-4932-4975-86EC-A12482FC5C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537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9j3-ghRjB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simon_sinek_why_good_leaders_make_you_feel_saf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Leadership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034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Prohloubení vztahu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Sebeodhalování – zvyšuje důvěru (svěřování se s obavami, sny…)</a:t>
            </a:r>
          </a:p>
          <a:p>
            <a:r>
              <a:rPr lang="cs-CZ" dirty="0" smtClean="0"/>
              <a:t>Společné znaky a hodnoty</a:t>
            </a:r>
          </a:p>
          <a:p>
            <a:r>
              <a:rPr lang="cs-CZ" dirty="0" smtClean="0"/>
              <a:t>Lidé cítí mnohem větší náklonnost k těm, od kterých se jim dostává veřejných pochval</a:t>
            </a:r>
          </a:p>
          <a:p>
            <a:pPr lvl="1"/>
            <a:r>
              <a:rPr lang="cs-CZ" dirty="0" smtClean="0"/>
              <a:t>Třeba individuální přístup – introverta nechválit na pódiu před x lidmi s přáním proslovu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180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Převzetí odpovědnosti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studie Millera (1976) bylo převzetí odpovědnosti nejdůležitější vlastností manažera z 62 zkoumaných</a:t>
            </a:r>
          </a:p>
          <a:p>
            <a:pPr lvl="1"/>
            <a:r>
              <a:rPr lang="cs-CZ" dirty="0" smtClean="0"/>
              <a:t>Za případný neúspěch, za ostatní…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054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Pocit bezpečí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FF0000"/>
              </a:solidFill>
            </a:endParaRPr>
          </a:p>
          <a:p>
            <a:r>
              <a:rPr lang="cs-CZ" dirty="0" smtClean="0"/>
              <a:t>Vytvoření firemní kultury na základě hodnot a zvyků, které se neporuší (</a:t>
            </a:r>
            <a:r>
              <a:rPr lang="cs-CZ" dirty="0" err="1" smtClean="0"/>
              <a:t>Teamwork</a:t>
            </a:r>
            <a:r>
              <a:rPr lang="cs-CZ" dirty="0"/>
              <a:t> - </a:t>
            </a:r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</a:t>
            </a:r>
            <a:r>
              <a:rPr lang="cs-CZ" dirty="0" err="1" smtClean="0">
                <a:hlinkClick r:id="rId2"/>
              </a:rPr>
              <a:t>watch?v</a:t>
            </a:r>
            <a:r>
              <a:rPr lang="cs-CZ" dirty="0" smtClean="0">
                <a:hlinkClick r:id="rId2"/>
              </a:rPr>
              <a:t>=w9j3-ghRjBs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Nabídnutí důvěry </a:t>
            </a:r>
            <a:r>
              <a:rPr lang="cs-CZ" sz="2000" dirty="0" smtClean="0"/>
              <a:t>(Lídři jedí poslední, str. 16)</a:t>
            </a:r>
          </a:p>
          <a:p>
            <a:r>
              <a:rPr lang="cs-CZ" dirty="0" smtClean="0"/>
              <a:t>Nabídnutí podřízeným rozhodovací pravomoc</a:t>
            </a:r>
          </a:p>
          <a:p>
            <a:pPr lvl="1"/>
            <a:r>
              <a:rPr lang="cs-CZ" dirty="0" smtClean="0"/>
              <a:t>Mají mnohem více informací než nadřízení, CEO…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158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Přímá komunikace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S. </a:t>
            </a:r>
            <a:r>
              <a:rPr lang="cs-CZ" b="1" dirty="0" err="1" smtClean="0"/>
              <a:t>Sinek</a:t>
            </a:r>
            <a:r>
              <a:rPr lang="cs-CZ" b="1" dirty="0" smtClean="0"/>
              <a:t> – Zpráva </a:t>
            </a:r>
            <a:r>
              <a:rPr lang="cs-CZ" b="1" dirty="0" err="1" smtClean="0"/>
              <a:t>Banc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America</a:t>
            </a:r>
            <a:r>
              <a:rPr lang="cs-CZ" sz="2000" dirty="0" smtClean="0"/>
              <a:t> ( Lídři jedí poslední - str. 189/ skripta)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102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Přímá komunikace</a:t>
            </a:r>
            <a:endParaRPr lang="cs-CZ" b="1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52" y="364635"/>
            <a:ext cx="5750148" cy="6493365"/>
          </a:xfrm>
        </p:spPr>
      </p:pic>
    </p:spTree>
    <p:extLst>
      <p:ext uri="{BB962C8B-B14F-4D97-AF65-F5344CB8AC3E}">
        <p14:creationId xmlns:p14="http://schemas.microsoft.com/office/powerpoint/2010/main" val="220369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Leadership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i="1" dirty="0" smtClean="0"/>
              <a:t>Proces interaktivního ovlivňování, jež se děje z určitého důvodu a při němž neurčitý počet lidí akceptuje svého vůdce s cílem dosažení společných cílů</a:t>
            </a:r>
            <a:r>
              <a:rPr lang="cs-CZ" dirty="0" smtClean="0"/>
              <a:t>.“</a:t>
            </a:r>
          </a:p>
          <a:p>
            <a:endParaRPr lang="cs-CZ" dirty="0" smtClean="0"/>
          </a:p>
          <a:p>
            <a:r>
              <a:rPr lang="cs-CZ" dirty="0" smtClean="0"/>
              <a:t>Ovlivňování – nikoliv pouze ze strany lídra k podřízeným, ale také opačným směrem</a:t>
            </a:r>
          </a:p>
          <a:p>
            <a:endParaRPr lang="cs-CZ" dirty="0" smtClean="0"/>
          </a:p>
          <a:p>
            <a:r>
              <a:rPr lang="cs-CZ" dirty="0" smtClean="0"/>
              <a:t>Vedoucí osoba je coby lídr ostatními </a:t>
            </a:r>
            <a:r>
              <a:rPr lang="cs-CZ" b="1" dirty="0" smtClean="0"/>
              <a:t>akceptován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056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0888" y="367605"/>
            <a:ext cx="8650224" cy="649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4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Leadership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„</a:t>
            </a:r>
            <a:r>
              <a:rPr lang="cs-CZ" i="1" dirty="0" smtClean="0"/>
              <a:t>Lídři raději obětují to, co je jejich, aby zachránili to, co je naše. A nikdy neobětují to, co je naše, aby zachránili to, co je jejich. To je vůdcovství. Znamená to, že chtějí jít do nebezpečí první, střemhlav, směrem k neznámu. A cítíme-li, že nás udrží v bezpečí, jdeme za nimi a neúnavně pracujeme, abychom jejich vize uskutečnili a hrdě se nazýváme jejich následovníky.“</a:t>
            </a:r>
          </a:p>
          <a:p>
            <a:endParaRPr lang="cs-CZ" i="1" dirty="0"/>
          </a:p>
          <a:p>
            <a:r>
              <a:rPr lang="cs-CZ" i="1" dirty="0"/>
              <a:t>„Pokud vaše činy inspirují ostatní, aby snili větší sny, osvojovali si nové </a:t>
            </a:r>
            <a:r>
              <a:rPr lang="cs-CZ" i="1" dirty="0" smtClean="0"/>
              <a:t>dovednosti, </a:t>
            </a:r>
            <a:r>
              <a:rPr lang="cs-CZ" i="1" dirty="0"/>
              <a:t>pracovali ochotněji a rozvíjeli se, pak jste vůdcem.“ </a:t>
            </a:r>
          </a:p>
          <a:p>
            <a:endParaRPr lang="cs-CZ" sz="2400" i="1" dirty="0"/>
          </a:p>
        </p:txBody>
      </p:sp>
    </p:spTree>
    <p:extLst>
      <p:ext uri="{BB962C8B-B14F-4D97-AF65-F5344CB8AC3E}">
        <p14:creationId xmlns:p14="http://schemas.microsoft.com/office/powerpoint/2010/main" val="93660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S. </a:t>
            </a:r>
            <a:r>
              <a:rPr lang="cs-CZ" b="1" dirty="0" err="1" smtClean="0"/>
              <a:t>Sinek</a:t>
            </a:r>
            <a:r>
              <a:rPr lang="cs-CZ" b="1" dirty="0"/>
              <a:t> </a:t>
            </a:r>
            <a:r>
              <a:rPr lang="cs-CZ" b="1" dirty="0" smtClean="0"/>
              <a:t>– </a:t>
            </a:r>
            <a:r>
              <a:rPr lang="cs-CZ" b="1" dirty="0" err="1"/>
              <a:t>W</a:t>
            </a:r>
            <a:r>
              <a:rPr lang="cs-CZ" b="1" dirty="0" err="1" smtClean="0"/>
              <a:t>hy</a:t>
            </a:r>
            <a:r>
              <a:rPr lang="cs-CZ" b="1" dirty="0" smtClean="0"/>
              <a:t> </a:t>
            </a:r>
            <a:r>
              <a:rPr lang="cs-CZ" b="1" dirty="0" err="1" smtClean="0"/>
              <a:t>good</a:t>
            </a:r>
            <a:r>
              <a:rPr lang="cs-CZ" b="1" dirty="0" smtClean="0"/>
              <a:t> </a:t>
            </a:r>
            <a:r>
              <a:rPr lang="cs-CZ" b="1" dirty="0" err="1" smtClean="0"/>
              <a:t>leaders</a:t>
            </a:r>
            <a:r>
              <a:rPr lang="cs-CZ" b="1" dirty="0" smtClean="0"/>
              <a:t> make </a:t>
            </a:r>
            <a:r>
              <a:rPr lang="cs-CZ" b="1" dirty="0" err="1" smtClean="0"/>
              <a:t>you</a:t>
            </a:r>
            <a:r>
              <a:rPr lang="cs-CZ" b="1" dirty="0" smtClean="0"/>
              <a:t> </a:t>
            </a:r>
            <a:r>
              <a:rPr lang="cs-CZ" b="1" dirty="0" err="1" smtClean="0"/>
              <a:t>feel</a:t>
            </a:r>
            <a:r>
              <a:rPr lang="cs-CZ" b="1" dirty="0" smtClean="0"/>
              <a:t> </a:t>
            </a:r>
            <a:r>
              <a:rPr lang="cs-CZ" b="1" dirty="0" err="1" smtClean="0"/>
              <a:t>safe</a:t>
            </a:r>
            <a:endParaRPr lang="cs-CZ" b="1" dirty="0"/>
          </a:p>
          <a:p>
            <a:pPr lvl="1"/>
            <a:r>
              <a:rPr lang="cs-CZ" dirty="0" smtClean="0">
                <a:hlinkClick r:id="rId2"/>
              </a:rPr>
              <a:t>https</a:t>
            </a:r>
            <a:r>
              <a:rPr lang="cs-CZ" dirty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www.ted.com/talks/simon_sinek_why_good_leaders_make_you_feel_safe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125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Principy vůdcovství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Schopnost efektivně a odpovědně využívat moc</a:t>
            </a:r>
          </a:p>
          <a:p>
            <a:r>
              <a:rPr lang="cs-CZ" dirty="0" smtClean="0"/>
              <a:t>Pochopení, že motivace lidí závisí na čase a situaci</a:t>
            </a:r>
          </a:p>
          <a:p>
            <a:r>
              <a:rPr lang="cs-CZ" dirty="0" smtClean="0"/>
              <a:t>Schopnost inspirovat</a:t>
            </a:r>
          </a:p>
          <a:p>
            <a:r>
              <a:rPr lang="cs-CZ" dirty="0" smtClean="0"/>
              <a:t>Zjištění motivů svých podřízených, následovníků</a:t>
            </a:r>
          </a:p>
          <a:p>
            <a:r>
              <a:rPr lang="cs-CZ" dirty="0" smtClean="0"/>
              <a:t>Schopnost působit takovým způsobem, který přispívá k rozvoji příznivého motivujícího klimatu</a:t>
            </a:r>
          </a:p>
          <a:p>
            <a:r>
              <a:rPr lang="cs-CZ" dirty="0" smtClean="0"/>
              <a:t>Uspokojování cílů a potřeb následovníků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56933"/>
            <a:ext cx="10515600" cy="1325563"/>
          </a:xfrm>
        </p:spPr>
        <p:txBody>
          <a:bodyPr/>
          <a:lstStyle/>
          <a:p>
            <a:r>
              <a:rPr lang="cs-CZ" b="1" dirty="0" smtClean="0"/>
              <a:t>Základy </a:t>
            </a:r>
            <a:r>
              <a:rPr lang="cs-CZ" b="1" dirty="0" err="1" smtClean="0"/>
              <a:t>leadershipu</a:t>
            </a:r>
            <a:r>
              <a:rPr lang="cs-CZ" b="1" dirty="0" smtClean="0"/>
              <a:t> v praxi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83664"/>
            <a:ext cx="10515600" cy="4974336"/>
          </a:xfrm>
        </p:spPr>
        <p:txBody>
          <a:bodyPr>
            <a:normAutofit/>
          </a:bodyPr>
          <a:lstStyle/>
          <a:p>
            <a:r>
              <a:rPr lang="cs-CZ" dirty="0" smtClean="0"/>
              <a:t>Prohloubení vztahu</a:t>
            </a:r>
          </a:p>
          <a:p>
            <a:r>
              <a:rPr lang="cs-CZ" dirty="0" smtClean="0"/>
              <a:t>Převzetí odpovědnosti</a:t>
            </a:r>
          </a:p>
          <a:p>
            <a:r>
              <a:rPr lang="cs-CZ" dirty="0" smtClean="0"/>
              <a:t>Přímá komunikace</a:t>
            </a:r>
          </a:p>
          <a:p>
            <a:r>
              <a:rPr lang="cs-CZ" dirty="0" smtClean="0"/>
              <a:t>Pocit bezpečí</a:t>
            </a:r>
          </a:p>
          <a:p>
            <a:endParaRPr lang="cs-CZ" dirty="0"/>
          </a:p>
          <a:p>
            <a:r>
              <a:rPr lang="cs-CZ" dirty="0" smtClean="0"/>
              <a:t>Důležitým předpokladem je </a:t>
            </a:r>
            <a:r>
              <a:rPr lang="cs-CZ" b="1" dirty="0" smtClean="0"/>
              <a:t>síla reality -</a:t>
            </a:r>
            <a:r>
              <a:rPr lang="en-US" b="1" dirty="0" smtClean="0"/>
              <a:t>&gt;</a:t>
            </a:r>
            <a:r>
              <a:rPr lang="cs-CZ" b="1" dirty="0" smtClean="0"/>
              <a:t> nelze být vůdcem, pokud máš slabší realitu než člověk vedle tebe</a:t>
            </a:r>
          </a:p>
          <a:p>
            <a:pPr marL="0" indent="0">
              <a:buNone/>
            </a:pPr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11947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Silná realita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5699760" cy="4351338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Zkušenosti </a:t>
            </a:r>
            <a:r>
              <a:rPr lang="cs-CZ" dirty="0">
                <a:solidFill>
                  <a:srgbClr val="FF0000"/>
                </a:solidFill>
              </a:rPr>
              <a:t>(cestování, vystupování z </a:t>
            </a:r>
            <a:r>
              <a:rPr lang="cs-CZ" dirty="0" err="1">
                <a:solidFill>
                  <a:srgbClr val="FF0000"/>
                </a:solidFill>
              </a:rPr>
              <a:t>comfort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zone</a:t>
            </a:r>
            <a:r>
              <a:rPr lang="cs-CZ" dirty="0">
                <a:solidFill>
                  <a:srgbClr val="FF0000"/>
                </a:solidFill>
              </a:rPr>
              <a:t> obecně), 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Vědomosti (škola, knihy, kurzy</a:t>
            </a:r>
            <a:r>
              <a:rPr lang="cs-CZ" dirty="0" smtClean="0">
                <a:solidFill>
                  <a:srgbClr val="FF0000"/>
                </a:solidFill>
              </a:rPr>
              <a:t>…),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Zážitky (máte zajímavé věci na vyprávění - &gt; pokud vás ostatní poslouchají, jste leader), </a:t>
            </a:r>
            <a:endParaRPr lang="cs-CZ" dirty="0" smtClean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„Koule“ k činům (schopnost překonat strach</a:t>
            </a:r>
            <a:r>
              <a:rPr lang="cs-CZ" dirty="0" smtClean="0">
                <a:solidFill>
                  <a:srgbClr val="FF0000"/>
                </a:solidFill>
              </a:rPr>
              <a:t>),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Respektování svých potřeb, hodnot a pravidel (nemůžeš chtít po ostatních, aby tě respektovali, když to sám neděláš)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99" y="1825625"/>
            <a:ext cx="5473652" cy="414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11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1587" y="1"/>
            <a:ext cx="8776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456</Words>
  <Application>Microsoft Office PowerPoint</Application>
  <PresentationFormat>Širokoúhlá obrazovka</PresentationFormat>
  <Paragraphs>55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Leadership</vt:lpstr>
      <vt:lpstr>Leadership</vt:lpstr>
      <vt:lpstr>Prezentace aplikace PowerPoint</vt:lpstr>
      <vt:lpstr>Leadership</vt:lpstr>
      <vt:lpstr>Prezentace aplikace PowerPoint</vt:lpstr>
      <vt:lpstr>Principy vůdcovství</vt:lpstr>
      <vt:lpstr>Základy leadershipu v praxi</vt:lpstr>
      <vt:lpstr>Silná realita</vt:lpstr>
      <vt:lpstr>Prezentace aplikace PowerPoint</vt:lpstr>
      <vt:lpstr>Prohloubení vztahu</vt:lpstr>
      <vt:lpstr>Převzetí odpovědnosti</vt:lpstr>
      <vt:lpstr>Pocit bezpečí</vt:lpstr>
      <vt:lpstr>Přímá komunikace</vt:lpstr>
      <vt:lpstr>Přímá komunikace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</dc:title>
  <dc:creator>admin</dc:creator>
  <cp:lastModifiedBy>admin</cp:lastModifiedBy>
  <cp:revision>35</cp:revision>
  <dcterms:created xsi:type="dcterms:W3CDTF">2017-07-26T16:37:56Z</dcterms:created>
  <dcterms:modified xsi:type="dcterms:W3CDTF">2017-11-24T18:44:42Z</dcterms:modified>
</cp:coreProperties>
</file>