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1" r:id="rId4"/>
    <p:sldId id="264" r:id="rId5"/>
    <p:sldId id="265" r:id="rId6"/>
    <p:sldId id="268" r:id="rId7"/>
    <p:sldId id="262" r:id="rId8"/>
    <p:sldId id="263" r:id="rId9"/>
    <p:sldId id="266" r:id="rId10"/>
    <p:sldId id="267" r:id="rId11"/>
    <p:sldId id="269" r:id="rId12"/>
    <p:sldId id="259" r:id="rId13"/>
    <p:sldId id="272" r:id="rId14"/>
    <p:sldId id="258" r:id="rId15"/>
    <p:sldId id="260" r:id="rId16"/>
    <p:sldId id="277" r:id="rId17"/>
    <p:sldId id="261" r:id="rId18"/>
    <p:sldId id="274" r:id="rId19"/>
    <p:sldId id="275" r:id="rId20"/>
    <p:sldId id="276" r:id="rId21"/>
    <p:sldId id="278"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4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E6E1A-D270-4580-A69E-431544A289E8}" type="datetimeFigureOut">
              <a:rPr lang="cs-CZ" smtClean="0"/>
              <a:t>24. 11. 2017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014A3-D166-4940-99D6-4217E92110D3}" type="slidenum">
              <a:rPr lang="cs-CZ" smtClean="0"/>
              <a:t>‹#›</a:t>
            </a:fld>
            <a:endParaRPr lang="cs-CZ"/>
          </a:p>
        </p:txBody>
      </p:sp>
    </p:spTree>
    <p:extLst>
      <p:ext uri="{BB962C8B-B14F-4D97-AF65-F5344CB8AC3E}">
        <p14:creationId xmlns:p14="http://schemas.microsoft.com/office/powerpoint/2010/main" val="229525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2</a:t>
            </a:fld>
            <a:endParaRPr lang="cs-CZ"/>
          </a:p>
        </p:txBody>
      </p:sp>
    </p:spTree>
    <p:extLst>
      <p:ext uri="{BB962C8B-B14F-4D97-AF65-F5344CB8AC3E}">
        <p14:creationId xmlns:p14="http://schemas.microsoft.com/office/powerpoint/2010/main" val="123670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17</a:t>
            </a:fld>
            <a:endParaRPr lang="cs-CZ"/>
          </a:p>
        </p:txBody>
      </p:sp>
    </p:spTree>
    <p:extLst>
      <p:ext uri="{BB962C8B-B14F-4D97-AF65-F5344CB8AC3E}">
        <p14:creationId xmlns:p14="http://schemas.microsoft.com/office/powerpoint/2010/main" val="4144718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20</a:t>
            </a:fld>
            <a:endParaRPr lang="cs-CZ"/>
          </a:p>
        </p:txBody>
      </p:sp>
    </p:spTree>
    <p:extLst>
      <p:ext uri="{BB962C8B-B14F-4D97-AF65-F5344CB8AC3E}">
        <p14:creationId xmlns:p14="http://schemas.microsoft.com/office/powerpoint/2010/main" val="229733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3</a:t>
            </a:fld>
            <a:endParaRPr lang="cs-CZ"/>
          </a:p>
        </p:txBody>
      </p:sp>
    </p:spTree>
    <p:extLst>
      <p:ext uri="{BB962C8B-B14F-4D97-AF65-F5344CB8AC3E}">
        <p14:creationId xmlns:p14="http://schemas.microsoft.com/office/powerpoint/2010/main" val="3281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5</a:t>
            </a:fld>
            <a:endParaRPr lang="cs-CZ"/>
          </a:p>
        </p:txBody>
      </p:sp>
    </p:spTree>
    <p:extLst>
      <p:ext uri="{BB962C8B-B14F-4D97-AF65-F5344CB8AC3E}">
        <p14:creationId xmlns:p14="http://schemas.microsoft.com/office/powerpoint/2010/main" val="19639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7</a:t>
            </a:fld>
            <a:endParaRPr lang="cs-CZ"/>
          </a:p>
        </p:txBody>
      </p:sp>
    </p:spTree>
    <p:extLst>
      <p:ext uri="{BB962C8B-B14F-4D97-AF65-F5344CB8AC3E}">
        <p14:creationId xmlns:p14="http://schemas.microsoft.com/office/powerpoint/2010/main" val="278903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err="1" smtClean="0"/>
              <a:t>Dokazete</a:t>
            </a:r>
            <a:r>
              <a:rPr lang="cs-CZ" b="1" dirty="0" smtClean="0"/>
              <a:t> </a:t>
            </a:r>
            <a:r>
              <a:rPr lang="cs-CZ" b="1" dirty="0" err="1" smtClean="0"/>
              <a:t>rict</a:t>
            </a:r>
            <a:r>
              <a:rPr lang="cs-CZ" b="1" dirty="0" smtClean="0"/>
              <a:t> </a:t>
            </a:r>
            <a:r>
              <a:rPr lang="cs-CZ" b="1" dirty="0" err="1" smtClean="0"/>
              <a:t>priklady</a:t>
            </a:r>
            <a:r>
              <a:rPr lang="cs-CZ" b="1" dirty="0" smtClean="0"/>
              <a:t> z</a:t>
            </a:r>
            <a:r>
              <a:rPr lang="cs-CZ" b="1" baseline="0" dirty="0" smtClean="0"/>
              <a:t> </a:t>
            </a:r>
            <a:r>
              <a:rPr lang="cs-CZ" b="1" baseline="0" dirty="0" err="1" smtClean="0"/>
              <a:t>profi</a:t>
            </a:r>
            <a:r>
              <a:rPr lang="cs-CZ" b="1" baseline="0" dirty="0" smtClean="0"/>
              <a:t> </a:t>
            </a:r>
            <a:r>
              <a:rPr lang="cs-CZ" b="1" baseline="0" dirty="0" err="1" smtClean="0"/>
              <a:t>sportovcu</a:t>
            </a:r>
            <a:r>
              <a:rPr lang="cs-CZ" b="1" baseline="0" dirty="0" smtClean="0"/>
              <a:t> / vlastní </a:t>
            </a:r>
            <a:r>
              <a:rPr lang="cs-CZ" b="1" baseline="0" dirty="0" err="1" smtClean="0"/>
              <a:t>zkusenosti</a:t>
            </a:r>
            <a:r>
              <a:rPr lang="cs-CZ" b="1" baseline="0" dirty="0" smtClean="0"/>
              <a:t>?</a:t>
            </a:r>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9</a:t>
            </a:fld>
            <a:endParaRPr lang="cs-CZ"/>
          </a:p>
        </p:txBody>
      </p:sp>
    </p:spTree>
    <p:extLst>
      <p:ext uri="{BB962C8B-B14F-4D97-AF65-F5344CB8AC3E}">
        <p14:creationId xmlns:p14="http://schemas.microsoft.com/office/powerpoint/2010/main" val="374630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11</a:t>
            </a:fld>
            <a:endParaRPr lang="cs-CZ"/>
          </a:p>
        </p:txBody>
      </p:sp>
    </p:spTree>
    <p:extLst>
      <p:ext uri="{BB962C8B-B14F-4D97-AF65-F5344CB8AC3E}">
        <p14:creationId xmlns:p14="http://schemas.microsoft.com/office/powerpoint/2010/main" val="61967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14</a:t>
            </a:fld>
            <a:endParaRPr lang="cs-CZ"/>
          </a:p>
        </p:txBody>
      </p:sp>
    </p:spTree>
    <p:extLst>
      <p:ext uri="{BB962C8B-B14F-4D97-AF65-F5344CB8AC3E}">
        <p14:creationId xmlns:p14="http://schemas.microsoft.com/office/powerpoint/2010/main" val="352863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15</a:t>
            </a:fld>
            <a:endParaRPr lang="cs-CZ"/>
          </a:p>
        </p:txBody>
      </p:sp>
    </p:spTree>
    <p:extLst>
      <p:ext uri="{BB962C8B-B14F-4D97-AF65-F5344CB8AC3E}">
        <p14:creationId xmlns:p14="http://schemas.microsoft.com/office/powerpoint/2010/main" val="8153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p>
        </p:txBody>
      </p:sp>
      <p:sp>
        <p:nvSpPr>
          <p:cNvPr id="4" name="Zástupný symbol pro číslo snímku 3"/>
          <p:cNvSpPr>
            <a:spLocks noGrp="1"/>
          </p:cNvSpPr>
          <p:nvPr>
            <p:ph type="sldNum" sz="quarter" idx="10"/>
          </p:nvPr>
        </p:nvSpPr>
        <p:spPr/>
        <p:txBody>
          <a:bodyPr/>
          <a:lstStyle/>
          <a:p>
            <a:fld id="{0F2014A3-D166-4940-99D6-4217E92110D3}" type="slidenum">
              <a:rPr lang="cs-CZ" smtClean="0"/>
              <a:t>16</a:t>
            </a:fld>
            <a:endParaRPr lang="cs-CZ"/>
          </a:p>
        </p:txBody>
      </p:sp>
    </p:spTree>
    <p:extLst>
      <p:ext uri="{BB962C8B-B14F-4D97-AF65-F5344CB8AC3E}">
        <p14:creationId xmlns:p14="http://schemas.microsoft.com/office/powerpoint/2010/main" val="2740536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304973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132880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74109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138855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83118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43775BE-89B9-44D1-BB95-9169916697E7}" type="datetimeFigureOut">
              <a:rPr lang="cs-CZ" smtClean="0"/>
              <a:t>24. 11. 2017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316759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43775BE-89B9-44D1-BB95-9169916697E7}" type="datetimeFigureOut">
              <a:rPr lang="cs-CZ" smtClean="0"/>
              <a:t>24. 11. 2017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3071882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43775BE-89B9-44D1-BB95-9169916697E7}" type="datetimeFigureOut">
              <a:rPr lang="cs-CZ" smtClean="0"/>
              <a:t>24. 11. 2017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87826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43775BE-89B9-44D1-BB95-9169916697E7}" type="datetimeFigureOut">
              <a:rPr lang="cs-CZ" smtClean="0"/>
              <a:t>24. 11. 2017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223418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43775BE-89B9-44D1-BB95-9169916697E7}" type="datetimeFigureOut">
              <a:rPr lang="cs-CZ" smtClean="0"/>
              <a:t>24. 11. 2017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347340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A43775BE-89B9-44D1-BB95-9169916697E7}" type="datetimeFigureOut">
              <a:rPr lang="cs-CZ" smtClean="0"/>
              <a:t>24. 11. 2017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731F15-0194-4167-995B-F25F7BCB4482}" type="slidenum">
              <a:rPr lang="cs-CZ" smtClean="0"/>
              <a:t>‹#›</a:t>
            </a:fld>
            <a:endParaRPr lang="cs-CZ"/>
          </a:p>
        </p:txBody>
      </p:sp>
    </p:spTree>
    <p:extLst>
      <p:ext uri="{BB962C8B-B14F-4D97-AF65-F5344CB8AC3E}">
        <p14:creationId xmlns:p14="http://schemas.microsoft.com/office/powerpoint/2010/main" val="52737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775BE-89B9-44D1-BB95-9169916697E7}" type="datetimeFigureOut">
              <a:rPr lang="cs-CZ" smtClean="0"/>
              <a:t>24. 11. 2017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31F15-0194-4167-995B-F25F7BCB4482}" type="slidenum">
              <a:rPr lang="cs-CZ" smtClean="0"/>
              <a:t>‹#›</a:t>
            </a:fld>
            <a:endParaRPr lang="cs-CZ"/>
          </a:p>
        </p:txBody>
      </p:sp>
    </p:spTree>
    <p:extLst>
      <p:ext uri="{BB962C8B-B14F-4D97-AF65-F5344CB8AC3E}">
        <p14:creationId xmlns:p14="http://schemas.microsoft.com/office/powerpoint/2010/main" val="271647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bftFLXLJui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wXgfBzK_L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smtClean="0"/>
              <a:t>Motivace ve sportovním prostředí</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43239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Druhy koučování ve sportu</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Koučování v soutěži</a:t>
            </a:r>
          </a:p>
          <a:p>
            <a:pPr lvl="1"/>
            <a:r>
              <a:rPr lang="cs-CZ" dirty="0" smtClean="0"/>
              <a:t>Momentální interakce</a:t>
            </a:r>
          </a:p>
          <a:p>
            <a:pPr lvl="1"/>
            <a:r>
              <a:rPr lang="cs-CZ" dirty="0" smtClean="0"/>
              <a:t>Některé sporty mají tuto interakci značně omezenou</a:t>
            </a:r>
          </a:p>
          <a:p>
            <a:pPr marL="457200" lvl="1" indent="0">
              <a:buNone/>
            </a:pPr>
            <a:endParaRPr lang="cs-CZ" dirty="0" smtClean="0"/>
          </a:p>
          <a:p>
            <a:r>
              <a:rPr lang="cs-CZ" dirty="0" smtClean="0"/>
              <a:t>Koučování krátkodobé</a:t>
            </a:r>
          </a:p>
          <a:p>
            <a:pPr lvl="1"/>
            <a:r>
              <a:rPr lang="cs-CZ" dirty="0" smtClean="0"/>
              <a:t>Souvisí s dosažením cíle v rámci sezony (dosažení play-</a:t>
            </a:r>
            <a:r>
              <a:rPr lang="cs-CZ" dirty="0" err="1" smtClean="0"/>
              <a:t>off</a:t>
            </a:r>
            <a:r>
              <a:rPr lang="cs-CZ" dirty="0" smtClean="0"/>
              <a:t>, vyhnutí se baráži…)</a:t>
            </a:r>
          </a:p>
          <a:p>
            <a:pPr lvl="1"/>
            <a:r>
              <a:rPr lang="cs-CZ" dirty="0" smtClean="0"/>
              <a:t>Cílem je ‚</a:t>
            </a:r>
            <a:r>
              <a:rPr lang="cs-CZ" dirty="0" err="1" smtClean="0"/>
              <a:t>nalazení</a:t>
            </a:r>
            <a:r>
              <a:rPr lang="cs-CZ" dirty="0" smtClean="0"/>
              <a:t>‘ sportovce do kýženého stavu</a:t>
            </a:r>
          </a:p>
          <a:p>
            <a:pPr marL="457200" lvl="1" indent="0">
              <a:buNone/>
            </a:pPr>
            <a:endParaRPr lang="cs-CZ" dirty="0" smtClean="0"/>
          </a:p>
          <a:p>
            <a:r>
              <a:rPr lang="cs-CZ" dirty="0" smtClean="0"/>
              <a:t>Koučování dlouhodobé</a:t>
            </a:r>
          </a:p>
          <a:p>
            <a:pPr lvl="1"/>
            <a:r>
              <a:rPr lang="cs-CZ" dirty="0" smtClean="0"/>
              <a:t>Celoživotní působení trenéra na svěřence</a:t>
            </a:r>
          </a:p>
          <a:p>
            <a:pPr lvl="1"/>
            <a:r>
              <a:rPr lang="cs-CZ" dirty="0" smtClean="0"/>
              <a:t>‚</a:t>
            </a:r>
            <a:r>
              <a:rPr lang="cs-CZ" dirty="0" err="1" smtClean="0"/>
              <a:t>transition</a:t>
            </a:r>
            <a:r>
              <a:rPr lang="cs-CZ" dirty="0" smtClean="0"/>
              <a:t>‘ po konci kariéry, vyrovnání se se slávou</a:t>
            </a:r>
          </a:p>
          <a:p>
            <a:pPr lvl="1"/>
            <a:r>
              <a:rPr lang="cs-CZ" dirty="0" smtClean="0"/>
              <a:t>Koordinace jak sportovní přípravy a osobního života</a:t>
            </a:r>
            <a:endParaRPr lang="cs-CZ" dirty="0"/>
          </a:p>
        </p:txBody>
      </p:sp>
    </p:spTree>
    <p:extLst>
      <p:ext uri="{BB962C8B-B14F-4D97-AF65-F5344CB8AC3E}">
        <p14:creationId xmlns:p14="http://schemas.microsoft.com/office/powerpoint/2010/main" val="342543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Druhy koučování ve sportu</a:t>
            </a:r>
            <a:endParaRPr lang="cs-CZ" b="1"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1156" y="1690688"/>
            <a:ext cx="7409688" cy="4818887"/>
          </a:xfrm>
        </p:spPr>
      </p:pic>
    </p:spTree>
    <p:extLst>
      <p:ext uri="{BB962C8B-B14F-4D97-AF65-F5344CB8AC3E}">
        <p14:creationId xmlns:p14="http://schemas.microsoft.com/office/powerpoint/2010/main" val="274758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4776" y="740029"/>
            <a:ext cx="10515600" cy="1325563"/>
          </a:xfrm>
        </p:spPr>
        <p:txBody>
          <a:bodyPr>
            <a:normAutofit fontScale="90000"/>
          </a:bodyPr>
          <a:lstStyle/>
          <a:p>
            <a:r>
              <a:rPr lang="cs-CZ" sz="4900" b="1" dirty="0" smtClean="0"/>
              <a:t>Koučování v soutěži</a:t>
            </a:r>
            <a:r>
              <a:rPr lang="cs-CZ" b="1" dirty="0" smtClean="0"/>
              <a:t/>
            </a:r>
            <a:br>
              <a:rPr lang="cs-CZ" b="1" dirty="0" smtClean="0"/>
            </a:br>
            <a:r>
              <a:rPr lang="cs-CZ" b="1" dirty="0" smtClean="0"/>
              <a:t/>
            </a:r>
            <a:br>
              <a:rPr lang="cs-CZ" b="1" dirty="0" smtClean="0"/>
            </a:br>
            <a:endParaRPr lang="cs-CZ" sz="2400" b="1" dirty="0"/>
          </a:p>
        </p:txBody>
      </p:sp>
      <p:pic>
        <p:nvPicPr>
          <p:cNvPr id="1026" name="Picture 2" descr="Bez názv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1439" y="1610969"/>
            <a:ext cx="9918937" cy="524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4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Koučování v soutěži</a:t>
            </a:r>
            <a:endParaRPr lang="cs-CZ" b="1" dirty="0"/>
          </a:p>
        </p:txBody>
      </p:sp>
      <p:sp>
        <p:nvSpPr>
          <p:cNvPr id="3" name="Zástupný symbol pro obsah 2"/>
          <p:cNvSpPr>
            <a:spLocks noGrp="1"/>
          </p:cNvSpPr>
          <p:nvPr>
            <p:ph idx="1"/>
          </p:nvPr>
        </p:nvSpPr>
        <p:spPr>
          <a:xfrm>
            <a:off x="838200" y="1825625"/>
            <a:ext cx="5580888" cy="4351338"/>
          </a:xfrm>
        </p:spPr>
        <p:txBody>
          <a:bodyPr>
            <a:normAutofit lnSpcReduction="10000"/>
          </a:bodyPr>
          <a:lstStyle/>
          <a:p>
            <a:r>
              <a:rPr lang="en-US" dirty="0"/>
              <a:t>„</a:t>
            </a:r>
            <a:r>
              <a:rPr lang="en-US" b="1" i="1" dirty="0"/>
              <a:t>At the end of this game, the European Cup will be only six feet away from you, and you’ll not even able to touch it if we lose. And for many of you, that will be the closest you will ever get. Don’t you dare come back in here without giving your all</a:t>
            </a:r>
            <a:r>
              <a:rPr lang="en-US" i="1" dirty="0"/>
              <a:t>.“ </a:t>
            </a:r>
            <a:r>
              <a:rPr lang="cs-CZ" i="1" dirty="0" smtClean="0"/>
              <a:t/>
            </a:r>
            <a:br>
              <a:rPr lang="cs-CZ" i="1" dirty="0" smtClean="0"/>
            </a:br>
            <a:r>
              <a:rPr lang="en-US" dirty="0" smtClean="0"/>
              <a:t>– </a:t>
            </a:r>
            <a:r>
              <a:rPr lang="en-US" dirty="0"/>
              <a:t>Sir Alex Ferguson (manager) (1999 European Cup final with Bayern Munich, half-time team-talk)</a:t>
            </a:r>
            <a:endParaRPr lang="cs-CZ" dirty="0"/>
          </a:p>
        </p:txBody>
      </p:sp>
      <p:pic>
        <p:nvPicPr>
          <p:cNvPr id="4" name="Obrázek 3"/>
          <p:cNvPicPr>
            <a:picLocks noChangeAspect="1"/>
          </p:cNvPicPr>
          <p:nvPr/>
        </p:nvPicPr>
        <p:blipFill>
          <a:blip r:embed="rId2"/>
          <a:stretch>
            <a:fillRect/>
          </a:stretch>
        </p:blipFill>
        <p:spPr>
          <a:xfrm>
            <a:off x="6742633" y="1690688"/>
            <a:ext cx="5449367" cy="4541139"/>
          </a:xfrm>
          <a:prstGeom prst="rect">
            <a:avLst/>
          </a:prstGeom>
        </p:spPr>
      </p:pic>
    </p:spTree>
    <p:extLst>
      <p:ext uri="{BB962C8B-B14F-4D97-AF65-F5344CB8AC3E}">
        <p14:creationId xmlns:p14="http://schemas.microsoft.com/office/powerpoint/2010/main" val="858711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Krátkodobé koučování</a:t>
            </a:r>
            <a:endParaRPr lang="cs-CZ" b="1" dirty="0"/>
          </a:p>
        </p:txBody>
      </p:sp>
      <p:sp>
        <p:nvSpPr>
          <p:cNvPr id="3" name="Zástupný symbol pro obsah 2"/>
          <p:cNvSpPr>
            <a:spLocks noGrp="1"/>
          </p:cNvSpPr>
          <p:nvPr>
            <p:ph idx="1"/>
          </p:nvPr>
        </p:nvSpPr>
        <p:spPr/>
        <p:txBody>
          <a:bodyPr>
            <a:normAutofit lnSpcReduction="10000"/>
          </a:bodyPr>
          <a:lstStyle/>
          <a:p>
            <a:pPr marL="0" indent="0">
              <a:buNone/>
            </a:pPr>
            <a:r>
              <a:rPr lang="cs-CZ" dirty="0"/>
              <a:t/>
            </a:r>
            <a:br>
              <a:rPr lang="cs-CZ" dirty="0"/>
            </a:br>
            <a:r>
              <a:rPr lang="cs-CZ" b="1" dirty="0"/>
              <a:t>Motivační typ mluvení s hráči: Příkazy a příliš instrukcí omezuje </a:t>
            </a:r>
            <a:r>
              <a:rPr lang="cs-CZ" b="1" dirty="0" smtClean="0"/>
              <a:t>aktivitu</a:t>
            </a:r>
          </a:p>
          <a:p>
            <a:pPr marL="0" indent="0">
              <a:buNone/>
            </a:pPr>
            <a:endParaRPr lang="cs-CZ" dirty="0"/>
          </a:p>
          <a:p>
            <a:r>
              <a:rPr lang="cs-CZ" i="1" dirty="0" smtClean="0"/>
              <a:t>„Co </a:t>
            </a:r>
            <a:r>
              <a:rPr lang="cs-CZ" i="1" dirty="0"/>
              <a:t>uděláš když chceš míč? Kam naběhneš</a:t>
            </a:r>
            <a:r>
              <a:rPr lang="cs-CZ" i="1" dirty="0" smtClean="0"/>
              <a:t>?„</a:t>
            </a:r>
            <a:endParaRPr lang="cs-CZ" i="1" dirty="0"/>
          </a:p>
          <a:p>
            <a:r>
              <a:rPr lang="cs-CZ" i="1" dirty="0" smtClean="0"/>
              <a:t>„Víš, </a:t>
            </a:r>
            <a:r>
              <a:rPr lang="cs-CZ" i="1" dirty="0"/>
              <a:t>kde jsi </a:t>
            </a:r>
            <a:r>
              <a:rPr lang="cs-CZ" i="1" dirty="0" smtClean="0"/>
              <a:t>udělal </a:t>
            </a:r>
            <a:r>
              <a:rPr lang="cs-CZ" i="1" dirty="0"/>
              <a:t>chybu</a:t>
            </a:r>
            <a:r>
              <a:rPr lang="cs-CZ" i="1" dirty="0" smtClean="0"/>
              <a:t>?“</a:t>
            </a:r>
            <a:endParaRPr lang="cs-CZ" i="1" dirty="0"/>
          </a:p>
          <a:p>
            <a:r>
              <a:rPr lang="cs-CZ" i="1" dirty="0" smtClean="0"/>
              <a:t>„Jak myslíš, </a:t>
            </a:r>
            <a:r>
              <a:rPr lang="cs-CZ" i="1" dirty="0"/>
              <a:t>ze jsi </a:t>
            </a:r>
            <a:r>
              <a:rPr lang="cs-CZ" i="1" dirty="0" smtClean="0"/>
              <a:t>teď hrál?“</a:t>
            </a:r>
            <a:endParaRPr lang="cs-CZ" i="1" dirty="0"/>
          </a:p>
          <a:p>
            <a:r>
              <a:rPr lang="cs-CZ" i="1" dirty="0" smtClean="0"/>
              <a:t>„Můžu </a:t>
            </a:r>
            <a:r>
              <a:rPr lang="cs-CZ" i="1" dirty="0"/>
              <a:t>ti </a:t>
            </a:r>
            <a:r>
              <a:rPr lang="cs-CZ" i="1" dirty="0" smtClean="0"/>
              <a:t>nějak </a:t>
            </a:r>
            <a:r>
              <a:rPr lang="cs-CZ" i="1" dirty="0"/>
              <a:t>pomoci</a:t>
            </a:r>
            <a:r>
              <a:rPr lang="cs-CZ" i="1" dirty="0" smtClean="0"/>
              <a:t>?“</a:t>
            </a:r>
            <a:endParaRPr lang="cs-CZ" i="1" dirty="0"/>
          </a:p>
          <a:p>
            <a:pPr marL="0" indent="0">
              <a:buNone/>
            </a:pPr>
            <a:r>
              <a:rPr lang="cs-CZ" dirty="0"/>
              <a:t/>
            </a:r>
            <a:br>
              <a:rPr lang="cs-CZ" dirty="0"/>
            </a:br>
            <a:endParaRPr lang="cs-CZ" dirty="0"/>
          </a:p>
        </p:txBody>
      </p:sp>
    </p:spTree>
    <p:extLst>
      <p:ext uri="{BB962C8B-B14F-4D97-AF65-F5344CB8AC3E}">
        <p14:creationId xmlns:p14="http://schemas.microsoft.com/office/powerpoint/2010/main" val="3986462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Dlouhodobé koučování</a:t>
            </a:r>
            <a:endParaRPr lang="cs-CZ" b="1" dirty="0"/>
          </a:p>
        </p:txBody>
      </p:sp>
      <p:sp>
        <p:nvSpPr>
          <p:cNvPr id="3" name="Zástupný symbol pro obsah 2"/>
          <p:cNvSpPr>
            <a:spLocks noGrp="1"/>
          </p:cNvSpPr>
          <p:nvPr>
            <p:ph idx="1"/>
          </p:nvPr>
        </p:nvSpPr>
        <p:spPr/>
        <p:txBody>
          <a:bodyPr/>
          <a:lstStyle/>
          <a:p>
            <a:r>
              <a:rPr lang="cs-CZ" b="1" dirty="0" smtClean="0"/>
              <a:t>Duální kariéra</a:t>
            </a:r>
            <a:endParaRPr lang="cs-CZ" b="1" dirty="0"/>
          </a:p>
        </p:txBody>
      </p:sp>
      <p:pic>
        <p:nvPicPr>
          <p:cNvPr id="4" name="Obrázek 3"/>
          <p:cNvPicPr>
            <a:picLocks noChangeAspect="1"/>
          </p:cNvPicPr>
          <p:nvPr/>
        </p:nvPicPr>
        <p:blipFill>
          <a:blip r:embed="rId3"/>
          <a:stretch>
            <a:fillRect/>
          </a:stretch>
        </p:blipFill>
        <p:spPr>
          <a:xfrm>
            <a:off x="4380490" y="1825625"/>
            <a:ext cx="6973310" cy="4656137"/>
          </a:xfrm>
          <a:prstGeom prst="rect">
            <a:avLst/>
          </a:prstGeom>
        </p:spPr>
      </p:pic>
    </p:spTree>
    <p:extLst>
      <p:ext uri="{BB962C8B-B14F-4D97-AF65-F5344CB8AC3E}">
        <p14:creationId xmlns:p14="http://schemas.microsoft.com/office/powerpoint/2010/main" val="18745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Jak na vás motivačně působí tyto „motivy“ (1-10)?</a:t>
            </a:r>
            <a:endParaRPr lang="cs-CZ" b="1" dirty="0"/>
          </a:p>
        </p:txBody>
      </p:sp>
      <p:sp>
        <p:nvSpPr>
          <p:cNvPr id="3" name="Zástupný symbol pro obsah 2"/>
          <p:cNvSpPr>
            <a:spLocks noGrp="1"/>
          </p:cNvSpPr>
          <p:nvPr>
            <p:ph idx="1"/>
          </p:nvPr>
        </p:nvSpPr>
        <p:spPr/>
        <p:txBody>
          <a:bodyPr/>
          <a:lstStyle/>
          <a:p>
            <a:pPr marL="514350" indent="-514350">
              <a:buAutoNum type="arabicParenR"/>
            </a:pPr>
            <a:r>
              <a:rPr lang="pl-PL" dirty="0" smtClean="0"/>
              <a:t>„Dneska </a:t>
            </a:r>
            <a:r>
              <a:rPr lang="pl-PL" dirty="0"/>
              <a:t>ses fakt snažil, tak tady za odměnu </a:t>
            </a:r>
            <a:r>
              <a:rPr lang="pl-PL" dirty="0" smtClean="0"/>
              <a:t>máš XYZ.“</a:t>
            </a:r>
          </a:p>
          <a:p>
            <a:pPr marL="514350" indent="-514350">
              <a:buAutoNum type="arabicParenR"/>
            </a:pPr>
            <a:r>
              <a:rPr lang="pl-PL" dirty="0" smtClean="0"/>
              <a:t>„Tady máš XYZ... a udělěj ABC.”</a:t>
            </a:r>
          </a:p>
          <a:p>
            <a:pPr marL="514350" indent="-514350">
              <a:buAutoNum type="arabicParenR"/>
            </a:pPr>
            <a:r>
              <a:rPr lang="cs-CZ" dirty="0"/>
              <a:t>„Kvalitní výkon v tomto testu bude stěžejní pro váš budoucí studijní život</a:t>
            </a:r>
            <a:r>
              <a:rPr lang="cs-CZ" dirty="0" smtClean="0"/>
              <a:t>.“</a:t>
            </a:r>
          </a:p>
          <a:p>
            <a:pPr marL="514350" indent="-514350">
              <a:buAutoNum type="arabicParenR"/>
            </a:pPr>
            <a:r>
              <a:rPr lang="cs-CZ" dirty="0"/>
              <a:t>„Uvidíme, kdo bude nejrychlejší</a:t>
            </a:r>
            <a:r>
              <a:rPr lang="cs-CZ" dirty="0" smtClean="0"/>
              <a:t>!“</a:t>
            </a:r>
          </a:p>
          <a:p>
            <a:pPr marL="514350" indent="-514350">
              <a:buAutoNum type="arabicParenR"/>
            </a:pPr>
            <a:r>
              <a:rPr lang="cs-CZ" dirty="0"/>
              <a:t>„Kdo dokáže udělat tohle… ?“ </a:t>
            </a:r>
          </a:p>
          <a:p>
            <a:pPr marL="0" indent="0">
              <a:buNone/>
            </a:pPr>
            <a:endParaRPr lang="cs-CZ" dirty="0"/>
          </a:p>
          <a:p>
            <a:pPr marL="514350" indent="-514350">
              <a:buAutoNum type="arabicParenR"/>
            </a:pPr>
            <a:endParaRPr lang="cs-CZ" dirty="0"/>
          </a:p>
          <a:p>
            <a:pPr marL="514350" indent="-514350">
              <a:buAutoNum type="arabicParenR"/>
            </a:pPr>
            <a:endParaRPr lang="cs-CZ" dirty="0"/>
          </a:p>
        </p:txBody>
      </p:sp>
    </p:spTree>
    <p:extLst>
      <p:ext uri="{BB962C8B-B14F-4D97-AF65-F5344CB8AC3E}">
        <p14:creationId xmlns:p14="http://schemas.microsoft.com/office/powerpoint/2010/main" val="327567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Prohlubování vnitřní motivace v praxi</a:t>
            </a:r>
            <a:endParaRPr lang="cs-CZ" b="1" dirty="0"/>
          </a:p>
        </p:txBody>
      </p:sp>
      <p:sp>
        <p:nvSpPr>
          <p:cNvPr id="3" name="Zástupný symbol pro obsah 2"/>
          <p:cNvSpPr>
            <a:spLocks noGrp="1"/>
          </p:cNvSpPr>
          <p:nvPr>
            <p:ph idx="1"/>
          </p:nvPr>
        </p:nvSpPr>
        <p:spPr/>
        <p:txBody>
          <a:bodyPr/>
          <a:lstStyle/>
          <a:p>
            <a:r>
              <a:rPr lang="cs-CZ" b="1" dirty="0" smtClean="0"/>
              <a:t>Nepotlačování vnitřní motivace</a:t>
            </a:r>
          </a:p>
          <a:p>
            <a:endParaRPr lang="cs-CZ" b="1" dirty="0" smtClean="0"/>
          </a:p>
          <a:p>
            <a:pPr lvl="1"/>
            <a:r>
              <a:rPr lang="cs-CZ" dirty="0" smtClean="0"/>
              <a:t>Vnější motivy užívat minimálně, pouze k „dokreslení“ a především </a:t>
            </a:r>
            <a:r>
              <a:rPr lang="cs-CZ" b="1" dirty="0" smtClean="0"/>
              <a:t>spontánně a zpětně</a:t>
            </a:r>
            <a:r>
              <a:rPr lang="cs-CZ" dirty="0" smtClean="0"/>
              <a:t> („</a:t>
            </a:r>
            <a:r>
              <a:rPr lang="cs-CZ" b="1" i="1" dirty="0" smtClean="0"/>
              <a:t>Dneska ses fakt snažil, tak tady za odměnu máš / můžeš</a:t>
            </a:r>
            <a:r>
              <a:rPr lang="cs-CZ" i="1" dirty="0" smtClean="0"/>
              <a:t>…“)</a:t>
            </a:r>
          </a:p>
          <a:p>
            <a:pPr marL="457200" lvl="1" indent="0">
              <a:buNone/>
            </a:pPr>
            <a:endParaRPr lang="cs-CZ" dirty="0" smtClean="0"/>
          </a:p>
          <a:p>
            <a:pPr lvl="1"/>
            <a:r>
              <a:rPr lang="cs-CZ" b="1" dirty="0" smtClean="0"/>
              <a:t>Veřejné pochvaly </a:t>
            </a:r>
            <a:r>
              <a:rPr lang="cs-CZ" dirty="0" smtClean="0"/>
              <a:t>však čas od času působí pozitivně na odhodlání sportovce („</a:t>
            </a:r>
            <a:r>
              <a:rPr lang="cs-CZ" b="1" i="1" dirty="0" smtClean="0"/>
              <a:t>Tohle cvičení ti opravdu jde… Pojď to všem ukázat…</a:t>
            </a:r>
            <a:r>
              <a:rPr lang="cs-CZ" b="1" dirty="0" smtClean="0"/>
              <a:t>“)</a:t>
            </a:r>
          </a:p>
        </p:txBody>
      </p:sp>
    </p:spTree>
    <p:extLst>
      <p:ext uri="{BB962C8B-B14F-4D97-AF65-F5344CB8AC3E}">
        <p14:creationId xmlns:p14="http://schemas.microsoft.com/office/powerpoint/2010/main" val="220858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Prohlubování vnitřní motivace v praxi</a:t>
            </a:r>
            <a:endParaRPr lang="cs-CZ" b="1" dirty="0"/>
          </a:p>
        </p:txBody>
      </p:sp>
      <p:sp>
        <p:nvSpPr>
          <p:cNvPr id="3" name="Zástupný symbol pro obsah 2"/>
          <p:cNvSpPr>
            <a:spLocks noGrp="1"/>
          </p:cNvSpPr>
          <p:nvPr>
            <p:ph idx="1"/>
          </p:nvPr>
        </p:nvSpPr>
        <p:spPr/>
        <p:txBody>
          <a:bodyPr/>
          <a:lstStyle/>
          <a:p>
            <a:r>
              <a:rPr lang="cs-CZ" b="1" dirty="0" smtClean="0"/>
              <a:t>Možnost volby</a:t>
            </a:r>
          </a:p>
          <a:p>
            <a:pPr lvl="1"/>
            <a:r>
              <a:rPr lang="cs-CZ" dirty="0" smtClean="0"/>
              <a:t>Umožnění svěřencům možnost participace na stavbě tréninkové jednotky (nechat jim vybrat nějaké cvičení)</a:t>
            </a:r>
          </a:p>
          <a:p>
            <a:pPr lvl="1"/>
            <a:r>
              <a:rPr lang="cs-CZ" b="1" dirty="0" smtClean="0"/>
              <a:t>„</a:t>
            </a:r>
            <a:r>
              <a:rPr lang="cs-CZ" b="1" i="1" dirty="0" smtClean="0"/>
              <a:t>Za odměnu si můžeš (nebo vítězné družstvo) vybrat co budeme na konci tréninku dělat…“</a:t>
            </a:r>
          </a:p>
          <a:p>
            <a:pPr lvl="1"/>
            <a:endParaRPr lang="cs-CZ" b="1" i="1" dirty="0" smtClean="0"/>
          </a:p>
          <a:p>
            <a:pPr lvl="1"/>
            <a:endParaRPr lang="cs-CZ" b="1" i="1" dirty="0"/>
          </a:p>
          <a:p>
            <a:pPr lvl="1"/>
            <a:r>
              <a:rPr lang="cs-CZ" b="1" i="1" dirty="0" smtClean="0"/>
              <a:t>„Skutečná odpovědnost se rodí tam, kde máme možnost volby, možnost se spolupodílet na tom, co, jak a kdy budeme konat. Čím větší je náš vklad, tím větší odpovědnost jsme schopni a ochotni přijmout“</a:t>
            </a:r>
            <a:endParaRPr lang="cs-CZ" b="1" i="1" dirty="0"/>
          </a:p>
        </p:txBody>
      </p:sp>
    </p:spTree>
    <p:extLst>
      <p:ext uri="{BB962C8B-B14F-4D97-AF65-F5344CB8AC3E}">
        <p14:creationId xmlns:p14="http://schemas.microsoft.com/office/powerpoint/2010/main" val="376141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Prohlubování vnitřní motivace v praxi</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smtClean="0"/>
              <a:t>Zdůraznění důležitosti činnosti</a:t>
            </a:r>
          </a:p>
          <a:p>
            <a:pPr marL="0" indent="0">
              <a:buNone/>
            </a:pPr>
            <a:endParaRPr lang="cs-CZ" b="1" dirty="0" smtClean="0"/>
          </a:p>
          <a:p>
            <a:pPr lvl="1"/>
            <a:r>
              <a:rPr lang="cs-CZ" b="1" dirty="0" smtClean="0"/>
              <a:t>„</a:t>
            </a:r>
            <a:r>
              <a:rPr lang="cs-CZ" b="1" i="1" dirty="0" smtClean="0"/>
              <a:t>Tento test bude tvořit 25% vaší konečné známky“ , „Kvalitní výkon v tomto testu bude stěžejní pro váš budoucí studijní život</a:t>
            </a:r>
            <a:r>
              <a:rPr lang="cs-CZ" dirty="0" smtClean="0"/>
              <a:t>.“</a:t>
            </a:r>
          </a:p>
          <a:p>
            <a:pPr lvl="2"/>
            <a:r>
              <a:rPr lang="cs-CZ" dirty="0" smtClean="0"/>
              <a:t>Strach – nejsilnější motivátor</a:t>
            </a:r>
          </a:p>
          <a:p>
            <a:pPr lvl="2"/>
            <a:r>
              <a:rPr lang="cs-CZ" b="1" dirty="0" smtClean="0"/>
              <a:t>Nepoužívat u jedinců, jejich sebehodnocení jsou nízká!</a:t>
            </a:r>
          </a:p>
          <a:p>
            <a:pPr lvl="2"/>
            <a:r>
              <a:rPr lang="cs-CZ" b="1" dirty="0" smtClean="0"/>
              <a:t>Pouze sporadicky!</a:t>
            </a:r>
          </a:p>
          <a:p>
            <a:pPr marL="0" indent="0">
              <a:buNone/>
            </a:pPr>
            <a:endParaRPr lang="cs-CZ" b="1" dirty="0"/>
          </a:p>
          <a:p>
            <a:pPr lvl="1"/>
            <a:r>
              <a:rPr lang="cs-CZ" b="1" dirty="0" smtClean="0"/>
              <a:t>„</a:t>
            </a:r>
            <a:r>
              <a:rPr lang="cs-CZ" b="1" i="1" dirty="0" smtClean="0"/>
              <a:t>Uvidíme, kdo bude nejrychlejší!“</a:t>
            </a:r>
          </a:p>
          <a:p>
            <a:pPr lvl="2"/>
            <a:r>
              <a:rPr lang="cs-CZ" b="1" i="1" dirty="0" smtClean="0"/>
              <a:t>Rovněž užívat pouze sporadicky (k dokreslení motivační struktury)</a:t>
            </a:r>
          </a:p>
          <a:p>
            <a:pPr lvl="2"/>
            <a:r>
              <a:rPr lang="cs-CZ" b="1" i="1" dirty="0" smtClean="0"/>
              <a:t>Satisfakci zažije pouze vítěz, zbytek týmu zažije negativní pocity -</a:t>
            </a:r>
            <a:r>
              <a:rPr lang="en-US" b="1" i="1" dirty="0" smtClean="0"/>
              <a:t>&gt; v</a:t>
            </a:r>
            <a:r>
              <a:rPr lang="cs-CZ" b="1" i="1" dirty="0" err="1" smtClean="0"/>
              <a:t>ytvořená</a:t>
            </a:r>
            <a:r>
              <a:rPr lang="cs-CZ" b="1" i="1" dirty="0" smtClean="0"/>
              <a:t> negativní hodnota převýší tu pozitivní</a:t>
            </a:r>
          </a:p>
          <a:p>
            <a:endParaRPr lang="cs-CZ" b="1" dirty="0" smtClean="0"/>
          </a:p>
          <a:p>
            <a:r>
              <a:rPr lang="cs-CZ" b="1" dirty="0" smtClean="0">
                <a:solidFill>
                  <a:srgbClr val="FF0000"/>
                </a:solidFill>
              </a:rPr>
              <a:t>„</a:t>
            </a:r>
            <a:r>
              <a:rPr lang="cs-CZ" b="1" i="1" dirty="0" smtClean="0">
                <a:solidFill>
                  <a:srgbClr val="FF0000"/>
                </a:solidFill>
              </a:rPr>
              <a:t>Kolikrát dokážete během 30 vteřin </a:t>
            </a:r>
            <a:r>
              <a:rPr lang="cs-CZ" b="1" i="1" dirty="0" err="1" smtClean="0">
                <a:solidFill>
                  <a:srgbClr val="FF0000"/>
                </a:solidFill>
              </a:rPr>
              <a:t>přebehnout</a:t>
            </a:r>
            <a:r>
              <a:rPr lang="cs-CZ" b="1" i="1" dirty="0" smtClean="0">
                <a:solidFill>
                  <a:srgbClr val="FF0000"/>
                </a:solidFill>
              </a:rPr>
              <a:t>…“ , „Kdo dokáže udělat tohle… ?“ </a:t>
            </a:r>
            <a:endParaRPr lang="cs-CZ" b="1" dirty="0">
              <a:solidFill>
                <a:srgbClr val="FF0000"/>
              </a:solidFill>
            </a:endParaRPr>
          </a:p>
          <a:p>
            <a:r>
              <a:rPr lang="cs-CZ" b="1" dirty="0">
                <a:solidFill>
                  <a:srgbClr val="FF0000"/>
                </a:solidFill>
              </a:rPr>
              <a:t>Ptáme se </a:t>
            </a:r>
            <a:r>
              <a:rPr lang="cs-CZ" b="1" dirty="0" smtClean="0">
                <a:solidFill>
                  <a:srgbClr val="FF0000"/>
                </a:solidFill>
              </a:rPr>
              <a:t>taky </a:t>
            </a:r>
            <a:r>
              <a:rPr lang="cs-CZ" b="1" dirty="0">
                <a:solidFill>
                  <a:srgbClr val="FF0000"/>
                </a:solidFill>
              </a:rPr>
              <a:t>hráčů, jak je to bavilo a jak se jim dařili </a:t>
            </a:r>
            <a:r>
              <a:rPr lang="cs-CZ" b="1" dirty="0" smtClean="0">
                <a:solidFill>
                  <a:srgbClr val="FF0000"/>
                </a:solidFill>
              </a:rPr>
              <a:t>kličky atd. </a:t>
            </a:r>
            <a:endParaRPr lang="cs-CZ" b="1" dirty="0">
              <a:solidFill>
                <a:srgbClr val="FF0000"/>
              </a:solidFill>
            </a:endParaRPr>
          </a:p>
          <a:p>
            <a:endParaRPr lang="cs-CZ" b="1" dirty="0"/>
          </a:p>
        </p:txBody>
      </p:sp>
    </p:spTree>
    <p:extLst>
      <p:ext uri="{BB962C8B-B14F-4D97-AF65-F5344CB8AC3E}">
        <p14:creationId xmlns:p14="http://schemas.microsoft.com/office/powerpoint/2010/main" val="75780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883920" y="529717"/>
            <a:ext cx="5626608" cy="5811838"/>
          </a:xfrm>
        </p:spPr>
        <p:txBody>
          <a:bodyPr>
            <a:normAutofit/>
          </a:bodyPr>
          <a:lstStyle/>
          <a:p>
            <a:r>
              <a:rPr lang="cs-CZ" dirty="0"/>
              <a:t>"</a:t>
            </a:r>
            <a:r>
              <a:rPr lang="cs-CZ" i="1" dirty="0" err="1"/>
              <a:t>Chemistry</a:t>
            </a:r>
            <a:r>
              <a:rPr lang="cs-CZ" i="1" dirty="0"/>
              <a:t> </a:t>
            </a:r>
            <a:r>
              <a:rPr lang="cs-CZ" i="1" dirty="0" err="1"/>
              <a:t>is</a:t>
            </a:r>
            <a:r>
              <a:rPr lang="cs-CZ" i="1" dirty="0"/>
              <a:t> a </a:t>
            </a:r>
            <a:r>
              <a:rPr lang="cs-CZ" i="1" dirty="0" err="1"/>
              <a:t>class</a:t>
            </a:r>
            <a:r>
              <a:rPr lang="cs-CZ" i="1" dirty="0"/>
              <a:t> </a:t>
            </a:r>
            <a:r>
              <a:rPr lang="cs-CZ" i="1" dirty="0" err="1"/>
              <a:t>you</a:t>
            </a:r>
            <a:r>
              <a:rPr lang="cs-CZ" i="1" dirty="0"/>
              <a:t> </a:t>
            </a:r>
            <a:r>
              <a:rPr lang="cs-CZ" i="1" dirty="0" err="1"/>
              <a:t>take</a:t>
            </a:r>
            <a:r>
              <a:rPr lang="cs-CZ" i="1" dirty="0"/>
              <a:t> in </a:t>
            </a:r>
            <a:r>
              <a:rPr lang="cs-CZ" i="1" dirty="0" err="1"/>
              <a:t>high</a:t>
            </a:r>
            <a:r>
              <a:rPr lang="cs-CZ" i="1" dirty="0"/>
              <a:t> </a:t>
            </a:r>
            <a:r>
              <a:rPr lang="cs-CZ" i="1" dirty="0" err="1"/>
              <a:t>school</a:t>
            </a:r>
            <a:r>
              <a:rPr lang="cs-CZ" i="1" dirty="0"/>
              <a:t> </a:t>
            </a:r>
            <a:r>
              <a:rPr lang="cs-CZ" i="1" dirty="0" err="1"/>
              <a:t>or</a:t>
            </a:r>
            <a:r>
              <a:rPr lang="cs-CZ" i="1" dirty="0"/>
              <a:t> </a:t>
            </a:r>
            <a:r>
              <a:rPr lang="cs-CZ" i="1" dirty="0" err="1"/>
              <a:t>college</a:t>
            </a:r>
            <a:r>
              <a:rPr lang="cs-CZ" i="1" dirty="0"/>
              <a:t> </a:t>
            </a:r>
            <a:r>
              <a:rPr lang="cs-CZ" i="1" dirty="0" err="1"/>
              <a:t>where</a:t>
            </a:r>
            <a:r>
              <a:rPr lang="cs-CZ" i="1" dirty="0"/>
              <a:t> </a:t>
            </a:r>
            <a:r>
              <a:rPr lang="cs-CZ" i="1" dirty="0" err="1"/>
              <a:t>you</a:t>
            </a:r>
            <a:r>
              <a:rPr lang="cs-CZ" i="1" dirty="0"/>
              <a:t> </a:t>
            </a:r>
            <a:r>
              <a:rPr lang="cs-CZ" i="1" dirty="0" err="1"/>
              <a:t>figure</a:t>
            </a:r>
            <a:r>
              <a:rPr lang="cs-CZ" i="1" dirty="0"/>
              <a:t> </a:t>
            </a:r>
            <a:r>
              <a:rPr lang="cs-CZ" i="1" dirty="0" err="1"/>
              <a:t>out</a:t>
            </a:r>
            <a:r>
              <a:rPr lang="cs-CZ" i="1" dirty="0"/>
              <a:t> 2 plus 2 </a:t>
            </a:r>
            <a:r>
              <a:rPr lang="cs-CZ" i="1" dirty="0" err="1"/>
              <a:t>is</a:t>
            </a:r>
            <a:r>
              <a:rPr lang="cs-CZ" i="1" dirty="0"/>
              <a:t> 10, </a:t>
            </a:r>
            <a:r>
              <a:rPr lang="cs-CZ" i="1" dirty="0" err="1"/>
              <a:t>or</a:t>
            </a:r>
            <a:r>
              <a:rPr lang="cs-CZ" i="1" dirty="0"/>
              <a:t> </a:t>
            </a:r>
            <a:r>
              <a:rPr lang="cs-CZ" i="1" dirty="0" err="1"/>
              <a:t>something</a:t>
            </a:r>
            <a:r>
              <a:rPr lang="cs-CZ" dirty="0"/>
              <a:t>" - </a:t>
            </a:r>
            <a:r>
              <a:rPr lang="cs-CZ" dirty="0" err="1"/>
              <a:t>Rodman</a:t>
            </a:r>
            <a:endParaRPr lang="cs-CZ" dirty="0"/>
          </a:p>
          <a:p>
            <a:endParaRPr lang="cs-CZ" dirty="0"/>
          </a:p>
          <a:p>
            <a:r>
              <a:rPr lang="cs-CZ" dirty="0" err="1"/>
              <a:t>Phil</a:t>
            </a:r>
            <a:r>
              <a:rPr lang="cs-CZ" dirty="0"/>
              <a:t> Jackson (trenér): "</a:t>
            </a:r>
            <a:r>
              <a:rPr lang="cs-CZ" i="1" dirty="0"/>
              <a:t>Dennis měl zvláštní schopnost navodit uvolněnou atmosféru i ve chvílích, kdy šlo do tuhého. Jak byste mohli zůstat vážní, když vedle vás sedí chlapík s velkým žlutým </a:t>
            </a:r>
            <a:r>
              <a:rPr lang="cs-CZ" i="1" dirty="0" err="1"/>
              <a:t>smajlíkem</a:t>
            </a:r>
            <a:r>
              <a:rPr lang="cs-CZ" i="1" dirty="0"/>
              <a:t> nabarveným ve vlasech</a:t>
            </a:r>
            <a:r>
              <a:rPr lang="cs-CZ" dirty="0"/>
              <a:t>?" </a:t>
            </a: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528" y="529717"/>
            <a:ext cx="4358879" cy="5811838"/>
          </a:xfrm>
          <a:prstGeom prst="rect">
            <a:avLst/>
          </a:prstGeom>
        </p:spPr>
      </p:pic>
    </p:spTree>
    <p:extLst>
      <p:ext uri="{BB962C8B-B14F-4D97-AF65-F5344CB8AC3E}">
        <p14:creationId xmlns:p14="http://schemas.microsoft.com/office/powerpoint/2010/main" val="366413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Prohlubování vnitřní motivace v praxi</a:t>
            </a:r>
          </a:p>
        </p:txBody>
      </p:sp>
      <p:sp>
        <p:nvSpPr>
          <p:cNvPr id="3" name="Zástupný symbol pro obsah 2"/>
          <p:cNvSpPr>
            <a:spLocks noGrp="1"/>
          </p:cNvSpPr>
          <p:nvPr>
            <p:ph idx="1"/>
          </p:nvPr>
        </p:nvSpPr>
        <p:spPr/>
        <p:txBody>
          <a:bodyPr/>
          <a:lstStyle/>
          <a:p>
            <a:r>
              <a:rPr lang="cs-CZ" b="1" dirty="0" smtClean="0"/>
              <a:t>„Nakažlivost emocí“ / Entuziasmus</a:t>
            </a:r>
            <a:endParaRPr lang="cs-CZ" dirty="0"/>
          </a:p>
          <a:p>
            <a:pPr lvl="0"/>
            <a:r>
              <a:rPr lang="cs-CZ" b="1" dirty="0" smtClean="0">
                <a:solidFill>
                  <a:prstClr val="black"/>
                </a:solidFill>
              </a:rPr>
              <a:t>„</a:t>
            </a:r>
            <a:r>
              <a:rPr lang="cs-CZ" b="1" dirty="0" err="1" smtClean="0">
                <a:solidFill>
                  <a:prstClr val="black"/>
                </a:solidFill>
              </a:rPr>
              <a:t>Pygmalion</a:t>
            </a:r>
            <a:r>
              <a:rPr lang="cs-CZ" b="1" dirty="0" smtClean="0">
                <a:solidFill>
                  <a:prstClr val="black"/>
                </a:solidFill>
              </a:rPr>
              <a:t> efekt“</a:t>
            </a:r>
          </a:p>
          <a:p>
            <a:pPr lvl="1"/>
            <a:r>
              <a:rPr lang="cs-CZ" dirty="0" smtClean="0">
                <a:solidFill>
                  <a:prstClr val="black"/>
                </a:solidFill>
              </a:rPr>
              <a:t>Experiment -</a:t>
            </a:r>
            <a:r>
              <a:rPr lang="en-US" dirty="0" smtClean="0">
                <a:solidFill>
                  <a:prstClr val="black"/>
                </a:solidFill>
              </a:rPr>
              <a:t>&gt; </a:t>
            </a:r>
            <a:r>
              <a:rPr lang="en-US" dirty="0">
                <a:solidFill>
                  <a:prstClr val="black"/>
                </a:solidFill>
              </a:rPr>
              <a:t>s</a:t>
            </a:r>
            <a:r>
              <a:rPr lang="cs-CZ" dirty="0" err="1" smtClean="0">
                <a:solidFill>
                  <a:prstClr val="black"/>
                </a:solidFill>
              </a:rPr>
              <a:t>ebenaplňující</a:t>
            </a:r>
            <a:r>
              <a:rPr lang="cs-CZ" dirty="0" smtClean="0">
                <a:solidFill>
                  <a:prstClr val="black"/>
                </a:solidFill>
              </a:rPr>
              <a:t> předpověď</a:t>
            </a:r>
            <a:endParaRPr lang="en-US" dirty="0" smtClean="0">
              <a:solidFill>
                <a:prstClr val="black"/>
              </a:solidFill>
            </a:endParaRPr>
          </a:p>
          <a:p>
            <a:pPr lvl="1"/>
            <a:r>
              <a:rPr lang="en-US" dirty="0" err="1" smtClean="0">
                <a:solidFill>
                  <a:prstClr val="black"/>
                </a:solidFill>
              </a:rPr>
              <a:t>Siln</a:t>
            </a:r>
            <a:r>
              <a:rPr lang="cs-CZ" dirty="0" err="1" smtClean="0">
                <a:solidFill>
                  <a:prstClr val="black"/>
                </a:solidFill>
              </a:rPr>
              <a:t>ým</a:t>
            </a:r>
            <a:r>
              <a:rPr lang="cs-CZ" dirty="0" smtClean="0">
                <a:solidFill>
                  <a:prstClr val="black"/>
                </a:solidFill>
              </a:rPr>
              <a:t> determinantem v progresu svěřenců je důvěra</a:t>
            </a:r>
            <a:endParaRPr lang="cs-CZ" dirty="0"/>
          </a:p>
        </p:txBody>
      </p:sp>
    </p:spTree>
    <p:extLst>
      <p:ext uri="{BB962C8B-B14F-4D97-AF65-F5344CB8AC3E}">
        <p14:creationId xmlns:p14="http://schemas.microsoft.com/office/powerpoint/2010/main" val="125112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Shrnutí</a:t>
            </a:r>
            <a:endParaRPr lang="cs-CZ" b="1" dirty="0"/>
          </a:p>
        </p:txBody>
      </p:sp>
      <p:sp>
        <p:nvSpPr>
          <p:cNvPr id="3" name="Zástupný symbol pro obsah 2"/>
          <p:cNvSpPr>
            <a:spLocks noGrp="1"/>
          </p:cNvSpPr>
          <p:nvPr>
            <p:ph idx="1"/>
          </p:nvPr>
        </p:nvSpPr>
        <p:spPr/>
        <p:txBody>
          <a:bodyPr/>
          <a:lstStyle/>
          <a:p>
            <a:r>
              <a:rPr lang="cs-CZ" dirty="0" smtClean="0"/>
              <a:t>Vnější motivy spontánně za snahu/dobře odvedenou činnost</a:t>
            </a:r>
          </a:p>
          <a:p>
            <a:pPr lvl="1"/>
            <a:r>
              <a:rPr lang="cs-CZ" dirty="0" smtClean="0"/>
              <a:t>Veřejně chválit</a:t>
            </a:r>
          </a:p>
          <a:p>
            <a:r>
              <a:rPr lang="cs-CZ" dirty="0" smtClean="0"/>
              <a:t>Nejsilnější motiv je strach (sporadicky)</a:t>
            </a:r>
          </a:p>
          <a:p>
            <a:r>
              <a:rPr lang="cs-CZ" dirty="0" smtClean="0"/>
              <a:t>Dejte hráčům možnost volby (vybrat si cvičení / trest pro prohrávající)</a:t>
            </a:r>
          </a:p>
          <a:p>
            <a:r>
              <a:rPr lang="cs-CZ" dirty="0" smtClean="0"/>
              <a:t>Pouze sporadicky motivujte stylem „Kdo bude nejrychlejší?“</a:t>
            </a:r>
          </a:p>
          <a:p>
            <a:pPr lvl="1"/>
            <a:r>
              <a:rPr lang="cs-CZ" dirty="0" smtClean="0"/>
              <a:t>Souvisí s </a:t>
            </a:r>
            <a:r>
              <a:rPr lang="cs-CZ" dirty="0" err="1" smtClean="0"/>
              <a:t>task</a:t>
            </a:r>
            <a:r>
              <a:rPr lang="cs-CZ" dirty="0" smtClean="0"/>
              <a:t>/ego </a:t>
            </a:r>
            <a:r>
              <a:rPr lang="cs-CZ" dirty="0" err="1" smtClean="0"/>
              <a:t>oriented</a:t>
            </a:r>
            <a:r>
              <a:rPr lang="cs-CZ" dirty="0" smtClean="0"/>
              <a:t> sportovci -</a:t>
            </a:r>
            <a:r>
              <a:rPr lang="en-US" dirty="0" smtClean="0"/>
              <a:t>&gt;</a:t>
            </a:r>
            <a:r>
              <a:rPr lang="cs-CZ" dirty="0" smtClean="0"/>
              <a:t> individuální přístup</a:t>
            </a:r>
          </a:p>
          <a:p>
            <a:pPr lvl="1"/>
            <a:endParaRPr lang="cs-CZ" dirty="0"/>
          </a:p>
          <a:p>
            <a:pPr lvl="1"/>
            <a:endParaRPr lang="cs-CZ" dirty="0" smtClean="0"/>
          </a:p>
          <a:p>
            <a:pPr lvl="1"/>
            <a:r>
              <a:rPr lang="cs-CZ" dirty="0" smtClean="0">
                <a:hlinkClick r:id="rId2"/>
              </a:rPr>
              <a:t>https</a:t>
            </a:r>
            <a:r>
              <a:rPr lang="cs-CZ" dirty="0">
                <a:hlinkClick r:id="rId2"/>
              </a:rPr>
              <a:t>://</a:t>
            </a:r>
            <a:r>
              <a:rPr lang="cs-CZ" dirty="0" smtClean="0">
                <a:hlinkClick r:id="rId2"/>
              </a:rPr>
              <a:t>www.youtube.com/watch?v=bftFLXLJui0</a:t>
            </a:r>
            <a:endParaRPr lang="cs-CZ" dirty="0" smtClean="0"/>
          </a:p>
          <a:p>
            <a:pPr lvl="1"/>
            <a:endParaRPr lang="cs-CZ" dirty="0"/>
          </a:p>
        </p:txBody>
      </p:sp>
    </p:spTree>
    <p:extLst>
      <p:ext uri="{BB962C8B-B14F-4D97-AF65-F5344CB8AC3E}">
        <p14:creationId xmlns:p14="http://schemas.microsoft.com/office/powerpoint/2010/main" val="197696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err="1" smtClean="0"/>
              <a:t>Mourinho</a:t>
            </a:r>
            <a:r>
              <a:rPr lang="cs-CZ" sz="2800" b="1" dirty="0" smtClean="0"/>
              <a:t> to </a:t>
            </a:r>
            <a:r>
              <a:rPr lang="cs-CZ" sz="2800" b="1" dirty="0" err="1" smtClean="0"/>
              <a:t>Balotelli</a:t>
            </a:r>
            <a:r>
              <a:rPr lang="cs-CZ" sz="2800" b="1" dirty="0"/>
              <a:t> </a:t>
            </a:r>
            <a:r>
              <a:rPr lang="cs-CZ" sz="2800" dirty="0"/>
              <a:t>- </a:t>
            </a:r>
            <a:r>
              <a:rPr lang="cs-CZ" sz="2800" dirty="0">
                <a:hlinkClick r:id="rId3"/>
              </a:rPr>
              <a:t>https://</a:t>
            </a:r>
            <a:r>
              <a:rPr lang="cs-CZ" sz="2800" dirty="0" smtClean="0">
                <a:hlinkClick r:id="rId3"/>
              </a:rPr>
              <a:t>www.youtube.com/watch?v=AwXgfBzK_L4</a:t>
            </a:r>
            <a:r>
              <a:rPr lang="cs-CZ" sz="2800" dirty="0" smtClean="0"/>
              <a:t> </a:t>
            </a:r>
            <a:endParaRPr lang="cs-CZ" sz="2800" dirty="0"/>
          </a:p>
        </p:txBody>
      </p:sp>
      <p:pic>
        <p:nvPicPr>
          <p:cNvPr id="4" name="Zástupný symbol pro obsah 3"/>
          <p:cNvPicPr>
            <a:picLocks noGrp="1" noChangeAspect="1"/>
          </p:cNvPicPr>
          <p:nvPr>
            <p:ph idx="1"/>
          </p:nvPr>
        </p:nvPicPr>
        <p:blipFill>
          <a:blip r:embed="rId4"/>
          <a:stretch>
            <a:fillRect/>
          </a:stretch>
        </p:blipFill>
        <p:spPr>
          <a:xfrm>
            <a:off x="2781871" y="1913548"/>
            <a:ext cx="6628257" cy="4422323"/>
          </a:xfrm>
          <a:prstGeom prst="rect">
            <a:avLst/>
          </a:prstGeom>
        </p:spPr>
      </p:pic>
    </p:spTree>
    <p:extLst>
      <p:ext uri="{BB962C8B-B14F-4D97-AF65-F5344CB8AC3E}">
        <p14:creationId xmlns:p14="http://schemas.microsoft.com/office/powerpoint/2010/main" val="169080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Psychologie sportu</a:t>
            </a:r>
            <a:endParaRPr lang="cs-CZ" b="1" dirty="0"/>
          </a:p>
        </p:txBody>
      </p:sp>
      <p:sp>
        <p:nvSpPr>
          <p:cNvPr id="3" name="Zástupný symbol pro obsah 2"/>
          <p:cNvSpPr>
            <a:spLocks noGrp="1"/>
          </p:cNvSpPr>
          <p:nvPr>
            <p:ph idx="1"/>
          </p:nvPr>
        </p:nvSpPr>
        <p:spPr/>
        <p:txBody>
          <a:bodyPr/>
          <a:lstStyle/>
          <a:p>
            <a:r>
              <a:rPr lang="cs-CZ" dirty="0" smtClean="0"/>
              <a:t>„</a:t>
            </a:r>
            <a:r>
              <a:rPr lang="cs-CZ" i="1" dirty="0" smtClean="0"/>
              <a:t>Disciplína zabývající se sportovním tréninkem a dalšími podmínkami výkonnosti sportovce včetně jeho osobnosti i osobnosti trenéra.“</a:t>
            </a:r>
          </a:p>
          <a:p>
            <a:endParaRPr lang="cs-CZ" i="1" dirty="0"/>
          </a:p>
          <a:p>
            <a:r>
              <a:rPr lang="cs-CZ" b="1" dirty="0" smtClean="0"/>
              <a:t>Vznik</a:t>
            </a:r>
          </a:p>
          <a:p>
            <a:pPr lvl="1"/>
            <a:r>
              <a:rPr lang="cs-CZ" dirty="0" smtClean="0"/>
              <a:t>1898 – sociální experiment na poli cyklistiky (Norman </a:t>
            </a:r>
            <a:r>
              <a:rPr lang="cs-CZ" dirty="0" err="1" smtClean="0"/>
              <a:t>Triplett</a:t>
            </a:r>
            <a:r>
              <a:rPr lang="cs-CZ" dirty="0" smtClean="0"/>
              <a:t>)</a:t>
            </a:r>
            <a:endParaRPr lang="cs-CZ" dirty="0"/>
          </a:p>
        </p:txBody>
      </p:sp>
    </p:spTree>
    <p:extLst>
      <p:ext uri="{BB962C8B-B14F-4D97-AF65-F5344CB8AC3E}">
        <p14:creationId xmlns:p14="http://schemas.microsoft.com/office/powerpoint/2010/main" val="161598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Proces, který determinuje</a:t>
            </a:r>
          </a:p>
          <a:p>
            <a:pPr lvl="1"/>
            <a:r>
              <a:rPr lang="cs-CZ" dirty="0" smtClean="0"/>
              <a:t>Směr</a:t>
            </a:r>
          </a:p>
          <a:p>
            <a:pPr lvl="1"/>
            <a:r>
              <a:rPr lang="cs-CZ" dirty="0" smtClean="0"/>
              <a:t>Intenzitu</a:t>
            </a:r>
          </a:p>
          <a:p>
            <a:pPr lvl="1"/>
            <a:r>
              <a:rPr lang="cs-CZ" dirty="0" smtClean="0"/>
              <a:t>Stálost</a:t>
            </a:r>
          </a:p>
          <a:p>
            <a:pPr lvl="1"/>
            <a:endParaRPr lang="cs-CZ" dirty="0"/>
          </a:p>
          <a:p>
            <a:r>
              <a:rPr lang="cs-CZ" dirty="0"/>
              <a:t>Dělíme na:</a:t>
            </a:r>
          </a:p>
          <a:p>
            <a:pPr lvl="1"/>
            <a:r>
              <a:rPr lang="cs-CZ" dirty="0"/>
              <a:t>Vnitřní</a:t>
            </a:r>
          </a:p>
          <a:p>
            <a:pPr lvl="1"/>
            <a:r>
              <a:rPr lang="cs-CZ" dirty="0" smtClean="0"/>
              <a:t>Vnější</a:t>
            </a:r>
          </a:p>
          <a:p>
            <a:pPr marL="457200" lvl="1" indent="0">
              <a:buNone/>
            </a:pPr>
            <a:endParaRPr lang="cs-CZ" dirty="0"/>
          </a:p>
          <a:p>
            <a:r>
              <a:rPr lang="cs-CZ" dirty="0" smtClean="0"/>
              <a:t>Zdroje motivace:</a:t>
            </a:r>
          </a:p>
          <a:p>
            <a:pPr lvl="1"/>
            <a:r>
              <a:rPr lang="cs-CZ" dirty="0" smtClean="0"/>
              <a:t>Potřeby</a:t>
            </a:r>
          </a:p>
          <a:p>
            <a:pPr lvl="1"/>
            <a:r>
              <a:rPr lang="cs-CZ" dirty="0" smtClean="0"/>
              <a:t>Návyky</a:t>
            </a:r>
          </a:p>
          <a:p>
            <a:pPr lvl="1"/>
            <a:r>
              <a:rPr lang="cs-CZ" dirty="0" smtClean="0"/>
              <a:t>Zájmy </a:t>
            </a:r>
          </a:p>
          <a:p>
            <a:pPr lvl="1"/>
            <a:r>
              <a:rPr lang="cs-CZ" dirty="0" smtClean="0"/>
              <a:t>Hodnoty</a:t>
            </a:r>
          </a:p>
          <a:p>
            <a:pPr lvl="1"/>
            <a:r>
              <a:rPr lang="cs-CZ" dirty="0" smtClean="0"/>
              <a:t>ideály</a:t>
            </a:r>
          </a:p>
          <a:p>
            <a:pPr lvl="1"/>
            <a:endParaRPr lang="cs-CZ" dirty="0"/>
          </a:p>
          <a:p>
            <a:pPr lvl="1"/>
            <a:endParaRPr lang="cs-CZ" dirty="0"/>
          </a:p>
        </p:txBody>
      </p:sp>
      <p:pic>
        <p:nvPicPr>
          <p:cNvPr id="4" name="Obrázek 3"/>
          <p:cNvPicPr>
            <a:picLocks noChangeAspect="1"/>
          </p:cNvPicPr>
          <p:nvPr/>
        </p:nvPicPr>
        <p:blipFill>
          <a:blip r:embed="rId3"/>
          <a:stretch>
            <a:fillRect/>
          </a:stretch>
        </p:blipFill>
        <p:spPr>
          <a:xfrm>
            <a:off x="5790015" y="1690688"/>
            <a:ext cx="5563785" cy="4172839"/>
          </a:xfrm>
          <a:prstGeom prst="rect">
            <a:avLst/>
          </a:prstGeom>
        </p:spPr>
      </p:pic>
    </p:spTree>
    <p:extLst>
      <p:ext uri="{BB962C8B-B14F-4D97-AF65-F5344CB8AC3E}">
        <p14:creationId xmlns:p14="http://schemas.microsoft.com/office/powerpoint/2010/main" val="179628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343" y="365125"/>
            <a:ext cx="9487313" cy="6487217"/>
          </a:xfrm>
        </p:spPr>
      </p:pic>
    </p:spTree>
    <p:extLst>
      <p:ext uri="{BB962C8B-B14F-4D97-AF65-F5344CB8AC3E}">
        <p14:creationId xmlns:p14="http://schemas.microsoft.com/office/powerpoint/2010/main" val="353610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a:stretch>
            <a:fillRect/>
          </a:stretch>
        </p:blipFill>
        <p:spPr>
          <a:xfrm>
            <a:off x="741171" y="182880"/>
            <a:ext cx="10709658" cy="6675120"/>
          </a:xfrm>
          <a:prstGeom prst="rect">
            <a:avLst/>
          </a:prstGeom>
        </p:spPr>
      </p:pic>
    </p:spTree>
    <p:extLst>
      <p:ext uri="{BB962C8B-B14F-4D97-AF65-F5344CB8AC3E}">
        <p14:creationId xmlns:p14="http://schemas.microsoft.com/office/powerpoint/2010/main" val="27233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Teorie</a:t>
            </a:r>
            <a:endParaRPr lang="cs-CZ" b="1" dirty="0"/>
          </a:p>
        </p:txBody>
      </p:sp>
      <p:sp>
        <p:nvSpPr>
          <p:cNvPr id="3" name="Zástupný symbol pro obsah 2"/>
          <p:cNvSpPr>
            <a:spLocks noGrp="1"/>
          </p:cNvSpPr>
          <p:nvPr>
            <p:ph idx="1"/>
          </p:nvPr>
        </p:nvSpPr>
        <p:spPr>
          <a:xfrm>
            <a:off x="838200" y="1825625"/>
            <a:ext cx="5398008" cy="4351338"/>
          </a:xfrm>
        </p:spPr>
        <p:txBody>
          <a:bodyPr>
            <a:normAutofit lnSpcReduction="10000"/>
          </a:bodyPr>
          <a:lstStyle/>
          <a:p>
            <a:r>
              <a:rPr lang="cs-CZ" b="1" dirty="0" err="1" smtClean="0"/>
              <a:t>Maslowova</a:t>
            </a:r>
            <a:r>
              <a:rPr lang="cs-CZ" b="1" dirty="0" smtClean="0"/>
              <a:t> pyramida</a:t>
            </a:r>
          </a:p>
          <a:p>
            <a:pPr lvl="1"/>
            <a:r>
              <a:rPr lang="cs-CZ" dirty="0"/>
              <a:t>Krátkodobě lze porušit (častokrát je </a:t>
            </a:r>
            <a:r>
              <a:rPr lang="cs-CZ" dirty="0" smtClean="0"/>
              <a:t>dokonce potřeba </a:t>
            </a:r>
            <a:r>
              <a:rPr lang="cs-CZ" dirty="0"/>
              <a:t>seberealizace podmíněna </a:t>
            </a:r>
            <a:r>
              <a:rPr lang="cs-CZ" dirty="0" smtClean="0"/>
              <a:t>neuspokojením </a:t>
            </a:r>
            <a:r>
              <a:rPr lang="cs-CZ" dirty="0"/>
              <a:t>fyziologických potřeb)</a:t>
            </a:r>
          </a:p>
          <a:p>
            <a:pPr marL="0" indent="0">
              <a:buNone/>
            </a:pPr>
            <a:endParaRPr lang="cs-CZ" dirty="0" smtClean="0"/>
          </a:p>
          <a:p>
            <a:endParaRPr lang="cs-CZ" dirty="0" smtClean="0"/>
          </a:p>
          <a:p>
            <a:r>
              <a:rPr lang="cs-CZ" b="1" dirty="0" err="1" smtClean="0"/>
              <a:t>McClellend-atkinsonova</a:t>
            </a:r>
            <a:r>
              <a:rPr lang="cs-CZ" b="1" dirty="0" smtClean="0"/>
              <a:t> teorie o potřebě úspěchu	</a:t>
            </a:r>
          </a:p>
          <a:p>
            <a:pPr lvl="1"/>
            <a:r>
              <a:rPr lang="cs-CZ" dirty="0" smtClean="0"/>
              <a:t>Potřeba úspěchu = odhodlání – strach z neúspěchu</a:t>
            </a:r>
            <a:endParaRPr lang="cs-CZ" dirty="0"/>
          </a:p>
        </p:txBody>
      </p:sp>
      <p:pic>
        <p:nvPicPr>
          <p:cNvPr id="4" name="Obrázek 3"/>
          <p:cNvPicPr>
            <a:picLocks noChangeAspect="1"/>
          </p:cNvPicPr>
          <p:nvPr/>
        </p:nvPicPr>
        <p:blipFill>
          <a:blip r:embed="rId2"/>
          <a:stretch>
            <a:fillRect/>
          </a:stretch>
        </p:blipFill>
        <p:spPr>
          <a:xfrm>
            <a:off x="6326659" y="1690688"/>
            <a:ext cx="5027141" cy="4074630"/>
          </a:xfrm>
          <a:prstGeom prst="rect">
            <a:avLst/>
          </a:prstGeom>
        </p:spPr>
      </p:pic>
    </p:spTree>
    <p:extLst>
      <p:ext uri="{BB962C8B-B14F-4D97-AF65-F5344CB8AC3E}">
        <p14:creationId xmlns:p14="http://schemas.microsoft.com/office/powerpoint/2010/main" val="13344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Srovnání </a:t>
            </a:r>
            <a:r>
              <a:rPr lang="cs-CZ" b="1" i="1" dirty="0" err="1"/>
              <a:t>task</a:t>
            </a:r>
            <a:r>
              <a:rPr lang="cs-CZ" b="1" i="1" dirty="0"/>
              <a:t> </a:t>
            </a:r>
            <a:r>
              <a:rPr lang="cs-CZ" b="1" dirty="0"/>
              <a:t>a </a:t>
            </a:r>
            <a:r>
              <a:rPr lang="cs-CZ" b="1" i="1" dirty="0"/>
              <a:t>ego-</a:t>
            </a:r>
            <a:r>
              <a:rPr lang="cs-CZ" b="1" i="1" dirty="0" err="1"/>
              <a:t>oriented</a:t>
            </a:r>
            <a:r>
              <a:rPr lang="cs-CZ" b="1" dirty="0"/>
              <a:t> atletů </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79882539"/>
              </p:ext>
            </p:extLst>
          </p:nvPr>
        </p:nvGraphicFramePr>
        <p:xfrm>
          <a:off x="1748029" y="2377440"/>
          <a:ext cx="8695942" cy="3154680"/>
        </p:xfrm>
        <a:graphic>
          <a:graphicData uri="http://schemas.openxmlformats.org/drawingml/2006/table">
            <a:tbl>
              <a:tblPr firstRow="1" firstCol="1" bandRow="1">
                <a:tableStyleId>{5C22544A-7EE6-4342-B048-85BDC9FD1C3A}</a:tableStyleId>
              </a:tblPr>
              <a:tblGrid>
                <a:gridCol w="2898008"/>
                <a:gridCol w="2898967"/>
                <a:gridCol w="2898967"/>
              </a:tblGrid>
              <a:tr h="572592">
                <a:tc>
                  <a:txBody>
                    <a:bodyPr/>
                    <a:lstStyle/>
                    <a:p>
                      <a:pPr algn="ctr">
                        <a:lnSpc>
                          <a:spcPct val="150000"/>
                        </a:lnSpc>
                        <a:spcAft>
                          <a:spcPts val="800"/>
                        </a:spcAft>
                      </a:pPr>
                      <a:r>
                        <a:rPr lang="cs-CZ" sz="1800" dirty="0">
                          <a:effectLst/>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Task-oriented</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Ego-oriented</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7455">
                <a:tc>
                  <a:txBody>
                    <a:bodyPr/>
                    <a:lstStyle/>
                    <a:p>
                      <a:pPr algn="ctr">
                        <a:lnSpc>
                          <a:spcPct val="150000"/>
                        </a:lnSpc>
                        <a:spcAft>
                          <a:spcPts val="800"/>
                        </a:spcAft>
                      </a:pPr>
                      <a:r>
                        <a:rPr lang="cs-CZ" sz="1800">
                          <a:effectLst/>
                        </a:rPr>
                        <a:t>Chápání úspěchu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Vlastní výkony v minulosti</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Porovnání s ostatními</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27178">
                <a:tc>
                  <a:txBody>
                    <a:bodyPr/>
                    <a:lstStyle/>
                    <a:p>
                      <a:pPr algn="ctr">
                        <a:lnSpc>
                          <a:spcPct val="150000"/>
                        </a:lnSpc>
                        <a:spcAft>
                          <a:spcPts val="800"/>
                        </a:spcAft>
                      </a:pPr>
                      <a:r>
                        <a:rPr lang="cs-CZ" sz="1800">
                          <a:effectLst/>
                        </a:rPr>
                        <a:t>Příčina úspěchu</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dirty="0">
                          <a:effectLst/>
                        </a:rPr>
                        <a:t>Zdokonalování vlastních schopností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Náhoda a talent</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7455">
                <a:tc>
                  <a:txBody>
                    <a:bodyPr/>
                    <a:lstStyle/>
                    <a:p>
                      <a:pPr algn="ctr">
                        <a:lnSpc>
                          <a:spcPct val="150000"/>
                        </a:lnSpc>
                        <a:spcAft>
                          <a:spcPts val="800"/>
                        </a:spcAft>
                      </a:pPr>
                      <a:r>
                        <a:rPr lang="cs-CZ" sz="1800">
                          <a:effectLst/>
                        </a:rPr>
                        <a:t>Reakce na neúspěch</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a:effectLst/>
                        </a:rPr>
                        <a:t>Vytrvání</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cs-CZ" sz="1800" dirty="0">
                          <a:effectLst/>
                        </a:rPr>
                        <a:t>Podvádění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7950020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749</Words>
  <Application>Microsoft Office PowerPoint</Application>
  <PresentationFormat>Širokoúhlá obrazovka</PresentationFormat>
  <Paragraphs>134</Paragraphs>
  <Slides>21</Slides>
  <Notes>11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Calibri</vt:lpstr>
      <vt:lpstr>Calibri Light</vt:lpstr>
      <vt:lpstr>Times New Roman</vt:lpstr>
      <vt:lpstr>Motiv Office</vt:lpstr>
      <vt:lpstr>Motivace ve sportovním prostředí</vt:lpstr>
      <vt:lpstr>Prezentace aplikace PowerPoint</vt:lpstr>
      <vt:lpstr>Mourinho to Balotelli - https://www.youtube.com/watch?v=AwXgfBzK_L4 </vt:lpstr>
      <vt:lpstr>Psychologie sportu</vt:lpstr>
      <vt:lpstr>Motivace</vt:lpstr>
      <vt:lpstr>Prezentace aplikace PowerPoint</vt:lpstr>
      <vt:lpstr>Prezentace aplikace PowerPoint</vt:lpstr>
      <vt:lpstr>Teorie</vt:lpstr>
      <vt:lpstr>Srovnání task a ego-oriented atletů </vt:lpstr>
      <vt:lpstr>Druhy koučování ve sportu</vt:lpstr>
      <vt:lpstr>Druhy koučování ve sportu</vt:lpstr>
      <vt:lpstr>Koučování v soutěži  </vt:lpstr>
      <vt:lpstr>Koučování v soutěži</vt:lpstr>
      <vt:lpstr>Krátkodobé koučování</vt:lpstr>
      <vt:lpstr>Dlouhodobé koučování</vt:lpstr>
      <vt:lpstr>Jak na vás motivačně působí tyto „motivy“ (1-10)?</vt:lpstr>
      <vt:lpstr>Prohlubování vnitřní motivace v praxi</vt:lpstr>
      <vt:lpstr>Prohlubování vnitřní motivace v praxi</vt:lpstr>
      <vt:lpstr>Prohlubování vnitřní motivace v praxi</vt:lpstr>
      <vt:lpstr>Prohlubování vnitřní motivace v praxi</vt:lpstr>
      <vt:lpstr>Shrnutí</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Motivace ve sportovním prostředí</dc:title>
  <dc:creator>admin</dc:creator>
  <cp:lastModifiedBy>admin</cp:lastModifiedBy>
  <cp:revision>83</cp:revision>
  <dcterms:created xsi:type="dcterms:W3CDTF">2017-07-26T16:35:55Z</dcterms:created>
  <dcterms:modified xsi:type="dcterms:W3CDTF">2017-11-24T18:46:23Z</dcterms:modified>
</cp:coreProperties>
</file>