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67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4" r:id="rId38"/>
    <p:sldId id="292" r:id="rId39"/>
    <p:sldId id="304" r:id="rId40"/>
    <p:sldId id="305" r:id="rId41"/>
    <p:sldId id="306" r:id="rId42"/>
    <p:sldId id="293" r:id="rId43"/>
    <p:sldId id="295" r:id="rId44"/>
    <p:sldId id="301" r:id="rId45"/>
    <p:sldId id="302" r:id="rId46"/>
    <p:sldId id="298" r:id="rId47"/>
    <p:sldId id="318" r:id="rId48"/>
    <p:sldId id="319" r:id="rId49"/>
    <p:sldId id="307" r:id="rId50"/>
    <p:sldId id="303" r:id="rId51"/>
    <p:sldId id="317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20" r:id="rId6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Lewyho</a:t>
            </a:r>
            <a:r>
              <a:rPr lang="cs-CZ" dirty="0" smtClean="0"/>
              <a:t> korová demence – zrakové halucinace, bludy (mezi </a:t>
            </a:r>
            <a:r>
              <a:rPr lang="cs-CZ" dirty="0" err="1" smtClean="0"/>
              <a:t>Alzh</a:t>
            </a:r>
            <a:r>
              <a:rPr lang="cs-CZ" dirty="0" smtClean="0"/>
              <a:t> a </a:t>
            </a:r>
            <a:r>
              <a:rPr lang="cs-CZ" dirty="0" err="1" smtClean="0"/>
              <a:t>Parkins</a:t>
            </a:r>
            <a:r>
              <a:rPr lang="cs-CZ" dirty="0" smtClean="0"/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Huntingtonova</a:t>
            </a:r>
            <a:r>
              <a:rPr lang="cs-CZ" dirty="0" smtClean="0"/>
              <a:t> choroba - </a:t>
            </a:r>
            <a:r>
              <a:rPr lang="cs-CZ" sz="11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vzácné dědičné </a:t>
            </a:r>
            <a:r>
              <a:rPr lang="cs-CZ" sz="11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neurodegenerativní</a:t>
            </a:r>
            <a:r>
              <a:rPr lang="cs-CZ" sz="11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onemocnění mozku charakteristické nekoordinovanými trhavými pohyby těla a snížením mentálních schopností postihující jedince obojího pohlaví výskyt mezi 20 – 40 rokem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D7276-0684-413A-80E5-67A7D2A95C08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6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6095-51F1-46C3-B04C-3F0FCB8031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Documents%20and%20Settings\Uzivatel\Plocha\P%20U3V%202.12.2010\HPIM1147.AVI" TargetMode="External"/><Relationship Id="rId1" Type="http://schemas.openxmlformats.org/officeDocument/2006/relationships/video" Target="file:///C:\Documents%20and%20Settings\Uzivatel\Plocha\P%20U3V%202.12.2010\HPIM1195.AVI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APA II</a:t>
            </a:r>
            <a:br>
              <a:rPr lang="cs-CZ" dirty="0" smtClean="0"/>
            </a:br>
            <a:r>
              <a:rPr lang="cs-CZ" dirty="0" smtClean="0"/>
              <a:t>životní styl seniorů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Aplikovaní kineziologie</a:t>
            </a:r>
          </a:p>
          <a:p>
            <a:r>
              <a:rPr lang="cs-CZ" dirty="0" smtClean="0"/>
              <a:t>2. 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55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znázornění předpokládaného vývoje</a:t>
            </a:r>
            <a:endParaRPr lang="cs-CZ" dirty="0"/>
          </a:p>
        </p:txBody>
      </p:sp>
      <p:pic>
        <p:nvPicPr>
          <p:cNvPr id="4" name="Picture 7" descr="Věková skladba obyvatelstva: 201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260" y="1808743"/>
            <a:ext cx="4114800" cy="4286250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5" name="Picture 8" descr="Věková skladba obyvatelstva v roce 20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449" y="1845276"/>
            <a:ext cx="4201297" cy="4168346"/>
          </a:xfrm>
          <a:prstGeom prst="rect">
            <a:avLst/>
          </a:prstGeom>
          <a:noFill/>
          <a:ln>
            <a:noFill/>
          </a:ln>
          <a:effectLst/>
          <a:extLst/>
        </p:spPr>
      </p:pic>
      <p:cxnSp>
        <p:nvCxnSpPr>
          <p:cNvPr id="10" name="Přímá spojovací čára 9"/>
          <p:cNvCxnSpPr/>
          <p:nvPr/>
        </p:nvCxnSpPr>
        <p:spPr>
          <a:xfrm flipV="1">
            <a:off x="1359243" y="3558746"/>
            <a:ext cx="8954530" cy="164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2313"/>
          </a:xfrm>
        </p:spPr>
        <p:txBody>
          <a:bodyPr/>
          <a:lstStyle/>
          <a:p>
            <a:r>
              <a:rPr lang="cs-CZ" dirty="0" smtClean="0"/>
              <a:t>Důsledky demografického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2"/>
            <a:ext cx="10515600" cy="49989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ekonomické</a:t>
            </a:r>
          </a:p>
          <a:p>
            <a:pPr>
              <a:buFontTx/>
              <a:buChar char="-"/>
            </a:pPr>
            <a:r>
              <a:rPr lang="cs-CZ" dirty="0" smtClean="0"/>
              <a:t>sociální</a:t>
            </a:r>
          </a:p>
          <a:p>
            <a:pPr>
              <a:buNone/>
            </a:pPr>
            <a:r>
              <a:rPr lang="cs-CZ" dirty="0" smtClean="0"/>
              <a:t>   Při zachování současného poměru seniorů pobývajících ve vlastním prostředí a v institucích by to znamenalo </a:t>
            </a:r>
            <a:r>
              <a:rPr lang="cs-CZ" b="1" i="1" dirty="0" smtClean="0"/>
              <a:t>dvojnásobnou poptávku po místech v seniorských zařízeních</a:t>
            </a:r>
            <a:r>
              <a:rPr lang="cs-CZ" dirty="0" smtClean="0"/>
              <a:t>, která již dnes kapacitně nestačí. Jako základní opatření k </a:t>
            </a:r>
            <a:r>
              <a:rPr lang="cs-CZ" b="1" i="1" dirty="0" smtClean="0"/>
              <a:t>řešení tohoto problému je zahuštění sítě terénních služeb</a:t>
            </a:r>
            <a:r>
              <a:rPr lang="cs-CZ" dirty="0" smtClean="0"/>
              <a:t>, které umožní delší dobu setrvání seniora za odpovídajících podmínek ve vlastním prostředí, ale hlavně masivní </a:t>
            </a:r>
            <a:r>
              <a:rPr lang="cs-CZ" b="1" i="1" dirty="0" smtClean="0"/>
              <a:t>informační kampaň informující obyvatelstvo dospělého věku o preventivních opatřeních na podporu úspěšného stárnutí </a:t>
            </a:r>
            <a:r>
              <a:rPr lang="cs-CZ" dirty="0" smtClean="0"/>
              <a:t>jako je vyrovnání příjmu a výdeje energie, zachování obratnosti a hybnosti, cílené cvičení paměti, dodržování pitného režimu atd.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167"/>
          </a:xfrm>
        </p:spPr>
        <p:txBody>
          <a:bodyPr/>
          <a:lstStyle/>
          <a:p>
            <a:r>
              <a:rPr lang="cs-CZ" b="1" dirty="0" smtClean="0"/>
              <a:t>*STÁŘÍ</a:t>
            </a:r>
            <a:r>
              <a:rPr lang="cs-CZ" dirty="0" smtClean="0"/>
              <a:t> - poslední fáze ontogeneze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497423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Je důsledkem a projevem geneticky podmíněných involučních procesů modifikovaných dalšími faktory (choroby,způsob života, podmínky života) a je spojeno s řadou významných změn sociálních (sociální role, osamostatnění dětí, penzionování..)</a:t>
            </a:r>
          </a:p>
          <a:p>
            <a:pPr>
              <a:buNone/>
            </a:pPr>
            <a:r>
              <a:rPr lang="cs-CZ" b="1" i="1" dirty="0" smtClean="0"/>
              <a:t>Fenotyp stáří- </a:t>
            </a:r>
            <a:r>
              <a:rPr lang="cs-CZ" dirty="0" smtClean="0"/>
              <a:t>stařecký vzhled, funkční poruchy a omezení – projevy individuální a různě ovlivnitelné:</a:t>
            </a:r>
          </a:p>
          <a:p>
            <a:pPr marL="514350" indent="-514350">
              <a:buAutoNum type="alphaLcParenR"/>
            </a:pPr>
            <a:r>
              <a:rPr lang="cs-CZ" dirty="0" smtClean="0"/>
              <a:t>Genotyp a biologická involuce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Projevy a důsledky chorob, jejich kombinací a </a:t>
            </a:r>
            <a:r>
              <a:rPr lang="cs-CZ" dirty="0" err="1" smtClean="0"/>
              <a:t>faramkoterapie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Důsledky způsobu života (PA, strava)</a:t>
            </a:r>
          </a:p>
          <a:p>
            <a:pPr marL="514350" indent="-514350">
              <a:buAutoNum type="alphaLcParenR"/>
            </a:pPr>
            <a:r>
              <a:rPr lang="cs-CZ" dirty="0" smtClean="0"/>
              <a:t>Vlivy prostředí fyzikálního i sociálního</a:t>
            </a:r>
          </a:p>
          <a:p>
            <a:pPr marL="514350" indent="-514350">
              <a:buAutoNum type="alphaLcParenR"/>
            </a:pPr>
            <a:r>
              <a:rPr lang="cs-CZ" dirty="0" smtClean="0"/>
              <a:t>Psychický stav (adaptace na stáří, motivace, stylizace do role)</a:t>
            </a:r>
          </a:p>
          <a:p>
            <a:pPr marL="514350" indent="-514350">
              <a:buNone/>
            </a:pPr>
            <a:r>
              <a:rPr lang="cs-CZ" dirty="0" smtClean="0"/>
              <a:t>Úbytek funkční zdatnosti a rozvoj stařeckého fenotypu mohou být zásadně podmíněny jinými ovlivnitelnějšími faktory, než je zákonitá biologická involuce (Kolář, 2009. s.602)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683"/>
          </a:xfrm>
        </p:spPr>
        <p:txBody>
          <a:bodyPr/>
          <a:lstStyle/>
          <a:p>
            <a:r>
              <a:rPr lang="cs-CZ" b="1" i="1" dirty="0" smtClean="0"/>
              <a:t>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Biologické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Sociální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Kalendářní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Biologické stář</a:t>
            </a:r>
            <a:r>
              <a:rPr lang="cs-CZ" dirty="0" smtClean="0"/>
              <a:t>í</a:t>
            </a:r>
          </a:p>
          <a:p>
            <a:pPr>
              <a:buNone/>
            </a:pPr>
            <a:r>
              <a:rPr lang="cs-CZ" dirty="0" smtClean="0"/>
              <a:t>je hypotetické označení konkrétní míry involučních změn:</a:t>
            </a:r>
          </a:p>
          <a:p>
            <a:r>
              <a:rPr lang="cs-CZ" dirty="0" smtClean="0"/>
              <a:t>Atrofie</a:t>
            </a:r>
          </a:p>
          <a:p>
            <a:r>
              <a:rPr lang="cs-CZ" dirty="0" smtClean="0"/>
              <a:t>Pokles funkční zdatnosti</a:t>
            </a:r>
          </a:p>
          <a:p>
            <a:r>
              <a:rPr lang="cs-CZ" dirty="0" smtClean="0"/>
              <a:t>Změny regulačních a adaptačních mechanismů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Otázka - Souvislost s kalendářním věkem?</a:t>
            </a:r>
          </a:p>
          <a:p>
            <a:pPr>
              <a:buNone/>
            </a:pPr>
            <a:r>
              <a:rPr lang="cs-CZ" dirty="0" smtClean="0"/>
              <a:t>             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8216"/>
          </a:xfrm>
        </p:spPr>
        <p:txBody>
          <a:bodyPr/>
          <a:lstStyle/>
          <a:p>
            <a:r>
              <a:rPr lang="cs-CZ" b="1" i="1" dirty="0" smtClean="0"/>
              <a:t>Sociální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Je dáno změnou rolí, životního způsobu i ekonomického zajištění</a:t>
            </a:r>
          </a:p>
          <a:p>
            <a:pPr>
              <a:buNone/>
            </a:pPr>
            <a:r>
              <a:rPr lang="cs-CZ" dirty="0" smtClean="0"/>
              <a:t>Sociální periodizace života – 4 období (věky):</a:t>
            </a:r>
          </a:p>
          <a:p>
            <a:r>
              <a:rPr lang="cs-CZ" dirty="0" smtClean="0"/>
              <a:t>První věk – </a:t>
            </a:r>
            <a:r>
              <a:rPr lang="cs-CZ" dirty="0" err="1" smtClean="0"/>
              <a:t>předproduktivní</a:t>
            </a:r>
            <a:r>
              <a:rPr lang="cs-CZ" dirty="0" smtClean="0"/>
              <a:t> (dětství, růst vývoj vzdělávání)</a:t>
            </a:r>
          </a:p>
          <a:p>
            <a:r>
              <a:rPr lang="cs-CZ" dirty="0" smtClean="0"/>
              <a:t>Druhý věk – produktivní (biologicky, sociálně, pracovně)</a:t>
            </a:r>
          </a:p>
          <a:p>
            <a:r>
              <a:rPr lang="cs-CZ" b="1" i="1" dirty="0" smtClean="0"/>
              <a:t>Třetí věk </a:t>
            </a:r>
            <a:r>
              <a:rPr lang="cs-CZ" dirty="0" smtClean="0"/>
              <a:t>– </a:t>
            </a:r>
            <a:r>
              <a:rPr lang="cs-CZ" dirty="0" err="1" smtClean="0"/>
              <a:t>postproduktivní</a:t>
            </a:r>
            <a:r>
              <a:rPr lang="cs-CZ" dirty="0" smtClean="0"/>
              <a:t> (pokles zdatnosti, produktivity) – je to pohled diskriminační – potlačuje hledisko osobního rozvoje</a:t>
            </a:r>
          </a:p>
          <a:p>
            <a:r>
              <a:rPr lang="cs-CZ" b="1" i="1" dirty="0" smtClean="0"/>
              <a:t>Čtvrtý věk </a:t>
            </a:r>
            <a:r>
              <a:rPr lang="cs-CZ" dirty="0" smtClean="0"/>
              <a:t>– fáze závislosti. Označení z hlediska současného pojetí stárnutí je nevhodné. Odporuje konceptu úspěšného stárnutí za cílem „zdravého stáří“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740"/>
          </a:xfrm>
        </p:spPr>
        <p:txBody>
          <a:bodyPr/>
          <a:lstStyle/>
          <a:p>
            <a:r>
              <a:rPr lang="cs-CZ" b="1" i="1" dirty="0" smtClean="0"/>
              <a:t>Kalendářní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499071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Je vymezeno dosažením stanoveného věku, do něhož se nápadněji projevují involuční změny</a:t>
            </a:r>
          </a:p>
          <a:p>
            <a:pPr>
              <a:buNone/>
            </a:pPr>
            <a:r>
              <a:rPr lang="cs-CZ" dirty="0" smtClean="0"/>
              <a:t>V poslední době se uplatňuje toto členění:</a:t>
            </a:r>
          </a:p>
          <a:p>
            <a:r>
              <a:rPr lang="cs-CZ" b="1" dirty="0" smtClean="0"/>
              <a:t>65 – 74 </a:t>
            </a:r>
            <a:r>
              <a:rPr lang="cs-CZ" dirty="0" smtClean="0"/>
              <a:t>let - </a:t>
            </a:r>
            <a:r>
              <a:rPr lang="cs-CZ" b="1" i="1" dirty="0" smtClean="0"/>
              <a:t>mladí senioři </a:t>
            </a:r>
            <a:r>
              <a:rPr lang="cs-CZ" dirty="0" smtClean="0"/>
              <a:t>(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orientačně dominuje problematika penzionování, volného času, aktivit, seberealizace. </a:t>
            </a:r>
          </a:p>
          <a:p>
            <a:r>
              <a:rPr lang="cs-CZ" b="1" dirty="0" smtClean="0"/>
              <a:t>75 – 84 </a:t>
            </a:r>
            <a:r>
              <a:rPr lang="cs-CZ" dirty="0" smtClean="0"/>
              <a:t>let - </a:t>
            </a:r>
            <a:r>
              <a:rPr lang="cs-CZ" b="1" i="1" dirty="0" smtClean="0"/>
              <a:t>staří senioři </a:t>
            </a:r>
            <a:r>
              <a:rPr lang="cs-CZ" dirty="0" smtClean="0"/>
              <a:t>(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problematika adaptace, tolerance zátěže, specifického stonání, osamělosti. Věk nad 75 roků, kdy začíná stáří v užším slova smyslu, se jeví jako zlomový bod ontogeneze, kdy dochází k rozvoji významnějších změn spojovaných s fyziologickým stárnutím. </a:t>
            </a:r>
          </a:p>
          <a:p>
            <a:pPr lvl="0"/>
            <a:r>
              <a:rPr lang="cs-CZ" b="1" dirty="0" smtClean="0"/>
              <a:t>85 a více </a:t>
            </a:r>
            <a:r>
              <a:rPr lang="cs-CZ" dirty="0" smtClean="0"/>
              <a:t>let - </a:t>
            </a:r>
            <a:r>
              <a:rPr lang="cs-CZ" b="1" i="1" dirty="0" smtClean="0"/>
              <a:t>dlouhověcí senioři </a:t>
            </a:r>
            <a:r>
              <a:rPr lang="cs-CZ" dirty="0" smtClean="0"/>
              <a:t>(</a:t>
            </a:r>
            <a:r>
              <a:rPr lang="cs-CZ" dirty="0" err="1" smtClean="0"/>
              <a:t>oldest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 bývá vyčleňován jako samostatná kategorie pro vysoký počet výskytu křehkých seniorů a vysoké riziko náhlého vzniku závislosti. Strategie diagnostiky musí kalkulovat s aktuální fyzickou kondicí, psychickým stavem včetně kognitivních funkcí, počtem a druhem chorob, pro které se nemocný léčí a počtem a druhem léků, které nemocný užívá. V neposlední řadě musí být do kalkulace vzato i sociální zázemí nemocného.</a:t>
            </a:r>
          </a:p>
          <a:p>
            <a:pPr lvl="0"/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2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Stárnutí jako etapa života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205"/>
            <a:ext cx="10515600" cy="513075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u="sng" dirty="0" smtClean="0"/>
              <a:t>Proces stárnutí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b="1" i="1" dirty="0" smtClean="0"/>
              <a:t>Početí</a:t>
            </a:r>
            <a:r>
              <a:rPr lang="cs-CZ" dirty="0" smtClean="0"/>
              <a:t> – </a:t>
            </a:r>
            <a:r>
              <a:rPr lang="cs-CZ" b="1" dirty="0" smtClean="0"/>
              <a:t>narození</a:t>
            </a:r>
            <a:r>
              <a:rPr lang="cs-CZ" dirty="0" smtClean="0"/>
              <a:t> – </a:t>
            </a:r>
            <a:r>
              <a:rPr lang="cs-CZ" b="1" i="1" dirty="0" smtClean="0"/>
              <a:t>dětství</a:t>
            </a:r>
            <a:r>
              <a:rPr lang="cs-CZ" dirty="0" smtClean="0"/>
              <a:t> – </a:t>
            </a:r>
            <a:r>
              <a:rPr lang="cs-CZ" b="1" i="1" dirty="0" smtClean="0"/>
              <a:t>dospívání</a:t>
            </a:r>
            <a:r>
              <a:rPr lang="cs-CZ" dirty="0" smtClean="0"/>
              <a:t> – </a:t>
            </a:r>
            <a:r>
              <a:rPr lang="cs-CZ" b="1" i="1" dirty="0" smtClean="0"/>
              <a:t>dospělost</a:t>
            </a:r>
            <a:r>
              <a:rPr lang="cs-CZ" dirty="0" smtClean="0"/>
              <a:t> – </a:t>
            </a:r>
            <a:r>
              <a:rPr lang="cs-CZ" b="1" i="1" dirty="0" smtClean="0"/>
              <a:t>stáří</a:t>
            </a:r>
            <a:r>
              <a:rPr lang="cs-CZ" dirty="0" smtClean="0"/>
              <a:t> – </a:t>
            </a:r>
            <a:r>
              <a:rPr lang="cs-CZ" b="1" i="1" dirty="0" smtClean="0"/>
              <a:t>zánik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dirty="0" smtClean="0"/>
              <a:t>Stárnutí je celoživotní proces, jehož involuční projevy se stávají zřetelnějšími na přelomu </a:t>
            </a:r>
          </a:p>
          <a:p>
            <a:pPr>
              <a:buNone/>
            </a:pPr>
            <a:r>
              <a:rPr lang="cs-CZ" dirty="0" smtClean="0"/>
              <a:t>4. a 5. decennia v závislosti na náročnosti prostředí.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Ve věku nad 85 let je 1/3 seniorů relativně zdravých – stárnoucích úspěšně.</a:t>
            </a:r>
          </a:p>
          <a:p>
            <a:pPr>
              <a:buNone/>
            </a:pPr>
            <a:r>
              <a:rPr lang="cs-CZ" dirty="0" smtClean="0"/>
              <a:t>Seniorský věk prožívá: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80 % populace nezávisle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20 % je odkázáno na péči druhé osoby (pro pokles soběstačnosti), z toho 6 % je odkázáno na pobyt v institucích (ztráta soběstačnosti)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600" b="1" dirty="0" smtClean="0"/>
              <a:t>Cílem geriatrie </a:t>
            </a:r>
            <a:r>
              <a:rPr lang="cs-CZ" sz="3600" dirty="0" smtClean="0"/>
              <a:t>= zvládání modifikovaného klinického obrazu chorob a zdravotně sociálních problémů seniorů s následným prodloužením let aktivního života a udržení funkčních kapacit co nejdéle.</a:t>
            </a:r>
          </a:p>
          <a:p>
            <a:pPr>
              <a:buNone/>
            </a:pPr>
            <a:r>
              <a:rPr lang="cs-CZ" dirty="0" smtClean="0"/>
              <a:t>                                      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367"/>
          </a:xfrm>
        </p:spPr>
        <p:txBody>
          <a:bodyPr>
            <a:normAutofit/>
          </a:bodyPr>
          <a:lstStyle/>
          <a:p>
            <a:r>
              <a:rPr lang="cs-CZ" sz="3200" b="1" i="1" dirty="0" smtClean="0"/>
              <a:t>Přístupy k problematice stáří a stárnutí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778" y="1029730"/>
            <a:ext cx="10515600" cy="514723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i="1" dirty="0" smtClean="0"/>
              <a:t>1.Epidemiologický přístup: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Stárnutí a umírání jsou </a:t>
            </a:r>
            <a:r>
              <a:rPr lang="cs-CZ" u="sng" dirty="0" smtClean="0"/>
              <a:t>děje především nahodilé </a:t>
            </a:r>
            <a:r>
              <a:rPr lang="cs-CZ" dirty="0" smtClean="0"/>
              <a:t>– vykazují významnou variabilitu a jsou podmíněny především vnějšími a chorobnými vlivy (interakce s prostředím, choroby, úrazy),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Přirozená smrt stářím zřejmě neexistuje, pouze smrt jako nehoda,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 optimálních podmínkách může být život velmi dlouhý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2. Gerontologický přístup: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Stárnutí a umírání jsou procesy svou </a:t>
            </a:r>
            <a:r>
              <a:rPr lang="cs-CZ" u="sng" dirty="0" smtClean="0"/>
              <a:t>povahou zákonité</a:t>
            </a:r>
            <a:r>
              <a:rPr lang="cs-CZ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Vykazují druhovou specifičnost a blízkost u dvojčat,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Jsou kódovány </a:t>
            </a:r>
            <a:r>
              <a:rPr lang="cs-CZ" b="1" dirty="0" smtClean="0"/>
              <a:t>genetickou informací</a:t>
            </a:r>
            <a:r>
              <a:rPr lang="cs-CZ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Přirozená smrt stářím neexistuje,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Ani v optimálních podmínkách se život neprodlouží nad jistou hranici, k níž se již blížíme, nedojde-li k ovlivnění genetické informace</a:t>
            </a:r>
          </a:p>
          <a:p>
            <a:pPr>
              <a:buNone/>
            </a:pPr>
            <a:r>
              <a:rPr lang="cs-CZ" dirty="0" smtClean="0"/>
              <a:t>(</a:t>
            </a:r>
            <a:r>
              <a:rPr lang="cs-CZ" dirty="0" err="1" smtClean="0"/>
              <a:t>Kalvach</a:t>
            </a:r>
            <a:r>
              <a:rPr lang="cs-CZ" dirty="0" smtClean="0"/>
              <a:t>, 1997, s.19)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Co lze akceptovat a co ne?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7682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Geriatrická křehkost, geriatrické syndromy </a:t>
            </a:r>
            <a:r>
              <a:rPr lang="cs-CZ" sz="2000" dirty="0" smtClean="0"/>
              <a:t>(Kolář, 2009, pp.602-603)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7968"/>
            <a:ext cx="10515600" cy="51389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i="1" dirty="0" smtClean="0"/>
              <a:t>Geriatrická křehkost </a:t>
            </a:r>
            <a:r>
              <a:rPr lang="cs-CZ" dirty="0" smtClean="0"/>
              <a:t>(</a:t>
            </a:r>
            <a:r>
              <a:rPr lang="cs-CZ" dirty="0" err="1" smtClean="0"/>
              <a:t>frailty</a:t>
            </a:r>
            <a:r>
              <a:rPr lang="cs-CZ" dirty="0" smtClean="0"/>
              <a:t>) – klinicky významný, kauzálně podmíněný úbytek funkční zdatnosti na nízké úrovni potenciálu zdraví.</a:t>
            </a:r>
          </a:p>
          <a:p>
            <a:pPr>
              <a:buNone/>
            </a:pPr>
            <a:r>
              <a:rPr lang="cs-CZ" dirty="0" smtClean="0"/>
              <a:t>Kritéria dle </a:t>
            </a:r>
            <a:r>
              <a:rPr lang="cs-CZ" dirty="0" err="1" smtClean="0"/>
              <a:t>Friedové</a:t>
            </a:r>
            <a:r>
              <a:rPr lang="cs-CZ" dirty="0" smtClean="0"/>
              <a:t> a spol.:</a:t>
            </a:r>
          </a:p>
          <a:p>
            <a:pPr marL="514350" indent="-514350">
              <a:buAutoNum type="alphaLcParenR"/>
            </a:pPr>
            <a:r>
              <a:rPr lang="cs-CZ" dirty="0" smtClean="0"/>
              <a:t>Nezáměrné zhubnutí 5 a více kg za poslední rok</a:t>
            </a:r>
          </a:p>
          <a:p>
            <a:pPr marL="514350" indent="-514350">
              <a:buAutoNum type="alphaLcParenR"/>
            </a:pPr>
            <a:r>
              <a:rPr lang="cs-CZ" dirty="0" smtClean="0"/>
              <a:t>Únava s vyčerpaností</a:t>
            </a:r>
          </a:p>
          <a:p>
            <a:pPr marL="514350" indent="-514350">
              <a:buAutoNum type="alphaLcParenR"/>
            </a:pPr>
            <a:r>
              <a:rPr lang="cs-CZ" dirty="0" smtClean="0"/>
              <a:t>Svalová slabost</a:t>
            </a:r>
          </a:p>
          <a:p>
            <a:pPr marL="514350" indent="-514350">
              <a:buAutoNum type="alphaLcParenR"/>
            </a:pPr>
            <a:r>
              <a:rPr lang="cs-CZ" dirty="0" smtClean="0"/>
              <a:t>Úbytek tělesné aktivity</a:t>
            </a:r>
          </a:p>
          <a:p>
            <a:pPr marL="514350" indent="-514350">
              <a:buAutoNum type="alphaLcParenR"/>
            </a:pPr>
            <a:r>
              <a:rPr lang="cs-CZ" dirty="0" smtClean="0"/>
              <a:t>Pomalá chůze</a:t>
            </a:r>
          </a:p>
          <a:p>
            <a:pPr marL="514350" indent="-514350">
              <a:buNone/>
            </a:pPr>
            <a:r>
              <a:rPr lang="cs-CZ" dirty="0" smtClean="0"/>
              <a:t>Prevalence u osob nad 65 let činila 7 %</a:t>
            </a:r>
          </a:p>
          <a:p>
            <a:pPr marL="514350" indent="-514350">
              <a:buNone/>
            </a:pPr>
            <a:r>
              <a:rPr lang="cs-CZ" dirty="0" smtClean="0"/>
              <a:t>Geriatrická křehkost se obvykle manifestuje geriatrickými syndromy a symptomy</a:t>
            </a:r>
          </a:p>
          <a:p>
            <a:pPr marL="514350" indent="-514350">
              <a:buNone/>
            </a:pPr>
            <a:r>
              <a:rPr lang="cs-CZ" dirty="0" smtClean="0"/>
              <a:t>Syndrom = množina příznaků jedné příčiny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9826"/>
          </a:xfrm>
        </p:spPr>
        <p:txBody>
          <a:bodyPr>
            <a:normAutofit fontScale="90000"/>
          </a:bodyPr>
          <a:lstStyle/>
          <a:p>
            <a:r>
              <a:rPr lang="cs-CZ" sz="3600" b="1" i="1" dirty="0" smtClean="0"/>
              <a:t>Geriatrické syndromy /</a:t>
            </a:r>
            <a:r>
              <a:rPr lang="cs-CZ" sz="3600" b="1" i="1" dirty="0" err="1" smtClean="0"/>
              <a:t>s.hypomobility</a:t>
            </a:r>
            <a:r>
              <a:rPr lang="cs-CZ" sz="3600" b="1" i="1" dirty="0" smtClean="0"/>
              <a:t>, demence, imobilizační s.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1819"/>
            <a:ext cx="10515600" cy="4995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i="1" dirty="0" smtClean="0"/>
              <a:t>Jsou chápány jako klinicky významné, časté stereotypní, </a:t>
            </a:r>
            <a:r>
              <a:rPr lang="cs-CZ" b="1" i="1" dirty="0" err="1" smtClean="0"/>
              <a:t>multikauzálně</a:t>
            </a:r>
            <a:r>
              <a:rPr lang="cs-CZ" b="1" i="1" dirty="0" smtClean="0"/>
              <a:t> podmíněné a kauzálně obvykle neřešitelné obtíže </a:t>
            </a:r>
            <a:r>
              <a:rPr lang="cs-CZ" dirty="0" smtClean="0"/>
              <a:t>(</a:t>
            </a:r>
            <a:r>
              <a:rPr lang="cs-CZ" u="sng" dirty="0" err="1" smtClean="0"/>
              <a:t>instabilita</a:t>
            </a:r>
            <a:r>
              <a:rPr lang="cs-CZ" u="sng" dirty="0" smtClean="0"/>
              <a:t> s pády, imobilita</a:t>
            </a:r>
            <a:r>
              <a:rPr lang="cs-CZ" dirty="0" smtClean="0"/>
              <a:t>, inkontinence, intelektové poruchy – demence, </a:t>
            </a:r>
            <a:r>
              <a:rPr lang="cs-CZ" u="sng" dirty="0" smtClean="0"/>
              <a:t>kognitivní deficit</a:t>
            </a:r>
            <a:r>
              <a:rPr lang="cs-CZ" dirty="0" smtClean="0"/>
              <a:t> a  poruchy chování, poškození vlivem nežádoucích účinků léků, </a:t>
            </a:r>
            <a:r>
              <a:rPr lang="cs-CZ" u="sng" dirty="0" err="1" smtClean="0"/>
              <a:t>dekondice</a:t>
            </a:r>
            <a:r>
              <a:rPr lang="cs-CZ" u="sng" dirty="0" smtClean="0"/>
              <a:t>, svalová slabost</a:t>
            </a:r>
            <a:r>
              <a:rPr lang="cs-CZ" dirty="0" smtClean="0"/>
              <a:t>)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Syndrom </a:t>
            </a:r>
            <a:r>
              <a:rPr lang="cs-CZ" b="1" dirty="0" err="1" smtClean="0"/>
              <a:t>Hypomobility</a:t>
            </a:r>
            <a:r>
              <a:rPr lang="cs-CZ" dirty="0" smtClean="0"/>
              <a:t> má ve stáří komplexní psychosomatickou povahu. Patří sem:</a:t>
            </a:r>
          </a:p>
          <a:p>
            <a:pPr>
              <a:buFontTx/>
              <a:buChar char="-"/>
            </a:pPr>
            <a:r>
              <a:rPr lang="cs-CZ" dirty="0" smtClean="0"/>
              <a:t>Celoživotní nechuť k PA</a:t>
            </a:r>
          </a:p>
          <a:p>
            <a:pPr>
              <a:buFontTx/>
              <a:buChar char="-"/>
            </a:pPr>
            <a:r>
              <a:rPr lang="cs-CZ" dirty="0" smtClean="0"/>
              <a:t>Ztráta motivace (osamělost, penzionování…)</a:t>
            </a:r>
          </a:p>
          <a:p>
            <a:pPr>
              <a:buFontTx/>
              <a:buChar char="-"/>
            </a:pPr>
            <a:r>
              <a:rPr lang="cs-CZ" dirty="0" smtClean="0"/>
              <a:t>Nárůst </a:t>
            </a:r>
            <a:r>
              <a:rPr lang="cs-CZ" dirty="0" err="1" smtClean="0"/>
              <a:t>dyskomfortu</a:t>
            </a:r>
            <a:r>
              <a:rPr lang="cs-CZ" dirty="0" smtClean="0"/>
              <a:t> (bolest kloubů, dušnost, únavu)</a:t>
            </a:r>
          </a:p>
          <a:p>
            <a:pPr>
              <a:buFontTx/>
              <a:buChar char="-"/>
            </a:pPr>
            <a:r>
              <a:rPr lang="cs-CZ" dirty="0" err="1" smtClean="0"/>
              <a:t>Instabilita</a:t>
            </a:r>
            <a:r>
              <a:rPr lang="cs-CZ" dirty="0" smtClean="0"/>
              <a:t> (vestibulární syndrom, neuropatie,  parézy, osteoporóza)</a:t>
            </a:r>
          </a:p>
          <a:p>
            <a:pPr>
              <a:buFontTx/>
              <a:buChar char="-"/>
            </a:pPr>
            <a:r>
              <a:rPr lang="cs-CZ" dirty="0" smtClean="0"/>
              <a:t>Nejistota v prostoru (poruchy zraku)</a:t>
            </a:r>
          </a:p>
          <a:p>
            <a:pPr>
              <a:buFontTx/>
              <a:buChar char="-"/>
            </a:pPr>
            <a:r>
              <a:rPr lang="cs-CZ" dirty="0" smtClean="0"/>
              <a:t>Strach z pádu</a:t>
            </a:r>
          </a:p>
          <a:p>
            <a:pPr>
              <a:buFontTx/>
              <a:buChar char="-"/>
            </a:pPr>
            <a:r>
              <a:rPr lang="cs-CZ" dirty="0" smtClean="0"/>
              <a:t> Deprese</a:t>
            </a:r>
          </a:p>
          <a:p>
            <a:pPr>
              <a:buFontTx/>
              <a:buChar char="-"/>
            </a:pPr>
            <a:r>
              <a:rPr lang="cs-CZ" dirty="0" smtClean="0"/>
              <a:t>Poruchy výživy (malnutrice, nebo obezita)</a:t>
            </a:r>
          </a:p>
          <a:p>
            <a:pPr>
              <a:buNone/>
            </a:pPr>
            <a:r>
              <a:rPr lang="cs-CZ" dirty="0" smtClean="0"/>
              <a:t>Vše je spirálovitě podmíněno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studenta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Vypracovat </a:t>
            </a:r>
            <a:r>
              <a:rPr lang="cs-CZ" b="1" dirty="0" smtClean="0"/>
              <a:t>SP</a:t>
            </a:r>
            <a:r>
              <a:rPr lang="cs-CZ" dirty="0" smtClean="0"/>
              <a:t> na zadané téma (5 – 10 stran) – charakteristika vybraného období </a:t>
            </a:r>
            <a:r>
              <a:rPr lang="cs-CZ" dirty="0" err="1" smtClean="0"/>
              <a:t>sénia</a:t>
            </a:r>
            <a:r>
              <a:rPr lang="cs-CZ" dirty="0" smtClean="0"/>
              <a:t> z pohledu involučních procesů. Na jejím základě navrhnout vhodné diagnostické metody, pohybovou intervenci a způsob vyhodnocení její účinnosti.</a:t>
            </a:r>
          </a:p>
          <a:p>
            <a:r>
              <a:rPr lang="cs-CZ" dirty="0" smtClean="0"/>
              <a:t>Na praktickém semináři realizovat </a:t>
            </a:r>
            <a:r>
              <a:rPr lang="cs-CZ" b="1" dirty="0" smtClean="0"/>
              <a:t>metodický výstup </a:t>
            </a:r>
            <a:r>
              <a:rPr lang="cs-CZ" dirty="0" smtClean="0"/>
              <a:t>na zadané téma.</a:t>
            </a:r>
          </a:p>
          <a:p>
            <a:r>
              <a:rPr lang="cs-CZ" dirty="0" smtClean="0"/>
              <a:t>Účast na pohybovém intervenčním programu v daném zařízení pro seniory a analýza PIP.</a:t>
            </a:r>
          </a:p>
          <a:p>
            <a:r>
              <a:rPr lang="cs-CZ" dirty="0" smtClean="0"/>
              <a:t>Ústní zkouška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498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err="1" smtClean="0"/>
              <a:t>Dekondice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3962"/>
            <a:ext cx="10515600" cy="488300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Pohybová </a:t>
            </a:r>
            <a:r>
              <a:rPr lang="cs-CZ" dirty="0" err="1" smtClean="0"/>
              <a:t>inaktivita</a:t>
            </a:r>
            <a:r>
              <a:rPr lang="cs-CZ" dirty="0" smtClean="0"/>
              <a:t>  (postupně či skokově – po úrazu, operaci) vyústí v </a:t>
            </a:r>
            <a:r>
              <a:rPr lang="cs-CZ" dirty="0" err="1" smtClean="0"/>
              <a:t>dekondici</a:t>
            </a:r>
            <a:r>
              <a:rPr lang="cs-CZ" dirty="0" smtClean="0"/>
              <a:t> s výrazným poklesem již tak involučně klesající max. aerobní kapacity a nízkou tolerancí fyzické zátěže.</a:t>
            </a:r>
          </a:p>
          <a:p>
            <a:pPr>
              <a:buNone/>
            </a:pPr>
            <a:r>
              <a:rPr lang="cs-CZ" dirty="0" smtClean="0"/>
              <a:t>Problematika lékařských doporučení – léky a klidový režim při únavě a dušnosti vlivem aktivit běžného života. Naopak, je nutno indikovat rekondiční program!!!!</a:t>
            </a:r>
          </a:p>
          <a:p>
            <a:pPr>
              <a:buNone/>
            </a:pPr>
            <a:r>
              <a:rPr lang="cs-CZ" sz="3600" b="1" i="1" dirty="0" err="1" smtClean="0"/>
              <a:t>Sarkopenie</a:t>
            </a:r>
            <a:r>
              <a:rPr lang="cs-CZ" dirty="0" smtClean="0"/>
              <a:t> (svalová atrofie a slabost ve stáří s úbytkem svalové hmoty, rychlosti a síly stahu)</a:t>
            </a:r>
          </a:p>
          <a:p>
            <a:pPr>
              <a:buNone/>
            </a:pPr>
            <a:r>
              <a:rPr lang="cs-CZ" dirty="0" smtClean="0"/>
              <a:t>K nejvýznamnějším faktorům rozvoje patří involuční změny: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Vliv volných radikálů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Zánik nervových zakončení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Změna hormonální regulace (pokles androgenů, růstového hormonu a IGF-1, který je pro sval hlavním reparačním a adaptačním faktorem)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791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Negativní regulátory svalového růstu: 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3411"/>
            <a:ext cx="10515600" cy="5193552"/>
          </a:xfrm>
        </p:spPr>
        <p:txBody>
          <a:bodyPr/>
          <a:lstStyle/>
          <a:p>
            <a:r>
              <a:rPr lang="cs-CZ" dirty="0" err="1" smtClean="0"/>
              <a:t>Myostatin</a:t>
            </a:r>
            <a:endParaRPr lang="cs-CZ" dirty="0" smtClean="0"/>
          </a:p>
          <a:p>
            <a:r>
              <a:rPr lang="cs-CZ" dirty="0" smtClean="0"/>
              <a:t>Zánětové </a:t>
            </a:r>
            <a:r>
              <a:rPr lang="cs-CZ" dirty="0" err="1" smtClean="0"/>
              <a:t>cytokiny</a:t>
            </a:r>
            <a:r>
              <a:rPr lang="cs-CZ" dirty="0" smtClean="0"/>
              <a:t>  vlivem chronických zánětů ve stáří</a:t>
            </a:r>
          </a:p>
          <a:p>
            <a:r>
              <a:rPr lang="cs-CZ" dirty="0" smtClean="0"/>
              <a:t>Malnutrice s deficitem bílkovin a vit. D</a:t>
            </a:r>
          </a:p>
          <a:p>
            <a:r>
              <a:rPr lang="cs-CZ" dirty="0" smtClean="0"/>
              <a:t>Pohybová </a:t>
            </a:r>
            <a:r>
              <a:rPr lang="cs-CZ" dirty="0" err="1" smtClean="0"/>
              <a:t>inaktivita</a:t>
            </a:r>
            <a:r>
              <a:rPr lang="cs-CZ" dirty="0" smtClean="0"/>
              <a:t> (hl. příčina poklesu sval. výkonnosti do 75-80 let, až poté se uplatňují dominantně další involuční změny)</a:t>
            </a:r>
          </a:p>
          <a:p>
            <a:pPr>
              <a:buNone/>
            </a:pPr>
            <a:r>
              <a:rPr lang="cs-CZ" dirty="0" smtClean="0"/>
              <a:t>Při imobilizaci na lůžku klesá svalová síla během 4-6 týdnů asi o 40 %, nejvýrazněji na m. </a:t>
            </a:r>
            <a:r>
              <a:rPr lang="cs-CZ" dirty="0" err="1" smtClean="0"/>
              <a:t>quadriceps</a:t>
            </a:r>
            <a:r>
              <a:rPr lang="cs-CZ" dirty="0" smtClean="0"/>
              <a:t> </a:t>
            </a:r>
            <a:r>
              <a:rPr lang="cs-CZ" dirty="0" err="1" smtClean="0"/>
              <a:t>femoris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 smtClean="0"/>
              <a:t>Sarkopenie</a:t>
            </a:r>
            <a:r>
              <a:rPr lang="cs-CZ" dirty="0" smtClean="0"/>
              <a:t> vede k </a:t>
            </a:r>
            <a:r>
              <a:rPr lang="cs-CZ" dirty="0" err="1" smtClean="0"/>
              <a:t>hypomobilitě</a:t>
            </a:r>
            <a:r>
              <a:rPr lang="cs-CZ" dirty="0" smtClean="0"/>
              <a:t>, </a:t>
            </a:r>
            <a:r>
              <a:rPr lang="cs-CZ" dirty="0" err="1" smtClean="0"/>
              <a:t>instabilitě</a:t>
            </a:r>
            <a:r>
              <a:rPr lang="cs-CZ" dirty="0" smtClean="0"/>
              <a:t> s pády, k </a:t>
            </a:r>
            <a:r>
              <a:rPr lang="cs-CZ" dirty="0" err="1" smtClean="0"/>
              <a:t>dysabilitě</a:t>
            </a:r>
            <a:r>
              <a:rPr lang="cs-CZ" dirty="0" smtClean="0"/>
              <a:t> až ke ztrátě soběstačnosti.</a:t>
            </a:r>
          </a:p>
          <a:p>
            <a:pPr>
              <a:buNone/>
            </a:pPr>
            <a:r>
              <a:rPr lang="cs-CZ" b="1" u="sng" dirty="0" smtClean="0"/>
              <a:t>Prevence</a:t>
            </a:r>
            <a:r>
              <a:rPr lang="cs-CZ" dirty="0" smtClean="0"/>
              <a:t>: šetrný odporový trénink s anabolickou podporou (testosteron, nebo </a:t>
            </a:r>
            <a:r>
              <a:rPr lang="cs-CZ" dirty="0" err="1" smtClean="0"/>
              <a:t>nandrolon</a:t>
            </a:r>
            <a:r>
              <a:rPr lang="cs-CZ" dirty="0" smtClean="0"/>
              <a:t>), eliminace malnutrice a deficitu vit 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Biologické involuční změny  </a:t>
            </a:r>
            <a:r>
              <a:rPr lang="cs-CZ" sz="2800" b="1" dirty="0" smtClean="0"/>
              <a:t>(</a:t>
            </a:r>
            <a:r>
              <a:rPr lang="cs-CZ" sz="2800" b="1" dirty="0" err="1" smtClean="0"/>
              <a:t>Matějovská</a:t>
            </a:r>
            <a:r>
              <a:rPr lang="cs-CZ" sz="2800" b="1" dirty="0" smtClean="0"/>
              <a:t>-Kubešová)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Kardiovaskulární systém</a:t>
            </a:r>
          </a:p>
          <a:p>
            <a:r>
              <a:rPr lang="cs-CZ" dirty="0" smtClean="0"/>
              <a:t>Respirační systém</a:t>
            </a:r>
          </a:p>
          <a:p>
            <a:r>
              <a:rPr lang="cs-CZ" dirty="0" smtClean="0"/>
              <a:t>Gastrointestinální trakt</a:t>
            </a:r>
          </a:p>
          <a:p>
            <a:r>
              <a:rPr lang="cs-CZ" dirty="0" err="1" smtClean="0"/>
              <a:t>Uropoetický</a:t>
            </a:r>
            <a:r>
              <a:rPr lang="cs-CZ" dirty="0" smtClean="0"/>
              <a:t> systém</a:t>
            </a:r>
          </a:p>
          <a:p>
            <a:r>
              <a:rPr lang="cs-CZ" dirty="0" smtClean="0"/>
              <a:t>Vnitřní prostředí</a:t>
            </a:r>
          </a:p>
          <a:p>
            <a:r>
              <a:rPr lang="cs-CZ" dirty="0" smtClean="0"/>
              <a:t>Endokrinní systém</a:t>
            </a:r>
          </a:p>
          <a:p>
            <a:r>
              <a:rPr lang="cs-CZ" dirty="0" smtClean="0"/>
              <a:t>Imunitní systém</a:t>
            </a:r>
          </a:p>
          <a:p>
            <a:r>
              <a:rPr lang="cs-CZ" dirty="0" smtClean="0"/>
              <a:t>Pohybový systém</a:t>
            </a:r>
          </a:p>
          <a:p>
            <a:r>
              <a:rPr lang="cs-CZ" dirty="0" smtClean="0"/>
              <a:t>Poruchy zraku</a:t>
            </a:r>
          </a:p>
          <a:p>
            <a:r>
              <a:rPr lang="cs-CZ" dirty="0" smtClean="0"/>
              <a:t>Poruchy sluchu</a:t>
            </a:r>
          </a:p>
          <a:p>
            <a:r>
              <a:rPr lang="cs-CZ" dirty="0" smtClean="0"/>
              <a:t>Nervový systém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670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Kardiovaskulární systém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1653"/>
            <a:ext cx="10515600" cy="5245310"/>
          </a:xfrm>
        </p:spPr>
        <p:txBody>
          <a:bodyPr>
            <a:normAutofit fontScale="92500" lnSpcReduction="10000"/>
          </a:bodyPr>
          <a:lstStyle/>
          <a:p>
            <a:r>
              <a:rPr lang="cs-CZ" u="sng" dirty="0" smtClean="0"/>
              <a:t>Klesá schopnost plnění komor, </a:t>
            </a:r>
            <a:r>
              <a:rPr lang="cs-CZ" dirty="0" smtClean="0"/>
              <a:t>proto jsou nutné silnější stahy předsíní. S věkem se zvyšuje obsah pojivové tkáně ve svalovině srdce a dochází ke zvětšování srdečních komor. Následkem zvýšené tuhosti levé komory se mohou postupně rozvinout příznaky plicního městnání (šelesty, </a:t>
            </a:r>
            <a:r>
              <a:rPr lang="cs-CZ" dirty="0" err="1" smtClean="0"/>
              <a:t>námahová</a:t>
            </a:r>
            <a:r>
              <a:rPr lang="cs-CZ" dirty="0" smtClean="0"/>
              <a:t> dušnost). </a:t>
            </a:r>
          </a:p>
          <a:p>
            <a:r>
              <a:rPr lang="cs-CZ" dirty="0" smtClean="0"/>
              <a:t>Během intenzivní zátěže </a:t>
            </a:r>
            <a:r>
              <a:rPr lang="cs-CZ" dirty="0" err="1" smtClean="0"/>
              <a:t>Hf</a:t>
            </a:r>
            <a:r>
              <a:rPr lang="cs-CZ" dirty="0" smtClean="0"/>
              <a:t> stoupá méně než u mladších, tato věkem podmíněná změna bývá přičítána </a:t>
            </a:r>
            <a:r>
              <a:rPr lang="cs-CZ" u="sng" dirty="0" smtClean="0"/>
              <a:t>slábnoucí schopnosti </a:t>
            </a:r>
            <a:r>
              <a:rPr lang="cs-CZ" u="sng" dirty="0" err="1" smtClean="0"/>
              <a:t>Hf</a:t>
            </a:r>
            <a:r>
              <a:rPr lang="cs-CZ" u="sng" dirty="0" smtClean="0"/>
              <a:t> reagovat na zátěž.</a:t>
            </a:r>
          </a:p>
          <a:p>
            <a:r>
              <a:rPr lang="cs-CZ" u="sng" dirty="0" smtClean="0"/>
              <a:t>Hypertenze</a:t>
            </a:r>
            <a:r>
              <a:rPr lang="cs-CZ" dirty="0" smtClean="0"/>
              <a:t> – není považována za „fyziologickou“ manifestaci stárnutí, ale její výskyt s věkem výrazně stoupá – urychluje proces stárnutí a sním spojené orgánové změny. Je nutná léčba farmaky- vede ke snížení počtu mozkových a kardiovaskulárních příhod.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Pohybová intervence </a:t>
            </a:r>
            <a:r>
              <a:rPr lang="cs-CZ" dirty="0" smtClean="0"/>
              <a:t>– musí respektovat výsledky zátěžového testu se záznamem EKG, měřením TK – stanovení individuální bezpečné tepové frekvence pro trénink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Respirační systém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Tuhost hrudní stěny a plic</a:t>
            </a:r>
          </a:p>
          <a:p>
            <a:r>
              <a:rPr lang="cs-CZ" dirty="0" smtClean="0"/>
              <a:t>Pokles plicních funkcí</a:t>
            </a:r>
          </a:p>
          <a:p>
            <a:r>
              <a:rPr lang="cs-CZ" dirty="0" smtClean="0"/>
              <a:t>Pokles podílu elastické tkáně v plicích- snížení elasticity plic – ta přispívá k věkem podmíněnému vzestupu zbytkového objemu v plicích.</a:t>
            </a:r>
          </a:p>
          <a:p>
            <a:r>
              <a:rPr lang="cs-CZ" dirty="0" smtClean="0"/>
              <a:t>Maximální dechová kapacita klesá cca o 40 %</a:t>
            </a:r>
          </a:p>
          <a:p>
            <a:r>
              <a:rPr lang="cs-CZ" dirty="0" smtClean="0"/>
              <a:t>Klesá výměna kyslíku a kysličníku uhličitého (na úrovni alveolů) až o 50 % v období mezi 30-65 lety.</a:t>
            </a:r>
          </a:p>
          <a:p>
            <a:r>
              <a:rPr lang="cs-CZ" dirty="0" smtClean="0"/>
              <a:t>Změny vyvolávají u seniorů při zátěži pocit únavy a zkrácení dechu</a:t>
            </a:r>
          </a:p>
          <a:p>
            <a:r>
              <a:rPr lang="cs-CZ" dirty="0" smtClean="0"/>
              <a:t>Plicní reflexy (kašel) s věkem klesají </a:t>
            </a:r>
          </a:p>
          <a:p>
            <a:pPr>
              <a:buNone/>
            </a:pPr>
            <a:r>
              <a:rPr lang="cs-CZ" dirty="0" smtClean="0"/>
              <a:t>                                                   hromadění sekretů a rozvoj plicních zánětů</a:t>
            </a:r>
          </a:p>
          <a:p>
            <a:pPr>
              <a:buNone/>
            </a:pPr>
            <a:r>
              <a:rPr lang="cs-CZ" dirty="0" smtClean="0"/>
              <a:t>PA: pružnost hrudníku, dechová cvičení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6452559" y="4960189"/>
            <a:ext cx="978408" cy="129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i="1" dirty="0" smtClean="0"/>
              <a:t>Gastrointestinální trakt (GIT)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2369"/>
            <a:ext cx="10515600" cy="4684593"/>
          </a:xfrm>
        </p:spPr>
        <p:txBody>
          <a:bodyPr/>
          <a:lstStyle/>
          <a:p>
            <a:r>
              <a:rPr lang="cs-CZ" dirty="0" smtClean="0"/>
              <a:t>Funkce GIT se mění ve srovnání s ostatními systémy velmi málo.</a:t>
            </a:r>
          </a:p>
          <a:p>
            <a:r>
              <a:rPr lang="cs-CZ" dirty="0" smtClean="0"/>
              <a:t>Mírný pokles hybnosti žaludku a střev, produkce trávicích šťáv a vstřebávání potravy</a:t>
            </a:r>
          </a:p>
          <a:p>
            <a:r>
              <a:rPr lang="cs-CZ" dirty="0" smtClean="0"/>
              <a:t>GIT je více náchylný k chorobám, které mají komplexní charakter (obtížně diagnostikovány)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 rozvojem aterosklerózy možnost postižení břišních tepen a stoupá tak riziko komplikací cévního původu – zánět střev, zauzlení střev</a:t>
            </a:r>
          </a:p>
          <a:p>
            <a:pPr>
              <a:buNone/>
            </a:pPr>
            <a:r>
              <a:rPr lang="cs-CZ" dirty="0" smtClean="0"/>
              <a:t>PA – prevence aterosklerózy, cvičení vhodná na povzbuzení funkce střev a žaludku (jóga)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r>
              <a:rPr lang="cs-CZ" sz="4000" b="1" i="1" dirty="0" err="1" smtClean="0"/>
              <a:t>Uropoetický</a:t>
            </a:r>
            <a:r>
              <a:rPr lang="cs-CZ" sz="4000" b="1" i="1" dirty="0" smtClean="0"/>
              <a:t> systém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0445"/>
            <a:ext cx="10515600" cy="498651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Postupný úbytek ledvinových klubíček , klesá čistící schopnost ledvin</a:t>
            </a:r>
          </a:p>
          <a:p>
            <a:r>
              <a:rPr lang="cs-CZ" dirty="0" smtClean="0"/>
              <a:t>Klesá schopnost vstřebat důležité látky z prvotní moči (glukózu, vodu, sodík)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000" b="1" i="1" dirty="0" smtClean="0"/>
              <a:t>Vnitřní prostředí </a:t>
            </a:r>
            <a:r>
              <a:rPr lang="cs-CZ" dirty="0" smtClean="0"/>
              <a:t>(veškerá mimobuněčná tekutina)</a:t>
            </a:r>
          </a:p>
          <a:p>
            <a:r>
              <a:rPr lang="cs-CZ" dirty="0" smtClean="0"/>
              <a:t>Vyšší věk není spojen u zdravých seniorů se změnami vnitřního prostředí, stoupá pouze při nemocích.</a:t>
            </a:r>
          </a:p>
          <a:p>
            <a:r>
              <a:rPr lang="cs-CZ" b="1" i="1" dirty="0" smtClean="0"/>
              <a:t>Choroby</a:t>
            </a:r>
            <a:r>
              <a:rPr lang="cs-CZ" dirty="0" smtClean="0"/>
              <a:t> (srdeční selhání, anémie,sepse,diabetes, nemoci ledvin a plic)- mohou </a:t>
            </a:r>
            <a:r>
              <a:rPr lang="cs-CZ" b="1" dirty="0" smtClean="0"/>
              <a:t>nadměrně zatížit regulační systémy </a:t>
            </a:r>
            <a:r>
              <a:rPr lang="cs-CZ" dirty="0" smtClean="0"/>
              <a:t>a přispět k rozvoji poruch vnitřního prostředí. Totéž i četné léky (antirevmatika, na odvodnění).</a:t>
            </a:r>
          </a:p>
          <a:p>
            <a:r>
              <a:rPr lang="cs-CZ" b="1" i="1" dirty="0" smtClean="0"/>
              <a:t>Snížený pocit žízně </a:t>
            </a:r>
            <a:r>
              <a:rPr lang="cs-CZ" dirty="0" smtClean="0"/>
              <a:t>– zvýšené riziko dehydratace. Nutnost přijmout během 24 hod 2500ml tekutin (aby nebyly ledviny přetíženy, objem moči 1500ml + 500ml vody ztrácíme dechem, 500ml vody kůží).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Endokrinní systém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51"/>
            <a:ext cx="10515600" cy="49520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Klesá schopnost zpracovat glukózu – primární příčinou je odolnost vůči inzulinu ve tkáních, zejm. ve svalech.</a:t>
            </a:r>
          </a:p>
          <a:p>
            <a:r>
              <a:rPr lang="cs-CZ" b="1" i="1" dirty="0" smtClean="0"/>
              <a:t>DM II. typu </a:t>
            </a:r>
            <a:r>
              <a:rPr lang="cs-CZ" dirty="0" smtClean="0"/>
              <a:t>je nejčastěji se vyskytující onemocnění ve starším věku (nad 70 let až 95 %)</a:t>
            </a:r>
          </a:p>
          <a:p>
            <a:r>
              <a:rPr lang="cs-CZ" dirty="0" smtClean="0"/>
              <a:t>Zmenšení </a:t>
            </a:r>
            <a:r>
              <a:rPr lang="cs-CZ" b="1" i="1" dirty="0" smtClean="0"/>
              <a:t>štítné žlázy </a:t>
            </a:r>
            <a:r>
              <a:rPr lang="cs-CZ" dirty="0" smtClean="0"/>
              <a:t>– stoupá výskyt snížené funkce (hypotyreóza) Příznaky hypotyreózy: tendence ke zpomalování srdeční činnosti a ke vzniku blokád zvyšujících riziko pádů, zácpa.</a:t>
            </a:r>
          </a:p>
          <a:p>
            <a:r>
              <a:rPr lang="cs-CZ" dirty="0" smtClean="0"/>
              <a:t>Pokles produkce hormonů (již kolem 50 roku)</a:t>
            </a:r>
          </a:p>
          <a:p>
            <a:pPr>
              <a:buNone/>
            </a:pPr>
            <a:r>
              <a:rPr lang="cs-CZ" dirty="0" smtClean="0"/>
              <a:t>– u Ž/ již v období </a:t>
            </a:r>
            <a:r>
              <a:rPr lang="cs-CZ" b="1" i="1" dirty="0" smtClean="0"/>
              <a:t>menopauzy</a:t>
            </a:r>
            <a:r>
              <a:rPr lang="cs-CZ" dirty="0" smtClean="0"/>
              <a:t> (snížení hladiny estrogenu)</a:t>
            </a:r>
          </a:p>
          <a:p>
            <a:pPr>
              <a:buFontTx/>
              <a:buChar char="-"/>
            </a:pPr>
            <a:r>
              <a:rPr lang="cs-CZ" dirty="0" smtClean="0"/>
              <a:t>u M/ v období </a:t>
            </a:r>
            <a:r>
              <a:rPr lang="cs-CZ" b="1" i="1" dirty="0" smtClean="0"/>
              <a:t>andropauzy</a:t>
            </a:r>
            <a:r>
              <a:rPr lang="cs-CZ" dirty="0" smtClean="0"/>
              <a:t> (snížení hladiny </a:t>
            </a:r>
            <a:r>
              <a:rPr lang="cs-CZ" dirty="0" err="1" smtClean="0"/>
              <a:t>teststeronu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Menopauza a andropauza představují nejvýznamnější věkem podmíněné endokrinní změny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i="1" dirty="0" smtClean="0"/>
              <a:t>Imunitní systém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Pokles imunitních funkcí má za následek vyšší výskyt infekčních chorob a zhoubných onemocnění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300" b="1" i="1" dirty="0" smtClean="0"/>
              <a:t>Pohybový systém </a:t>
            </a:r>
            <a:r>
              <a:rPr lang="cs-CZ" sz="3800" dirty="0" smtClean="0"/>
              <a:t>(postižením trpí až 70 % seniorů)</a:t>
            </a:r>
          </a:p>
          <a:p>
            <a:r>
              <a:rPr lang="cs-CZ" dirty="0" smtClean="0"/>
              <a:t>Klesá </a:t>
            </a:r>
            <a:r>
              <a:rPr lang="cs-CZ" b="1" i="1" dirty="0" smtClean="0"/>
              <a:t>hustota kostí </a:t>
            </a:r>
            <a:r>
              <a:rPr lang="cs-CZ" dirty="0" smtClean="0"/>
              <a:t>– ubývá cca o 1 % ročně, okolo 80 roku se zrychluje (osteoporóza). Příčina: dědičné vlivy, nedostatek pohybu,nesprávná výživa , u žen – úbytek pohlavních hormonů.</a:t>
            </a:r>
          </a:p>
          <a:p>
            <a:r>
              <a:rPr lang="cs-CZ" dirty="0" smtClean="0"/>
              <a:t>Snižuje se </a:t>
            </a:r>
            <a:r>
              <a:rPr lang="cs-CZ" b="1" i="1" dirty="0" smtClean="0"/>
              <a:t>elasticita šlach a vazů</a:t>
            </a:r>
            <a:r>
              <a:rPr lang="cs-CZ" dirty="0" smtClean="0"/>
              <a:t> – větší výskyt ruptur (zejm. Achillova šlacha)</a:t>
            </a:r>
          </a:p>
          <a:p>
            <a:r>
              <a:rPr lang="cs-CZ" dirty="0" smtClean="0"/>
              <a:t>Úbytek </a:t>
            </a:r>
            <a:r>
              <a:rPr lang="cs-CZ" b="1" i="1" dirty="0" smtClean="0"/>
              <a:t>svalové hmoty </a:t>
            </a:r>
            <a:r>
              <a:rPr lang="cs-CZ" dirty="0" smtClean="0"/>
              <a:t>(</a:t>
            </a:r>
            <a:r>
              <a:rPr lang="cs-CZ" dirty="0" err="1" smtClean="0"/>
              <a:t>sarkopenie</a:t>
            </a:r>
            <a:r>
              <a:rPr lang="cs-CZ" dirty="0" smtClean="0"/>
              <a:t>) – metabolickým důsledkem je zhoršování glukózové tolerance. V 70letch – pokles o cca 25 %, v 80 letech až o 30-40 % (vlivem sedavého </a:t>
            </a:r>
            <a:r>
              <a:rPr lang="cs-CZ" dirty="0" err="1" smtClean="0"/>
              <a:t>zp.ž</a:t>
            </a:r>
            <a:r>
              <a:rPr lang="cs-CZ" dirty="0" smtClean="0"/>
              <a:t>.)</a:t>
            </a:r>
          </a:p>
          <a:p>
            <a:r>
              <a:rPr lang="cs-CZ" dirty="0" smtClean="0"/>
              <a:t>Kloubní systém - vlivem přetížení se rychleji </a:t>
            </a:r>
            <a:r>
              <a:rPr lang="cs-CZ" dirty="0" err="1" smtClean="0"/>
              <a:t>opotřebávají</a:t>
            </a:r>
            <a:r>
              <a:rPr lang="cs-CZ" dirty="0" smtClean="0"/>
              <a:t> – artróza (postupná degenerace chrupavek, úbytek kloubního mazu), nosné klouby (</a:t>
            </a:r>
            <a:r>
              <a:rPr lang="cs-CZ" dirty="0" err="1" smtClean="0"/>
              <a:t>osteroartróza</a:t>
            </a:r>
            <a:r>
              <a:rPr lang="cs-CZ" dirty="0" smtClean="0"/>
              <a:t>), páteř (</a:t>
            </a:r>
            <a:r>
              <a:rPr lang="cs-CZ" dirty="0" err="1" smtClean="0"/>
              <a:t>spondylartróza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Zhoršuje se již od mládí vyskytující se plochá noha (zejm. příčně plochá). Nastává deformace prstů, vybočení palce – negativní vliv na DT, rovnováhu a na chůzi.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Zrakové poruchy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494338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Postihují 1 ze 6 osob ve věku 75-84 let, u každého 4. seniora ve věku na 85 let.</a:t>
            </a:r>
          </a:p>
          <a:p>
            <a:r>
              <a:rPr lang="cs-CZ" b="1" u="sng" dirty="0" smtClean="0"/>
              <a:t>degenerace žluté skvrny </a:t>
            </a:r>
            <a:r>
              <a:rPr lang="cs-CZ" dirty="0" smtClean="0"/>
              <a:t>(místo nejostřejšího vidění), </a:t>
            </a:r>
            <a:r>
              <a:rPr lang="cs-CZ" b="1" u="sng" dirty="0" smtClean="0"/>
              <a:t>šedý zákal </a:t>
            </a:r>
            <a:r>
              <a:rPr lang="cs-CZ" dirty="0" smtClean="0"/>
              <a:t>(katarakta), diabetické postižení sítnice (</a:t>
            </a:r>
            <a:r>
              <a:rPr lang="cs-CZ" b="1" u="sng" dirty="0" smtClean="0"/>
              <a:t>retinopatie</a:t>
            </a:r>
            <a:r>
              <a:rPr lang="cs-CZ" dirty="0" smtClean="0"/>
              <a:t>) a zelený zákal (</a:t>
            </a:r>
            <a:r>
              <a:rPr lang="cs-CZ" b="1" u="sng" dirty="0" smtClean="0"/>
              <a:t>glaukom</a:t>
            </a:r>
            <a:r>
              <a:rPr lang="cs-CZ" dirty="0" smtClean="0"/>
              <a:t>) – na rozvoji zrakových poruch mají vliv reaktivní chemické látky – volné radikály.</a:t>
            </a:r>
          </a:p>
          <a:p>
            <a:r>
              <a:rPr lang="cs-CZ" dirty="0" smtClean="0"/>
              <a:t>Snižuje se výkon zrakového orgánu – </a:t>
            </a:r>
            <a:r>
              <a:rPr lang="cs-CZ" b="1" u="sng" dirty="0" smtClean="0"/>
              <a:t>elasticita čočky </a:t>
            </a:r>
            <a:r>
              <a:rPr lang="cs-CZ" dirty="0" smtClean="0"/>
              <a:t>(nelze ji korigovat brýlemi).</a:t>
            </a:r>
          </a:p>
          <a:p>
            <a:r>
              <a:rPr lang="cs-CZ" b="1" u="sng" dirty="0" smtClean="0"/>
              <a:t>Okohybné svaly </a:t>
            </a:r>
            <a:r>
              <a:rPr lang="cs-CZ" dirty="0" smtClean="0"/>
              <a:t>– snižuje se jejich funkčnost, ale dají se „trénovat“</a:t>
            </a:r>
          </a:p>
          <a:p>
            <a:r>
              <a:rPr lang="cs-CZ" dirty="0" smtClean="0"/>
              <a:t>Zrakové poruchy – zvýšené riziko pádů a poranění</a:t>
            </a:r>
          </a:p>
          <a:p>
            <a:pPr>
              <a:buNone/>
            </a:pPr>
            <a:endParaRPr lang="cs-CZ" sz="4000" b="1" i="1" dirty="0" smtClean="0"/>
          </a:p>
          <a:p>
            <a:pPr>
              <a:buNone/>
            </a:pPr>
            <a:r>
              <a:rPr lang="cs-CZ" sz="4000" b="1" i="1" dirty="0" smtClean="0"/>
              <a:t>Sluchové poruchy</a:t>
            </a:r>
          </a:p>
          <a:p>
            <a:r>
              <a:rPr lang="cs-CZ" dirty="0" smtClean="0"/>
              <a:t>Ztráta vnímání vysokofrekvenčních tónů – pomůcka sluchadla</a:t>
            </a:r>
          </a:p>
          <a:p>
            <a:r>
              <a:rPr lang="cs-CZ" dirty="0" smtClean="0"/>
              <a:t>Klinicky významná porucha sluchu – u 1/3 osob nad 65 let, u ½ osob nad 75 let.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Kadeřávková, K.(2000). </a:t>
            </a:r>
            <a:r>
              <a:rPr lang="cs-CZ" i="1" dirty="0" smtClean="0"/>
              <a:t>Zdravotní tělesná výchova a gerontologie</a:t>
            </a:r>
            <a:r>
              <a:rPr lang="cs-CZ" dirty="0" smtClean="0"/>
              <a:t>. Praha: Design,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Kalvach</a:t>
            </a:r>
            <a:r>
              <a:rPr lang="cs-CZ" dirty="0" smtClean="0"/>
              <a:t>, Z. a kol. (2008). </a:t>
            </a:r>
            <a:r>
              <a:rPr lang="cs-CZ" i="1" dirty="0" smtClean="0"/>
              <a:t>Geriatrické syndromy a geriatrický pacient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Kolář, P. a kol. (2009). </a:t>
            </a:r>
            <a:r>
              <a:rPr lang="cs-CZ" i="1" dirty="0" smtClean="0"/>
              <a:t>Rehabilitace v klinické praxi</a:t>
            </a:r>
            <a:r>
              <a:rPr lang="cs-CZ" dirty="0" smtClean="0"/>
              <a:t>.(kap. Geriatrie). Praha: </a:t>
            </a:r>
            <a:r>
              <a:rPr lang="cs-CZ" dirty="0" err="1" smtClean="0"/>
              <a:t>Galén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Štilec,M</a:t>
            </a:r>
            <a:r>
              <a:rPr lang="cs-CZ" dirty="0" smtClean="0"/>
              <a:t>. (2004). </a:t>
            </a:r>
            <a:r>
              <a:rPr lang="cs-CZ" i="1" dirty="0" smtClean="0"/>
              <a:t>Program aktivního stylu života pro seniory</a:t>
            </a:r>
            <a:r>
              <a:rPr lang="cs-CZ" dirty="0" smtClean="0"/>
              <a:t>. Praha: Portál.</a:t>
            </a:r>
          </a:p>
          <a:p>
            <a:r>
              <a:rPr lang="cs-CZ" dirty="0" err="1" smtClean="0"/>
              <a:t>Rikkli</a:t>
            </a:r>
            <a:r>
              <a:rPr lang="cs-CZ" dirty="0" smtClean="0"/>
              <a:t>, R., E. and Jones, C., J.(2001). </a:t>
            </a:r>
            <a:r>
              <a:rPr lang="cs-CZ" i="1" dirty="0" smtClean="0"/>
              <a:t>Senior Fitness Test </a:t>
            </a:r>
            <a:r>
              <a:rPr lang="cs-CZ" i="1" dirty="0" err="1" smtClean="0"/>
              <a:t>Manual</a:t>
            </a:r>
            <a:r>
              <a:rPr lang="cs-CZ" dirty="0" smtClean="0"/>
              <a:t>. </a:t>
            </a:r>
            <a:r>
              <a:rPr lang="cs-CZ" dirty="0" err="1" smtClean="0"/>
              <a:t>Champaign</a:t>
            </a:r>
            <a:r>
              <a:rPr lang="cs-CZ" dirty="0" smtClean="0"/>
              <a:t>, </a:t>
            </a:r>
            <a:r>
              <a:rPr lang="cs-CZ" dirty="0" err="1" smtClean="0"/>
              <a:t>Il</a:t>
            </a:r>
            <a:r>
              <a:rPr lang="cs-CZ" dirty="0" smtClean="0"/>
              <a:t>, USA: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Kinetics</a:t>
            </a:r>
            <a:r>
              <a:rPr lang="cs-CZ" dirty="0" smtClean="0"/>
              <a:t>.</a:t>
            </a:r>
          </a:p>
          <a:p>
            <a:r>
              <a:rPr lang="cs-CZ" dirty="0" smtClean="0"/>
              <a:t>K</a:t>
            </a:r>
            <a:r>
              <a:rPr lang="de-DE" dirty="0" err="1" smtClean="0"/>
              <a:t>alvach</a:t>
            </a:r>
            <a:r>
              <a:rPr lang="de-DE" dirty="0" smtClean="0"/>
              <a:t> </a:t>
            </a:r>
            <a:r>
              <a:rPr lang="de-DE" dirty="0"/>
              <a:t>Z, </a:t>
            </a:r>
            <a:r>
              <a:rPr lang="de-DE" dirty="0" err="1"/>
              <a:t>Zadák</a:t>
            </a:r>
            <a:r>
              <a:rPr lang="de-DE" dirty="0"/>
              <a:t> Z, </a:t>
            </a:r>
            <a:r>
              <a:rPr lang="de-DE" dirty="0" err="1"/>
              <a:t>Jirák</a:t>
            </a:r>
            <a:r>
              <a:rPr lang="de-DE" dirty="0"/>
              <a:t> R et al</a:t>
            </a:r>
            <a:r>
              <a:rPr lang="de-DE" dirty="0" smtClean="0"/>
              <a:t>.</a:t>
            </a:r>
            <a:r>
              <a:rPr lang="cs-CZ" dirty="0" smtClean="0"/>
              <a:t>(2004).</a:t>
            </a:r>
            <a:r>
              <a:rPr lang="de-DE" dirty="0" smtClean="0"/>
              <a:t> </a:t>
            </a:r>
            <a:r>
              <a:rPr lang="en-US" i="1" dirty="0" err="1"/>
              <a:t>Geriatrie</a:t>
            </a:r>
            <a:r>
              <a:rPr lang="en-US" i="1" dirty="0"/>
              <a:t> a </a:t>
            </a:r>
            <a:r>
              <a:rPr lang="en-US" i="1" dirty="0" err="1"/>
              <a:t>gerontologie</a:t>
            </a:r>
            <a:r>
              <a:rPr lang="en-US" dirty="0"/>
              <a:t>. </a:t>
            </a:r>
            <a:r>
              <a:rPr lang="cs-CZ" dirty="0" smtClean="0"/>
              <a:t>Praha: </a:t>
            </a:r>
            <a:r>
              <a:rPr lang="en-US" dirty="0" err="1" smtClean="0"/>
              <a:t>Grada</a:t>
            </a:r>
            <a:r>
              <a:rPr lang="en-US" dirty="0" smtClean="0"/>
              <a:t> publishing</a:t>
            </a:r>
            <a:r>
              <a:rPr lang="cs-CZ" dirty="0" smtClean="0"/>
              <a:t>.</a:t>
            </a:r>
            <a:r>
              <a:rPr lang="de-DE" dirty="0" smtClean="0"/>
              <a:t> </a:t>
            </a:r>
            <a:endParaRPr lang="cs-CZ" dirty="0" smtClean="0"/>
          </a:p>
          <a:p>
            <a:r>
              <a:rPr lang="de-DE" dirty="0" err="1" smtClean="0"/>
              <a:t>Topinková</a:t>
            </a:r>
            <a:r>
              <a:rPr lang="de-DE" dirty="0" smtClean="0"/>
              <a:t> E</a:t>
            </a:r>
            <a:r>
              <a:rPr lang="cs-CZ" dirty="0" smtClean="0"/>
              <a:t> (2005).</a:t>
            </a:r>
            <a:r>
              <a:rPr lang="de-DE" dirty="0" smtClean="0"/>
              <a:t> </a:t>
            </a:r>
            <a:r>
              <a:rPr lang="de-DE" i="1" dirty="0"/>
              <a:t>Geriatrie pro praxi</a:t>
            </a:r>
            <a:r>
              <a:rPr lang="de-DE" dirty="0"/>
              <a:t>. </a:t>
            </a:r>
            <a:r>
              <a:rPr lang="de-DE" dirty="0" smtClean="0"/>
              <a:t>Praha</a:t>
            </a:r>
            <a:r>
              <a:rPr lang="de-DE" dirty="0"/>
              <a:t>: </a:t>
            </a:r>
            <a:r>
              <a:rPr lang="de-DE" dirty="0" err="1" smtClean="0"/>
              <a:t>Galén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de-DE" dirty="0" err="1" smtClean="0"/>
              <a:t>ubešová</a:t>
            </a:r>
            <a:r>
              <a:rPr lang="de-DE" dirty="0" smtClean="0"/>
              <a:t> </a:t>
            </a:r>
            <a:r>
              <a:rPr lang="de-DE" dirty="0"/>
              <a:t>H, </a:t>
            </a:r>
            <a:r>
              <a:rPr lang="de-DE" dirty="0" err="1"/>
              <a:t>Holík</a:t>
            </a:r>
            <a:r>
              <a:rPr lang="de-DE" dirty="0"/>
              <a:t> J, Weber P et al. </a:t>
            </a:r>
            <a:r>
              <a:rPr lang="cs-CZ" dirty="0" smtClean="0"/>
              <a:t>(2006). </a:t>
            </a:r>
            <a:r>
              <a:rPr lang="en-US" dirty="0" err="1" smtClean="0"/>
              <a:t>Spotřeba</a:t>
            </a:r>
            <a:r>
              <a:rPr lang="en-US" dirty="0" smtClean="0"/>
              <a:t> </a:t>
            </a:r>
            <a:r>
              <a:rPr lang="en-US" dirty="0" err="1"/>
              <a:t>léčiv</a:t>
            </a:r>
            <a:r>
              <a:rPr lang="en-US" dirty="0"/>
              <a:t> v </a:t>
            </a:r>
            <a:r>
              <a:rPr lang="en-US" dirty="0" err="1"/>
              <a:t>seniorské</a:t>
            </a:r>
            <a:r>
              <a:rPr lang="en-US" dirty="0"/>
              <a:t> </a:t>
            </a:r>
            <a:r>
              <a:rPr lang="en-US" dirty="0" err="1"/>
              <a:t>populaci</a:t>
            </a:r>
            <a:r>
              <a:rPr lang="en-US" dirty="0"/>
              <a:t> a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polyfarmakoterapie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stáří</a:t>
            </a:r>
            <a:r>
              <a:rPr lang="en-US" dirty="0"/>
              <a:t>. </a:t>
            </a:r>
            <a:r>
              <a:rPr lang="en-US" dirty="0" err="1"/>
              <a:t>Čas</a:t>
            </a:r>
            <a:r>
              <a:rPr lang="en-US" dirty="0"/>
              <a:t> </a:t>
            </a:r>
            <a:r>
              <a:rPr lang="en-US" dirty="0" err="1"/>
              <a:t>Lék</a:t>
            </a:r>
            <a:r>
              <a:rPr lang="en-US" dirty="0"/>
              <a:t> </a:t>
            </a:r>
            <a:r>
              <a:rPr lang="en-US" dirty="0" err="1"/>
              <a:t>Čes</a:t>
            </a:r>
            <a:r>
              <a:rPr lang="en-US" dirty="0"/>
              <a:t> 2006; 9: 708-712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atějovská</a:t>
            </a:r>
            <a:r>
              <a:rPr lang="en-US" dirty="0" smtClean="0"/>
              <a:t> </a:t>
            </a:r>
            <a:r>
              <a:rPr lang="en-US" dirty="0"/>
              <a:t>Kubešová H et al</a:t>
            </a:r>
            <a:r>
              <a:rPr lang="en-US" dirty="0" smtClean="0"/>
              <a:t>.</a:t>
            </a:r>
            <a:r>
              <a:rPr lang="cs-CZ" dirty="0" smtClean="0"/>
              <a:t> (2009). </a:t>
            </a:r>
            <a:r>
              <a:rPr lang="en-US" i="1" dirty="0" err="1" smtClean="0"/>
              <a:t>Akutní</a:t>
            </a:r>
            <a:r>
              <a:rPr lang="en-US" i="1" dirty="0" smtClean="0"/>
              <a:t> </a:t>
            </a:r>
            <a:r>
              <a:rPr lang="en-US" i="1" dirty="0" err="1"/>
              <a:t>stavy</a:t>
            </a:r>
            <a:r>
              <a:rPr lang="en-US" i="1" dirty="0"/>
              <a:t> v </a:t>
            </a:r>
            <a:r>
              <a:rPr lang="en-US" i="1" dirty="0" err="1"/>
              <a:t>geriatrii</a:t>
            </a:r>
            <a:r>
              <a:rPr lang="en-US" dirty="0"/>
              <a:t>. </a:t>
            </a:r>
            <a:r>
              <a:rPr lang="cs-CZ" dirty="0" smtClean="0"/>
              <a:t>Praha: </a:t>
            </a:r>
            <a:r>
              <a:rPr lang="en-US" dirty="0" err="1" smtClean="0"/>
              <a:t>Galén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atějovská</a:t>
            </a:r>
            <a:r>
              <a:rPr lang="en-US" dirty="0" smtClean="0"/>
              <a:t> </a:t>
            </a:r>
            <a:r>
              <a:rPr lang="en-US" dirty="0"/>
              <a:t>Kubešová et al. </a:t>
            </a:r>
            <a:r>
              <a:rPr lang="cs-CZ" dirty="0" smtClean="0"/>
              <a:t>(2015). </a:t>
            </a:r>
            <a:r>
              <a:rPr lang="en-US" i="1" dirty="0" err="1" smtClean="0"/>
              <a:t>Vybrané</a:t>
            </a:r>
            <a:r>
              <a:rPr lang="en-US" i="1" dirty="0" smtClean="0"/>
              <a:t> </a:t>
            </a:r>
            <a:r>
              <a:rPr lang="en-US" i="1" dirty="0" err="1"/>
              <a:t>klinické</a:t>
            </a:r>
            <a:r>
              <a:rPr lang="en-US" i="1" dirty="0"/>
              <a:t> </a:t>
            </a:r>
            <a:r>
              <a:rPr lang="en-US" i="1" dirty="0" err="1"/>
              <a:t>stavy</a:t>
            </a:r>
            <a:r>
              <a:rPr lang="en-US" i="1" dirty="0"/>
              <a:t> v </a:t>
            </a:r>
            <a:r>
              <a:rPr lang="en-US" i="1" dirty="0" err="1"/>
              <a:t>geriatrii</a:t>
            </a:r>
            <a:r>
              <a:rPr lang="en-US" i="1" dirty="0"/>
              <a:t> I</a:t>
            </a:r>
            <a:r>
              <a:rPr lang="en-US" dirty="0"/>
              <a:t>. </a:t>
            </a:r>
            <a:r>
              <a:rPr lang="en-US" dirty="0" err="1"/>
              <a:t>Mladá</a:t>
            </a:r>
            <a:r>
              <a:rPr lang="en-US" dirty="0"/>
              <a:t> </a:t>
            </a:r>
            <a:r>
              <a:rPr lang="en-US" dirty="0" err="1" smtClean="0"/>
              <a:t>fronta</a:t>
            </a:r>
            <a:r>
              <a:rPr lang="en-US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265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308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Nervová soustava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8687"/>
            <a:ext cx="10515600" cy="50382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Projevy procesu stárnutí jak v </a:t>
            </a:r>
            <a:r>
              <a:rPr lang="cs-CZ" b="1" i="1" dirty="0" smtClean="0"/>
              <a:t>periferní části </a:t>
            </a:r>
            <a:r>
              <a:rPr lang="cs-CZ" dirty="0" smtClean="0"/>
              <a:t>(nervová vlákna </a:t>
            </a:r>
            <a:r>
              <a:rPr lang="cs-CZ" i="1" dirty="0" smtClean="0"/>
              <a:t>dostředivá</a:t>
            </a:r>
            <a:r>
              <a:rPr lang="cs-CZ" dirty="0" smtClean="0"/>
              <a:t> – vjem zevních podnětů jako dotek, chlad, teplo, bolest, i odstředivá – impulsy pohybové, tak i </a:t>
            </a:r>
            <a:r>
              <a:rPr lang="cs-CZ" b="1" i="1" dirty="0" smtClean="0"/>
              <a:t>centrální části </a:t>
            </a:r>
            <a:r>
              <a:rPr lang="cs-CZ" dirty="0" smtClean="0"/>
              <a:t>(mozek).</a:t>
            </a:r>
          </a:p>
          <a:p>
            <a:pPr>
              <a:buNone/>
            </a:pPr>
            <a:r>
              <a:rPr lang="cs-CZ" b="1" i="1" dirty="0" smtClean="0"/>
              <a:t>Neuropatie</a:t>
            </a:r>
            <a:r>
              <a:rPr lang="cs-CZ" dirty="0" smtClean="0"/>
              <a:t> –stavy na úrovni periferní části nervové soustavy: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Ateroskleróza</a:t>
            </a:r>
            <a:r>
              <a:rPr lang="cs-CZ" dirty="0" smtClean="0"/>
              <a:t> může zhoršit </a:t>
            </a:r>
            <a:r>
              <a:rPr lang="cs-CZ" u="sng" dirty="0" smtClean="0"/>
              <a:t>výživu nervových vláken </a:t>
            </a:r>
            <a:r>
              <a:rPr lang="cs-CZ" dirty="0" smtClean="0"/>
              <a:t>– </a:t>
            </a:r>
            <a:r>
              <a:rPr lang="cs-CZ" u="sng" dirty="0" smtClean="0"/>
              <a:t>převádějí zkreslené informace (pocit brnění, pálení)</a:t>
            </a:r>
          </a:p>
          <a:p>
            <a:pPr>
              <a:buNone/>
            </a:pPr>
            <a:r>
              <a:rPr lang="cs-CZ" dirty="0" smtClean="0"/>
              <a:t>Impulzy pro pohyb mohou být převáděny z centra zpomaleně, vede to ke </a:t>
            </a:r>
            <a:r>
              <a:rPr lang="cs-CZ" u="sng" dirty="0" smtClean="0"/>
              <a:t>zpomalení reakční doby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Stárnutí CNS (mozku) je podmíněno pokračující aterosklerózou – zhoršuje se zásobení mozkové tkáně kyslíkem a živinami. Změny i na úrovni nervových buněk. Navenek se projevují psychické změny (egocentrismus), vystupňované povahové rysy z mládí.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85004"/>
            <a:ext cx="10515600" cy="75049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Geriatrický syndrom demence </a:t>
            </a:r>
            <a:r>
              <a:rPr lang="cs-CZ" sz="3100" dirty="0" smtClean="0"/>
              <a:t>(</a:t>
            </a:r>
            <a:r>
              <a:rPr lang="cs-CZ" sz="3100" dirty="0" err="1" smtClean="0"/>
              <a:t>Mühlpachr</a:t>
            </a:r>
            <a:r>
              <a:rPr lang="cs-CZ" sz="3100" dirty="0" smtClean="0"/>
              <a:t>, 2004,pp.40-71; Matějovská Kubešová, 2016)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1766"/>
            <a:ext cx="10515600" cy="45551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Je charakterizován postupným úbytkem paměťových funkcí, intelektu a jiných kognitivních </a:t>
            </a:r>
            <a:r>
              <a:rPr lang="cs-CZ" smtClean="0"/>
              <a:t>funkcí až </a:t>
            </a:r>
            <a:r>
              <a:rPr lang="cs-CZ" dirty="0" smtClean="0"/>
              <a:t>k druhotnému úpadku všech dalších psychických funkcí.</a:t>
            </a:r>
          </a:p>
          <a:p>
            <a:pPr>
              <a:buNone/>
            </a:pPr>
            <a:r>
              <a:rPr lang="cs-CZ" dirty="0" smtClean="0"/>
              <a:t>Vzniká následkem onemocnění mozku – dochází k narušení vyšších korových funkcí včetně paměti, myšlení, orientace, schopnosti řeči a úsudku.</a:t>
            </a:r>
          </a:p>
          <a:p>
            <a:pPr>
              <a:buNone/>
            </a:pPr>
            <a:r>
              <a:rPr lang="cs-CZ" b="1" i="1" dirty="0" smtClean="0"/>
              <a:t>Diagnostika</a:t>
            </a:r>
            <a:r>
              <a:rPr lang="cs-CZ" dirty="0" smtClean="0"/>
              <a:t> – zobrazovací techniky CT, MR, PET – lze odhalit atrofické změny i v časných stadiích</a:t>
            </a:r>
          </a:p>
          <a:p>
            <a:pPr>
              <a:buNone/>
            </a:pPr>
            <a:r>
              <a:rPr lang="cs-CZ" dirty="0" smtClean="0"/>
              <a:t>Je nutno doplnit o psychotesty (WT, MMSE…)</a:t>
            </a:r>
          </a:p>
          <a:p>
            <a:pPr>
              <a:buNone/>
            </a:pPr>
            <a:r>
              <a:rPr lang="cs-CZ" dirty="0" smtClean="0"/>
              <a:t>Metoda pozitronové emisní tomografie – získáme obraz glukózového metabolismu</a:t>
            </a:r>
          </a:p>
          <a:p>
            <a:pPr>
              <a:buNone/>
            </a:pPr>
            <a:r>
              <a:rPr lang="cs-CZ" b="1" i="1" dirty="0" smtClean="0"/>
              <a:t>PA střední intenzity 68 min.denně – je prokázaná souvislost mezi glukózovým metabolismem a kognitivní funkcí mozku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Obecná kriteria demence </a:t>
            </a:r>
            <a:r>
              <a:rPr lang="cs-CZ" sz="2400" dirty="0" smtClean="0"/>
              <a:t>(</a:t>
            </a:r>
            <a:r>
              <a:rPr lang="cs-CZ" sz="2400" i="1" dirty="0" err="1" smtClean="0"/>
              <a:t>Pidrman</a:t>
            </a:r>
            <a:r>
              <a:rPr lang="cs-CZ" sz="2400" i="1" dirty="0" smtClean="0"/>
              <a:t>,V.(2007). </a:t>
            </a:r>
            <a:r>
              <a:rPr lang="cs-CZ" sz="2400" i="1" dirty="0" err="1" smtClean="0"/>
              <a:t>Demence</a:t>
            </a:r>
            <a:r>
              <a:rPr lang="cs-CZ" sz="2400" i="1" dirty="0" smtClean="0"/>
              <a:t>.</a:t>
            </a:r>
            <a:r>
              <a:rPr lang="cs-CZ" sz="2400" i="1" dirty="0" err="1" smtClean="0"/>
              <a:t>Grada</a:t>
            </a:r>
            <a:r>
              <a:rPr lang="cs-CZ" sz="2400" i="1" dirty="0" smtClean="0"/>
              <a:t>)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7698"/>
            <a:ext cx="10515600" cy="496926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Zjevné zhoršení krátkodobé a dlouhodobé paměti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Alespoň jeden z těchto faktorů:  </a:t>
            </a:r>
          </a:p>
          <a:p>
            <a:pPr>
              <a:buNone/>
            </a:pPr>
            <a:r>
              <a:rPr lang="cs-CZ" dirty="0" smtClean="0"/>
              <a:t>      - narušení abstraktního myšlení</a:t>
            </a:r>
          </a:p>
          <a:p>
            <a:pPr>
              <a:buNone/>
            </a:pPr>
            <a:r>
              <a:rPr lang="cs-CZ" dirty="0" smtClean="0"/>
              <a:t>      - narušení soudnosti</a:t>
            </a:r>
          </a:p>
          <a:p>
            <a:pPr>
              <a:buNone/>
            </a:pPr>
            <a:r>
              <a:rPr lang="cs-CZ" dirty="0" smtClean="0"/>
              <a:t>      - narušení ostatních kognitivních funkcí</a:t>
            </a:r>
          </a:p>
          <a:p>
            <a:pPr>
              <a:buNone/>
            </a:pPr>
            <a:r>
              <a:rPr lang="cs-CZ" dirty="0" smtClean="0"/>
              <a:t>      - změny osobnosti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Tyto poruch y se manifestují  v obvyklých pracovních či sociálních procesech ve vztahu k okolí.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Nejde současně o poruchu vědomí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4453"/>
            <a:ext cx="10515600" cy="733245"/>
          </a:xfrm>
        </p:spPr>
        <p:txBody>
          <a:bodyPr>
            <a:normAutofit fontScale="90000"/>
          </a:bodyPr>
          <a:lstStyle/>
          <a:p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>Demence </a:t>
            </a:r>
            <a:r>
              <a:rPr lang="cs-CZ" sz="2200" dirty="0" smtClean="0"/>
              <a:t>je získaná porucha kognitivních funkcí, má zásadní vliv na další funkce a tím i život pacienta.Příznaky lze rozdělit z hlediska didaktického do 3 základních skupin </a:t>
            </a:r>
            <a:r>
              <a:rPr lang="cs-CZ" sz="2200" b="1" dirty="0" smtClean="0"/>
              <a:t>A-B-C</a:t>
            </a:r>
            <a:r>
              <a:rPr lang="cs-CZ" sz="2700" dirty="0" smtClean="0"/>
              <a:t>: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4762231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Narušení </a:t>
            </a:r>
            <a:r>
              <a:rPr lang="cs-CZ" b="1" i="1" dirty="0" smtClean="0"/>
              <a:t>kognitivních funkcí </a:t>
            </a:r>
            <a:r>
              <a:rPr lang="cs-CZ" dirty="0" smtClean="0"/>
              <a:t>(</a:t>
            </a:r>
            <a:r>
              <a:rPr lang="cs-CZ" b="1" dirty="0" smtClean="0"/>
              <a:t>C</a:t>
            </a:r>
            <a:r>
              <a:rPr lang="cs-CZ" dirty="0" smtClean="0"/>
              <a:t> - </a:t>
            </a:r>
            <a:r>
              <a:rPr lang="cs-CZ" dirty="0" err="1" smtClean="0"/>
              <a:t>cognition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Narušení aktivit denního života (</a:t>
            </a:r>
            <a:r>
              <a:rPr lang="cs-CZ" b="1" dirty="0" smtClean="0"/>
              <a:t>A</a:t>
            </a:r>
            <a:r>
              <a:rPr lang="cs-CZ" dirty="0" smtClean="0"/>
              <a:t> –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Poruchy chování (</a:t>
            </a:r>
            <a:r>
              <a:rPr lang="cs-CZ" b="1" dirty="0" smtClean="0"/>
              <a:t>B</a:t>
            </a:r>
            <a:r>
              <a:rPr lang="cs-CZ" dirty="0" smtClean="0"/>
              <a:t> – </a:t>
            </a:r>
            <a:r>
              <a:rPr lang="cs-CZ" dirty="0" err="1" smtClean="0"/>
              <a:t>behavior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Další symptomy demence: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intelektu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paměti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orientace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abstraktního myšlení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chápání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pozornosti a motivace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korových funkcí (apraxie, afázie)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emotivity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chování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Ztráta soběstačnosti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Porucha osobnosti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Případně i psychotické příznaky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Hledisko etiologické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5170"/>
            <a:ext cx="10515600" cy="514179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Onemocnění demencí je problém globální – souvisí s prodlužováním délky života a tím i obecným stárnutím populace</a:t>
            </a:r>
          </a:p>
          <a:p>
            <a:r>
              <a:rPr lang="cs-CZ" dirty="0" smtClean="0"/>
              <a:t>V Evropě je největší nárůst mezi 80 a 90 rokem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Rozeznáváme demence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Atroficko-degenerativní</a:t>
            </a:r>
            <a:r>
              <a:rPr lang="cs-CZ" dirty="0" smtClean="0"/>
              <a:t> (způsobené metabolickými a strukturálními změnami nervové buňky a následné ztrátě její funkce)  - </a:t>
            </a:r>
            <a:r>
              <a:rPr lang="cs-CZ" dirty="0" err="1" smtClean="0"/>
              <a:t>Allzheimerova</a:t>
            </a:r>
            <a:r>
              <a:rPr lang="cs-CZ" dirty="0" smtClean="0"/>
              <a:t> choroba (65 % všech demencí), </a:t>
            </a:r>
            <a:r>
              <a:rPr lang="cs-CZ" dirty="0" err="1" smtClean="0"/>
              <a:t>Lewyho</a:t>
            </a:r>
            <a:r>
              <a:rPr lang="cs-CZ" dirty="0" smtClean="0"/>
              <a:t> korová demence(při </a:t>
            </a:r>
            <a:r>
              <a:rPr lang="cs-CZ" dirty="0" err="1" smtClean="0"/>
              <a:t>Pakinsonově</a:t>
            </a:r>
            <a:r>
              <a:rPr lang="cs-CZ" dirty="0" smtClean="0"/>
              <a:t> a </a:t>
            </a:r>
            <a:r>
              <a:rPr lang="cs-CZ" dirty="0" err="1" smtClean="0"/>
              <a:t>Huntingtonově</a:t>
            </a:r>
            <a:r>
              <a:rPr lang="cs-CZ" dirty="0" smtClean="0"/>
              <a:t> chorobě)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Ischemicko-vaskulární</a:t>
            </a:r>
            <a:r>
              <a:rPr lang="cs-CZ" dirty="0" smtClean="0"/>
              <a:t> (cévního původu) – tvoří 15-30 % všech demencí – součást symptomatologie mozkové příhody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Symptomatické-sekundární</a:t>
            </a:r>
            <a:r>
              <a:rPr lang="cs-CZ" dirty="0" smtClean="0"/>
              <a:t> (vznikají po infekcích mozku, po úrazech), demence metabolické (opakované stavy hypoglykémie), karenční (deficit vit. D, B12 a dalších vit. Sk B)</a:t>
            </a:r>
          </a:p>
          <a:p>
            <a:pPr>
              <a:buNone/>
            </a:pPr>
            <a:r>
              <a:rPr lang="cs-CZ" dirty="0" smtClean="0"/>
              <a:t>Ve vyšším věku  se jednotlivé etiologické faktory kombinují – demence smíšená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Stádia demence: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92038"/>
            <a:ext cx="10515600" cy="51849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Mírná demence </a:t>
            </a:r>
            <a:r>
              <a:rPr lang="cs-CZ" dirty="0" smtClean="0"/>
              <a:t>– horší zapamatování nových informací, ztrácení věcí, přechodná časová i prostorová orientace. Trvá </a:t>
            </a:r>
            <a:r>
              <a:rPr lang="cs-CZ" b="1" dirty="0" smtClean="0"/>
              <a:t>3-4 roky</a:t>
            </a:r>
            <a:r>
              <a:rPr lang="cs-CZ" dirty="0" smtClean="0"/>
              <a:t>. Pacient nevykazuje při běžném kontaktu znatelné změny, dochází ale k záměnám léků, zapomenutí termínu vyšetření ….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Středně těžká demence </a:t>
            </a:r>
            <a:r>
              <a:rPr lang="cs-CZ" dirty="0" smtClean="0"/>
              <a:t>– porušení paměti ve všech složkách, neschopnost vykonávat samostatnou činnost, zhoršování řečových schopností. Trvá </a:t>
            </a:r>
            <a:r>
              <a:rPr lang="cs-CZ" b="1" dirty="0" smtClean="0"/>
              <a:t>3 roky</a:t>
            </a:r>
            <a:r>
              <a:rPr lang="cs-CZ" dirty="0" smtClean="0"/>
              <a:t>, je nutný trvalý dohled.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Těžká demence </a:t>
            </a:r>
            <a:r>
              <a:rPr lang="cs-CZ" dirty="0" smtClean="0"/>
              <a:t>– nemocní jsou odkázáni na péči okolí. Neschopnost vykonávat ADL, nepoznávají rodinu, přátele, těžké poruchy chování (deliria po západu slunce „sun </a:t>
            </a:r>
            <a:r>
              <a:rPr lang="cs-CZ" dirty="0" err="1" smtClean="0"/>
              <a:t>dowing</a:t>
            </a:r>
            <a:r>
              <a:rPr lang="cs-CZ" dirty="0" smtClean="0"/>
              <a:t>“; inverze spánku). Trvá </a:t>
            </a:r>
            <a:r>
              <a:rPr lang="cs-CZ" b="1" dirty="0" smtClean="0"/>
              <a:t>3 roky</a:t>
            </a:r>
            <a:r>
              <a:rPr lang="cs-CZ" dirty="0" smtClean="0"/>
              <a:t>. V posledním roce – imobilní, inkontinentní, nekomunikuje, poruchy polykání.</a:t>
            </a:r>
          </a:p>
          <a:p>
            <a:pPr marL="514350" indent="-514350">
              <a:buNone/>
            </a:pPr>
            <a:r>
              <a:rPr lang="cs-CZ" dirty="0" smtClean="0"/>
              <a:t>Diagnózu demence je podstatné stanovit ve stádiu lehké demence, medikamenty mohou rozvinout v této fázi dlouhodobější efekt.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Diagnostika syndromu demence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5940"/>
            <a:ext cx="10515600" cy="50210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Nejjednodušší </a:t>
            </a:r>
            <a:r>
              <a:rPr lang="cs-CZ" b="1" i="1" dirty="0" smtClean="0"/>
              <a:t>orientační test</a:t>
            </a:r>
            <a:r>
              <a:rPr lang="cs-CZ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Zeptáme se na časoprostorovou orientaci – místo, rok, den, měsíc.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 vysvětlení, co se bude dít, sdělíme názvy 3 jednoduchých předmětů (míč, dům, auto..), na které se po 5min. zeptáme znovu.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Mezi tím pacienta necháme odečítat sedmičky od padesátky.</a:t>
            </a:r>
          </a:p>
          <a:p>
            <a:pPr marL="514350" indent="-514350">
              <a:buNone/>
            </a:pPr>
            <a:r>
              <a:rPr lang="cs-CZ" dirty="0" smtClean="0"/>
              <a:t>Test zopakujeme s odstupem 4 týdnů </a:t>
            </a:r>
            <a:r>
              <a:rPr lang="cs-CZ" sz="2000" dirty="0" smtClean="0"/>
              <a:t>(</a:t>
            </a:r>
            <a:r>
              <a:rPr lang="cs-CZ" sz="2000" dirty="0" err="1" smtClean="0"/>
              <a:t>Koukolík</a:t>
            </a:r>
            <a:r>
              <a:rPr lang="cs-CZ" sz="2000" dirty="0" smtClean="0"/>
              <a:t>, F., Jirák, R. (1999). </a:t>
            </a:r>
            <a:r>
              <a:rPr lang="cs-CZ" sz="2000" i="1" dirty="0" smtClean="0"/>
              <a:t>Diagnostika a léčení syndromu demence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 p.11)</a:t>
            </a:r>
          </a:p>
          <a:p>
            <a:pPr marL="514350" indent="-514350">
              <a:buNone/>
            </a:pPr>
            <a:r>
              <a:rPr lang="cs-CZ" dirty="0" smtClean="0"/>
              <a:t>Podezření na SD: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Jakákoliv porucha prostorové orientace (ad 1.)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Neschopnost si po 5 min. vybavit 2 ze jmenovaných předmětů (ad 2.)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Neschopnost určit správný výsledek alespoň jednoho nebo dvou odečítání (ad 3.)</a:t>
            </a:r>
          </a:p>
          <a:p>
            <a:pPr marL="514350" indent="-514350"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188"/>
          </a:xfrm>
        </p:spPr>
        <p:txBody>
          <a:bodyPr>
            <a:normAutofit/>
          </a:bodyPr>
          <a:lstStyle/>
          <a:p>
            <a:r>
              <a:rPr lang="cs-CZ" sz="2800" b="1" dirty="0" err="1" smtClean="0"/>
              <a:t>Folsteinův</a:t>
            </a:r>
            <a:r>
              <a:rPr lang="cs-CZ" sz="2800" b="1" dirty="0" smtClean="0"/>
              <a:t> MMSE (Mini-</a:t>
            </a:r>
            <a:r>
              <a:rPr lang="cs-CZ" sz="2800" b="1" dirty="0" err="1" smtClean="0"/>
              <a:t>Mental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State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Examination</a:t>
            </a:r>
            <a:r>
              <a:rPr lang="cs-CZ" sz="2800" b="1" dirty="0" smtClean="0"/>
              <a:t>) – Alzheimerova nemoc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17917"/>
            <a:ext cx="10515600" cy="515904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Vyšetřuje některé základní neuropsychické funkce poškozené syndromem demence – paměť, časoprostorovou orientaci, </a:t>
            </a:r>
            <a:r>
              <a:rPr lang="cs-CZ" dirty="0" err="1" smtClean="0"/>
              <a:t>orientaci</a:t>
            </a:r>
            <a:r>
              <a:rPr lang="cs-CZ" dirty="0" smtClean="0"/>
              <a:t> osobou, řeč a jazyk.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Orientace</a:t>
            </a:r>
          </a:p>
          <a:p>
            <a:r>
              <a:rPr lang="cs-CZ" dirty="0" smtClean="0"/>
              <a:t>5 bodů: Jaký je rok? Roční doba? Měsíc? Den v týdnu? Sdělte dnešní datum</a:t>
            </a:r>
          </a:p>
          <a:p>
            <a:r>
              <a:rPr lang="cs-CZ" dirty="0" smtClean="0"/>
              <a:t>5 bodů: Kde jste? V jakém státě? Městě? Nemocnici /budově? Patře?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Rozsah pozornosti</a:t>
            </a:r>
            <a:endParaRPr lang="cs-CZ" dirty="0" smtClean="0"/>
          </a:p>
          <a:p>
            <a:r>
              <a:rPr lang="cs-CZ" dirty="0" smtClean="0"/>
              <a:t> 3 body: vyšetřující pojmenuje 3 objekty, jeden za sekundu, pacient pojmenování opakuje. Registruje se i počet opakování.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Pozornost a počítání</a:t>
            </a:r>
            <a:endParaRPr lang="cs-CZ" dirty="0" smtClean="0"/>
          </a:p>
          <a:p>
            <a:r>
              <a:rPr lang="cs-CZ" dirty="0" smtClean="0"/>
              <a:t>5 bodů: 100 -7 =…. Za každý správný výsledek 1 bod. Po 5 odpovědích ukončit.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Paměť</a:t>
            </a:r>
            <a:endParaRPr lang="cs-CZ" dirty="0" smtClean="0"/>
          </a:p>
          <a:p>
            <a:r>
              <a:rPr lang="cs-CZ" dirty="0" smtClean="0"/>
              <a:t>3 body: vyšetřující se zeptá na 3 dříve jmenované objekty – za správnou odpověď 1 bod.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Řeč</a:t>
            </a:r>
            <a:endParaRPr lang="cs-CZ" dirty="0" smtClean="0"/>
          </a:p>
          <a:p>
            <a:r>
              <a:rPr lang="cs-CZ" dirty="0" smtClean="0"/>
              <a:t>9 bodů: přesně pojmenovat předměty. Opakovat „</a:t>
            </a:r>
            <a:r>
              <a:rPr lang="cs-CZ" i="1" dirty="0" smtClean="0"/>
              <a:t>Žádné kdyby nebo ale</a:t>
            </a:r>
            <a:r>
              <a:rPr lang="cs-CZ" dirty="0" smtClean="0"/>
              <a:t>“…. Za každé správné zopakování 1 bod</a:t>
            </a:r>
          </a:p>
          <a:p>
            <a:pPr>
              <a:buNone/>
            </a:pPr>
            <a:r>
              <a:rPr lang="cs-CZ" dirty="0" smtClean="0"/>
              <a:t>Celkově lze získat max. </a:t>
            </a:r>
            <a:r>
              <a:rPr lang="cs-CZ" b="1" dirty="0" smtClean="0"/>
              <a:t>30</a:t>
            </a:r>
            <a:r>
              <a:rPr lang="cs-CZ" dirty="0" smtClean="0"/>
              <a:t> bodů. Počet </a:t>
            </a:r>
            <a:r>
              <a:rPr lang="cs-CZ" b="1" dirty="0" smtClean="0"/>
              <a:t>23</a:t>
            </a:r>
            <a:r>
              <a:rPr lang="cs-CZ" dirty="0" smtClean="0"/>
              <a:t> odděluje dementní osoby od nedementních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Další metody diagnostiky kognitivních funkcí: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8687"/>
            <a:ext cx="10515600" cy="503827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Viena</a:t>
            </a:r>
            <a:r>
              <a:rPr lang="cs-CZ" b="1" dirty="0" smtClean="0"/>
              <a:t> test systém/Determinační test </a:t>
            </a:r>
            <a:r>
              <a:rPr lang="cs-CZ" dirty="0" smtClean="0"/>
              <a:t>– baterie elektronicky administrovaných výkonnostních testů (pozornost, kapacita pracovní paměti, rychlost reakce, prostorová představivost, osobnostní charakteristika) </a:t>
            </a:r>
          </a:p>
          <a:p>
            <a:r>
              <a:rPr lang="cs-CZ" dirty="0" smtClean="0"/>
              <a:t>DT – na monitoru jsou prezentovány měnící se obrazové a akustické signály, na které musí respondent reagovat.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Výsledky mnoha studií poukazují na úzkou korelaci mezi některými faktory aktivního životního stylu a úrovní kognitivních funkcí.</a:t>
            </a:r>
          </a:p>
          <a:p>
            <a:r>
              <a:rPr lang="cs-CZ" dirty="0" smtClean="0"/>
              <a:t>PA (střední intenzita) jako prevence úbytku kognitivních funkcí v průběhu stárnutí.</a:t>
            </a:r>
          </a:p>
          <a:p>
            <a:r>
              <a:rPr lang="cs-CZ" dirty="0" smtClean="0"/>
              <a:t>Psychické zdraví (nepřítomnost depresí a úzkostných stavů) pozitivně koreluje s úrovní kognitivních funkcí.</a:t>
            </a:r>
          </a:p>
          <a:p>
            <a:r>
              <a:rPr lang="cs-CZ" dirty="0" err="1" smtClean="0"/>
              <a:t>PoProgr</a:t>
            </a:r>
            <a:r>
              <a:rPr lang="cs-CZ" dirty="0" smtClean="0"/>
              <a:t>- „</a:t>
            </a:r>
            <a:r>
              <a:rPr lang="cs-CZ" dirty="0" err="1" smtClean="0"/>
              <a:t>nízkoprahové</a:t>
            </a:r>
            <a:r>
              <a:rPr lang="cs-CZ" dirty="0" smtClean="0"/>
              <a:t>“ – dostupné co nejširší skupině seniorů, </a:t>
            </a:r>
            <a:r>
              <a:rPr lang="cs-CZ" u="sng" dirty="0" smtClean="0"/>
              <a:t>podporovat zájem seniorů o PA, psychickou pohodu</a:t>
            </a:r>
            <a:r>
              <a:rPr lang="cs-CZ" dirty="0" smtClean="0"/>
              <a:t>, 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23026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*Alzheimerova choroba (AN)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839788" y="1457864"/>
            <a:ext cx="3932237" cy="4411124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AN – nejčastější demence, představuje </a:t>
            </a:r>
          </a:p>
          <a:p>
            <a:r>
              <a:rPr lang="cs-CZ" sz="2800" dirty="0" smtClean="0"/>
              <a:t>60 % všech demencí</a:t>
            </a:r>
          </a:p>
          <a:p>
            <a:endParaRPr lang="cs-CZ" sz="2800" dirty="0" smtClean="0"/>
          </a:p>
          <a:p>
            <a:r>
              <a:rPr lang="cs-CZ" sz="2800" dirty="0" smtClean="0"/>
              <a:t>Vyvíjí se plíživě, pomalu a trvale </a:t>
            </a:r>
            <a:r>
              <a:rPr lang="cs-CZ" sz="2800" dirty="0" err="1" smtClean="0"/>
              <a:t>prograduje</a:t>
            </a:r>
            <a:r>
              <a:rPr lang="cs-CZ" sz="2800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8047" y="1923691"/>
            <a:ext cx="6814867" cy="42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rázek 8"/>
          <p:cNvSpPr>
            <a:spLocks noGrp="1"/>
          </p:cNvSpPr>
          <p:nvPr>
            <p:ph type="pic" idx="1"/>
          </p:nvPr>
        </p:nvSpPr>
        <p:spPr>
          <a:xfrm>
            <a:off x="5213155" y="435334"/>
            <a:ext cx="6084649" cy="5417390"/>
          </a:xfrm>
        </p:spPr>
      </p:sp>
      <p:sp>
        <p:nvSpPr>
          <p:cNvPr id="10" name="Zástupný symbol pro obrázek 8"/>
          <p:cNvSpPr txBox="1">
            <a:spLocks/>
          </p:cNvSpPr>
          <p:nvPr/>
        </p:nvSpPr>
        <p:spPr>
          <a:xfrm>
            <a:off x="5131430" y="435334"/>
            <a:ext cx="6172200" cy="4873625"/>
          </a:xfrm>
          <a:prstGeom prst="rect">
            <a:avLst/>
          </a:prstGeom>
        </p:spPr>
      </p:sp>
      <p:sp>
        <p:nvSpPr>
          <p:cNvPr id="13" name="TextovéPole 12"/>
          <p:cNvSpPr txBox="1"/>
          <p:nvPr/>
        </p:nvSpPr>
        <p:spPr>
          <a:xfrm rot="10800000" flipV="1">
            <a:off x="5305245" y="1040804"/>
            <a:ext cx="566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/>
              <a:t>Klasický průběh AN </a:t>
            </a:r>
            <a:r>
              <a:rPr lang="cs-CZ" sz="2800" dirty="0" smtClean="0"/>
              <a:t>(</a:t>
            </a:r>
            <a:r>
              <a:rPr lang="cs-CZ" sz="2800" dirty="0" err="1" smtClean="0"/>
              <a:t>Gauthier</a:t>
            </a:r>
            <a:r>
              <a:rPr lang="cs-CZ" sz="2800" dirty="0" smtClean="0"/>
              <a:t> (2001):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I. </a:t>
            </a:r>
            <a:r>
              <a:rPr lang="cs-CZ" b="1" i="1" dirty="0" smtClean="0"/>
              <a:t>Sociální a demografický pohled na problematiku stáří – Filosofická a historická hlediska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GERONTOLOGIE</a:t>
            </a:r>
            <a:r>
              <a:rPr lang="cs-CZ" dirty="0" smtClean="0"/>
              <a:t> = přírodní věda, která se zabývá problematikou stárnutí a stáří. </a:t>
            </a:r>
          </a:p>
          <a:p>
            <a:pPr marL="0" indent="0">
              <a:buNone/>
            </a:pPr>
            <a:r>
              <a:rPr lang="cs-CZ" dirty="0" smtClean="0"/>
              <a:t>Vychází z biopsychosociální podstaty člověka a procesů stárnutí.</a:t>
            </a:r>
          </a:p>
          <a:p>
            <a:pPr marL="0" indent="0">
              <a:buNone/>
            </a:pPr>
            <a:r>
              <a:rPr lang="cs-CZ" dirty="0" smtClean="0"/>
              <a:t>Zkoumá zákonitosti, příčiny, mechanismy a projevy stárnutí a vypracovává vědecké podklady pro zdravé stárnutí a stáří a pro komplexní péči o staré občany.</a:t>
            </a:r>
          </a:p>
          <a:p>
            <a:pPr marL="0" indent="0">
              <a:buNone/>
            </a:pPr>
            <a:r>
              <a:rPr lang="cs-CZ" dirty="0" smtClean="0"/>
              <a:t>Zahrnuje biologické, lékařské, sociální a demografické, pedagogické a speciálně pedagogické aspekty procesu stárnutí.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6615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452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Rizikové faktory pro rozvoj AN</a:t>
            </a:r>
            <a:endParaRPr lang="cs-CZ" sz="3600" b="1" i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4762231"/>
          </a:xfrm>
        </p:spPr>
        <p:txBody>
          <a:bodyPr/>
          <a:lstStyle/>
          <a:p>
            <a:r>
              <a:rPr lang="cs-CZ" dirty="0" smtClean="0"/>
              <a:t>Věk (ve věku nad 80 let zvýšené riziko až 4x)</a:t>
            </a:r>
          </a:p>
          <a:p>
            <a:r>
              <a:rPr lang="cs-CZ" dirty="0" smtClean="0"/>
              <a:t>Ženské pohlaví</a:t>
            </a:r>
          </a:p>
          <a:p>
            <a:r>
              <a:rPr lang="cs-CZ" dirty="0" smtClean="0"/>
              <a:t>Genetické faktory (změny na čtyřech chromozomech -1, 14, 19, 21)</a:t>
            </a:r>
          </a:p>
          <a:p>
            <a:pPr>
              <a:buNone/>
            </a:pPr>
            <a:r>
              <a:rPr lang="cs-CZ" dirty="0" smtClean="0"/>
              <a:t>   Zvýšená tvorba lipoproteinů E4  (chromozom 19) se považuje za významný rizikový faktor rozvoje AN</a:t>
            </a:r>
          </a:p>
          <a:p>
            <a:r>
              <a:rPr lang="cs-CZ" dirty="0" smtClean="0"/>
              <a:t>Nižší vzdělání</a:t>
            </a:r>
          </a:p>
          <a:p>
            <a:r>
              <a:rPr lang="cs-CZ" dirty="0" smtClean="0"/>
              <a:t>Opakované úrazy hlavy</a:t>
            </a:r>
          </a:p>
          <a:p>
            <a:r>
              <a:rPr lang="cs-CZ" dirty="0" smtClean="0"/>
              <a:t>Přítomnost vaskulárního onemocnění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94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Léčba demencí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17917"/>
            <a:ext cx="10515600" cy="515904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Sestává se ze dvou vzájemně se provázaných kroků: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Behaviorální kroky</a:t>
            </a:r>
            <a:r>
              <a:rPr lang="cs-CZ" dirty="0" smtClean="0"/>
              <a:t>, jejichž cílem je: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Zachování, případně zlepšení úrovně jednotlivých dovedností (hrubá a jemná motorika, chůze, soběstačnost, kognitivní funkce)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Smysluplné vyplnění volného času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Ovlivnění behaviorálních a psychických příznaků demence a ADL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Zlepšení verbální a nonverbální komunikace</a:t>
            </a:r>
          </a:p>
          <a:p>
            <a:pPr marL="514350" indent="-514350">
              <a:buNone/>
            </a:pPr>
            <a:r>
              <a:rPr lang="cs-CZ" dirty="0" smtClean="0"/>
              <a:t>Behaviorální kroky:                       životní styl</a:t>
            </a:r>
          </a:p>
          <a:p>
            <a:pPr marL="514350" indent="-514350">
              <a:buNone/>
            </a:pPr>
            <a:r>
              <a:rPr lang="cs-CZ" dirty="0" smtClean="0"/>
              <a:t>                                                         fyzická aktivita (PA, taneční aktivita)</a:t>
            </a:r>
          </a:p>
          <a:p>
            <a:pPr marL="514350" indent="-514350">
              <a:buNone/>
            </a:pPr>
            <a:r>
              <a:rPr lang="cs-CZ" dirty="0" smtClean="0"/>
              <a:t>                                                         psychická aktivita („učení a zkoušení“)</a:t>
            </a:r>
          </a:p>
          <a:p>
            <a:pPr marL="514350" indent="-514350">
              <a:buNone/>
            </a:pPr>
            <a:r>
              <a:rPr lang="cs-CZ" dirty="0" smtClean="0"/>
              <a:t>                                                         optimalizace senzorických funkcí</a:t>
            </a:r>
          </a:p>
          <a:p>
            <a:pPr marL="514350" indent="-514350">
              <a:buNone/>
            </a:pPr>
            <a:r>
              <a:rPr lang="cs-CZ" dirty="0" smtClean="0"/>
              <a:t>                                                         nutrice</a:t>
            </a:r>
            <a:endParaRPr lang="cs-CZ" dirty="0"/>
          </a:p>
          <a:p>
            <a:pPr marL="514350" indent="-514350">
              <a:buNone/>
            </a:pPr>
            <a:r>
              <a:rPr lang="cs-CZ" b="1" dirty="0" smtClean="0"/>
              <a:t>2. </a:t>
            </a:r>
            <a:r>
              <a:rPr lang="cs-CZ" b="1" dirty="0" err="1" smtClean="0"/>
              <a:t>Farmakogenní</a:t>
            </a:r>
            <a:r>
              <a:rPr lang="cs-CZ" b="1" dirty="0" smtClean="0"/>
              <a:t> kroky</a:t>
            </a:r>
            <a:endParaRPr lang="cs-CZ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9441"/>
          </a:xfrm>
        </p:spPr>
        <p:txBody>
          <a:bodyPr/>
          <a:lstStyle/>
          <a:p>
            <a:r>
              <a:rPr lang="cs-CZ" sz="3600" b="1" i="1" dirty="0" smtClean="0"/>
              <a:t>Stárnutí a kognitivní funkce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566"/>
            <a:ext cx="10515600" cy="50123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Podle závažnosti daných změn lze kognitivní stárnutí rozdělit do 3 stupňů:</a:t>
            </a:r>
          </a:p>
          <a:p>
            <a:pPr>
              <a:buFont typeface="Wingdings" pitchFamily="2" charset="2"/>
              <a:buChar char="q"/>
            </a:pPr>
            <a:r>
              <a:rPr lang="cs-CZ" b="1" dirty="0" smtClean="0"/>
              <a:t>Úspěšné stárnutí  </a:t>
            </a:r>
            <a:r>
              <a:rPr lang="cs-CZ" dirty="0" smtClean="0"/>
              <a:t>- zachování funkčních schopností (kognice nenarušena)</a:t>
            </a:r>
          </a:p>
          <a:p>
            <a:pPr>
              <a:buFont typeface="Wingdings" pitchFamily="2" charset="2"/>
              <a:buChar char="q"/>
            </a:pPr>
            <a:r>
              <a:rPr lang="cs-CZ" b="1" dirty="0" smtClean="0"/>
              <a:t>Normální stárnutí </a:t>
            </a:r>
            <a:r>
              <a:rPr lang="cs-CZ" dirty="0" smtClean="0"/>
              <a:t>– fyziologické změny v kognitivních a dalších psychických schopnostech. Drobné abnormality bez progrese. Změny metabolismu </a:t>
            </a:r>
            <a:r>
              <a:rPr lang="cs-CZ" dirty="0" err="1" smtClean="0"/>
              <a:t>monoaminů</a:t>
            </a:r>
            <a:r>
              <a:rPr lang="cs-CZ" dirty="0" smtClean="0"/>
              <a:t> a </a:t>
            </a:r>
            <a:r>
              <a:rPr lang="cs-CZ" dirty="0" err="1" smtClean="0"/>
              <a:t>neuropeptidů</a:t>
            </a:r>
            <a:r>
              <a:rPr lang="cs-CZ" dirty="0" smtClean="0"/>
              <a:t>, imunologické a endokrinologické změny. Neurobiologické změny při demenci souvisí s novými poměry neuroanatomickými – změny v metabolismu mozkových </a:t>
            </a:r>
            <a:r>
              <a:rPr lang="cs-CZ" dirty="0" err="1" smtClean="0"/>
              <a:t>mediátorů</a:t>
            </a:r>
            <a:r>
              <a:rPr lang="cs-CZ" dirty="0" smtClean="0"/>
              <a:t> (úbytek aktivity acetylcholinu), snížení aktivity noradrenalinu, serotoninu, dopaminu..</a:t>
            </a:r>
          </a:p>
          <a:p>
            <a:pPr>
              <a:buFont typeface="Wingdings" pitchFamily="2" charset="2"/>
              <a:buChar char="q"/>
            </a:pPr>
            <a:r>
              <a:rPr lang="cs-CZ" b="1" dirty="0" smtClean="0"/>
              <a:t>Patologické stárnutí </a:t>
            </a:r>
            <a:r>
              <a:rPr lang="cs-CZ" dirty="0" smtClean="0"/>
              <a:t>– selhání kompenzačních mechanismů, dochází k patologickým neurobiologickým změnám.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94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Optimální PA z hlediska kognitivních funkcí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060"/>
            <a:ext cx="10515600" cy="504690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Faktory ovlivňujíc </a:t>
            </a:r>
            <a:r>
              <a:rPr lang="cs-CZ" dirty="0" err="1" smtClean="0"/>
              <a:t>benefit</a:t>
            </a:r>
            <a:r>
              <a:rPr lang="cs-CZ" dirty="0" smtClean="0"/>
              <a:t> PA – genetické predispozice, četnost PA, velikost a typ pohybové zátěže</a:t>
            </a:r>
          </a:p>
          <a:p>
            <a:pPr>
              <a:buNone/>
            </a:pPr>
            <a:r>
              <a:rPr lang="cs-CZ" dirty="0" smtClean="0"/>
              <a:t>Dle zahraničních i našich výzkumů – efekt PA:</a:t>
            </a:r>
          </a:p>
          <a:p>
            <a:r>
              <a:rPr lang="cs-CZ" dirty="0" smtClean="0"/>
              <a:t>PA nejméně </a:t>
            </a:r>
            <a:r>
              <a:rPr lang="cs-CZ" b="1" dirty="0" smtClean="0"/>
              <a:t>2-3x týdně </a:t>
            </a:r>
            <a:r>
              <a:rPr lang="cs-CZ" dirty="0" smtClean="0"/>
              <a:t>nad 20 min. po dobu min. 6 měsíců</a:t>
            </a:r>
          </a:p>
          <a:p>
            <a:r>
              <a:rPr lang="cs-CZ" b="1" dirty="0" smtClean="0"/>
              <a:t>Střední intenzita zátěže </a:t>
            </a:r>
            <a:r>
              <a:rPr lang="cs-CZ" dirty="0" smtClean="0"/>
              <a:t>zlepšuje, ale dlouhodobá intenzivní tělesná zátěž snižuje úroveň </a:t>
            </a:r>
            <a:r>
              <a:rPr lang="cs-CZ" dirty="0" err="1" smtClean="0"/>
              <a:t>kognitiv</a:t>
            </a:r>
            <a:r>
              <a:rPr lang="cs-CZ" dirty="0" smtClean="0"/>
              <a:t>. funkcí. Doporučuje se </a:t>
            </a:r>
            <a:r>
              <a:rPr lang="cs-CZ" b="1" dirty="0" smtClean="0"/>
              <a:t>40-60 % max. spotřeby kyslíku</a:t>
            </a:r>
            <a:r>
              <a:rPr lang="cs-CZ" dirty="0" smtClean="0"/>
              <a:t>, subjektivní hodnocení zátěže na úrovni </a:t>
            </a:r>
            <a:r>
              <a:rPr lang="cs-CZ" b="1" dirty="0" smtClean="0"/>
              <a:t>13 dle </a:t>
            </a:r>
            <a:r>
              <a:rPr lang="cs-CZ" b="1" dirty="0" err="1" smtClean="0"/>
              <a:t>Borgovy</a:t>
            </a:r>
            <a:r>
              <a:rPr lang="cs-CZ" b="1" dirty="0" smtClean="0"/>
              <a:t> škály.</a:t>
            </a:r>
          </a:p>
          <a:p>
            <a:r>
              <a:rPr lang="cs-CZ" dirty="0" smtClean="0"/>
              <a:t>Kombinace AE a </a:t>
            </a:r>
            <a:r>
              <a:rPr lang="cs-CZ" dirty="0" err="1" smtClean="0"/>
              <a:t>neAE</a:t>
            </a:r>
            <a:r>
              <a:rPr lang="cs-CZ" dirty="0" smtClean="0"/>
              <a:t> cvičení 2x týdně po dobu 60min.</a:t>
            </a:r>
          </a:p>
          <a:p>
            <a:r>
              <a:rPr lang="cs-CZ" dirty="0" smtClean="0"/>
              <a:t>Respektovat osobní preference PA</a:t>
            </a:r>
          </a:p>
          <a:p>
            <a:r>
              <a:rPr lang="cs-CZ" dirty="0" smtClean="0"/>
              <a:t>Kombinovat PA tak, abychom podpořili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Zdatnost (zvládat ADL, rekreační PA, rychlá obnova funkčního stavu po nemoci)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Svalovou sílu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Flexibilitu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Vzpřímené uvolněné DT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Vnímání, </a:t>
            </a:r>
            <a:r>
              <a:rPr lang="cs-CZ" dirty="0" err="1" smtClean="0"/>
              <a:t>sebeuvědomování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Poruchy rovnováhy a pády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3796"/>
            <a:ext cx="10515600" cy="51331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40 % seniorů  - občasné pocity závratí; 25 % populace nad 65 let trpí opakovanými pády</a:t>
            </a:r>
          </a:p>
          <a:p>
            <a:pPr>
              <a:buNone/>
            </a:pPr>
            <a:r>
              <a:rPr lang="cs-CZ" dirty="0" smtClean="0"/>
              <a:t>Z hlediska příčin rozeznáváme: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Pády jako součást či důsledek </a:t>
            </a:r>
            <a:r>
              <a:rPr lang="cs-CZ" dirty="0" smtClean="0"/>
              <a:t>– poruchy koordinace pohybu, snížení reakční rychlosti, zhoršení zraku, oslabení vzpřimovačů trupu, dalších poruch pohyb.aparátu, poruch mozečku, poruch rovnovážného ústrojí nebo centrálního analyzátoru, poruchy prokrvení mozku z různých příčin.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Pády mechanické </a:t>
            </a:r>
            <a:r>
              <a:rPr lang="cs-CZ" dirty="0" smtClean="0"/>
              <a:t>– uklouznutí, zakopnutí, chůze po schodech, opření se o nepevný kus nábytku.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/>
              <a:t>Za rizikového jedince </a:t>
            </a:r>
            <a:r>
              <a:rPr lang="cs-CZ" dirty="0" smtClean="0"/>
              <a:t>považujeme takového, který udává výskyt pádů v posledním půlroce, </a:t>
            </a:r>
            <a:r>
              <a:rPr lang="cs-CZ" smtClean="0"/>
              <a:t>má poruchu </a:t>
            </a:r>
            <a:r>
              <a:rPr lang="cs-CZ" dirty="0" smtClean="0"/>
              <a:t>chůze a stability, ohnutá záda, drobné a šouravé kroky, hlava, krk a trup se otáčí současně.</a:t>
            </a:r>
          </a:p>
          <a:p>
            <a:pPr>
              <a:buNone/>
            </a:pPr>
            <a:r>
              <a:rPr lang="cs-CZ" i="1" dirty="0" smtClean="0"/>
              <a:t>Komplikace</a:t>
            </a:r>
            <a:r>
              <a:rPr lang="cs-CZ" dirty="0" smtClean="0"/>
              <a:t>: hospitalizace, mortalita – zánět plic, proleženiny, nitrolební krvácení, rozvoj imobilizačního syndromu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Imobilizační syndrom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060"/>
            <a:ext cx="10515600" cy="50469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je definován jako </a:t>
            </a:r>
            <a:r>
              <a:rPr lang="cs-CZ" b="1" dirty="0" smtClean="0"/>
              <a:t>soubor negativních důsledků minimální pohybové aktivity na lidský organismus.</a:t>
            </a:r>
          </a:p>
          <a:p>
            <a:pPr>
              <a:buNone/>
            </a:pPr>
            <a:r>
              <a:rPr lang="cs-CZ" dirty="0" smtClean="0"/>
              <a:t>Je jím ohrožen prakticky každý senior, u kterého došlo k podstatnému snížení PA.</a:t>
            </a:r>
          </a:p>
          <a:p>
            <a:pPr>
              <a:buNone/>
            </a:pPr>
            <a:r>
              <a:rPr lang="cs-CZ" dirty="0" smtClean="0"/>
              <a:t>Nástup jednotlivých </a:t>
            </a:r>
            <a:r>
              <a:rPr lang="cs-CZ" b="1" dirty="0" smtClean="0"/>
              <a:t>projevů</a:t>
            </a:r>
            <a:r>
              <a:rPr lang="cs-CZ" dirty="0" smtClean="0"/>
              <a:t> může být velmi rychlý  </a:t>
            </a:r>
          </a:p>
          <a:p>
            <a:pPr>
              <a:buFontTx/>
              <a:buChar char="-"/>
            </a:pPr>
            <a:r>
              <a:rPr lang="cs-CZ" dirty="0" smtClean="0"/>
              <a:t>poruchou regulace krevního tlaku při změně polohy</a:t>
            </a:r>
          </a:p>
          <a:p>
            <a:pPr>
              <a:buFontTx/>
              <a:buChar char="-"/>
            </a:pPr>
            <a:r>
              <a:rPr lang="cs-CZ" dirty="0" smtClean="0"/>
              <a:t>vznikem plicního zánětu</a:t>
            </a:r>
          </a:p>
          <a:p>
            <a:pPr>
              <a:buFontTx/>
              <a:buChar char="-"/>
            </a:pPr>
            <a:r>
              <a:rPr lang="cs-CZ" dirty="0" smtClean="0"/>
              <a:t>vznikem plicní embolie</a:t>
            </a:r>
          </a:p>
          <a:p>
            <a:pPr>
              <a:buFontTx/>
              <a:buChar char="-"/>
            </a:pPr>
            <a:r>
              <a:rPr lang="cs-CZ" dirty="0" smtClean="0"/>
              <a:t>snížením chuti k jídlu, zhoršením stavu výživy a poruchám vyprazdňování</a:t>
            </a:r>
          </a:p>
          <a:p>
            <a:pPr>
              <a:buFontTx/>
              <a:buChar char="-"/>
            </a:pPr>
            <a:r>
              <a:rPr lang="cs-CZ" dirty="0" smtClean="0"/>
              <a:t>vzniku osteoporózy</a:t>
            </a:r>
          </a:p>
          <a:p>
            <a:pPr>
              <a:buFontTx/>
              <a:buChar char="-"/>
            </a:pPr>
            <a:r>
              <a:rPr lang="cs-CZ" dirty="0" smtClean="0"/>
              <a:t>psychické změny – deprese až apatie</a:t>
            </a:r>
          </a:p>
          <a:p>
            <a:pPr>
              <a:buFontTx/>
              <a:buChar char="-"/>
            </a:pPr>
            <a:r>
              <a:rPr lang="cs-CZ" dirty="0" smtClean="0"/>
              <a:t>orgánová selhání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/>
          <a:lstStyle/>
          <a:p>
            <a:r>
              <a:rPr lang="cs-CZ" b="1" i="1" dirty="0" smtClean="0"/>
              <a:t>Kvalita života /QL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5336"/>
            <a:ext cx="10515600" cy="48916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 Kvalita života seniorů je veličina, pro niž se velmi těžko hledají validní parametry.</a:t>
            </a:r>
          </a:p>
          <a:p>
            <a:r>
              <a:rPr lang="cs-CZ" dirty="0" smtClean="0"/>
              <a:t>záleží na míře pochopení své současné situace konkrétním seniorem, schopnosti adaptace na nové životní podmínky, na přístupu okolí seniora a v neposlední řadě také na jeho kognitivních schopnostech jak v oblasti pochopení aktuální situace, tak schopnosti porovnávat současnou a minulou situaci.</a:t>
            </a:r>
          </a:p>
          <a:p>
            <a:r>
              <a:rPr lang="cs-CZ" dirty="0" smtClean="0"/>
              <a:t>koncept, který je multifaktoriálně ovlivněný fyzickým zdravím jedince, jeho psychickým stavem, sociálními vztahy a vztahem ke klíčovým oblastem jeho životního prostředí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Světová zdravotnická organizace (WHO) definuje kvalitu života jako</a:t>
            </a:r>
            <a:r>
              <a:rPr lang="cs-CZ" b="1" i="1" dirty="0" smtClean="0"/>
              <a:t> „ jedincovu percepci jeho pozice v životě v kontextu své kultury a hodnotového systému a ve vztahu k jeho cílům, očekáváním, normám a obavám.“ 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5982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Kvalita života ve stáří (QL)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3961"/>
            <a:ext cx="10515600" cy="488300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 smtClean="0"/>
              <a:t>QL</a:t>
            </a:r>
            <a:r>
              <a:rPr lang="cs-CZ" sz="2800" dirty="0" smtClean="0"/>
              <a:t>- složitý filosofický jev, termín spojený v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       současné době s tělesným zdravím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Tělesné zdraví – tělesné funkce (fungování)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Emocionální funkce – </a:t>
            </a:r>
            <a:r>
              <a:rPr lang="cs-CZ" sz="2800" dirty="0" err="1" smtClean="0"/>
              <a:t>well</a:t>
            </a:r>
            <a:r>
              <a:rPr lang="cs-CZ" sz="2800" dirty="0" smtClean="0"/>
              <a:t> </a:t>
            </a:r>
            <a:r>
              <a:rPr lang="cs-CZ" sz="2800" dirty="0" err="1" smtClean="0"/>
              <a:t>being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Kognitivní a paměťové funkce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Výkonnost a pracovní produktivita (ADL)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Sexuální funkčnost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Životní spokojenost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94332"/>
          </a:xfrm>
        </p:spPr>
        <p:txBody>
          <a:bodyPr/>
          <a:lstStyle/>
          <a:p>
            <a:pPr eaLnBrk="1" hangingPunct="1"/>
            <a:r>
              <a:rPr lang="cs-CZ" sz="3600" b="1" i="1" dirty="0" smtClean="0"/>
              <a:t>14 domén QL pro staré jedince </a:t>
            </a:r>
            <a:r>
              <a:rPr lang="cs-CZ" sz="2800" dirty="0" smtClean="0"/>
              <a:t>(Steward,A.L., King, A.C., 1994)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7313"/>
            <a:ext cx="10515600" cy="5029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Tělesné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Samo-obslužnost, soběstačnost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ADL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Sociální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Sexualita a důvěrné přátelství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Psychologické </a:t>
            </a:r>
            <a:r>
              <a:rPr lang="cs-CZ" sz="2000" dirty="0" err="1" smtClean="0"/>
              <a:t>well</a:t>
            </a:r>
            <a:r>
              <a:rPr lang="cs-CZ" sz="2000" dirty="0" smtClean="0"/>
              <a:t>-</a:t>
            </a:r>
            <a:r>
              <a:rPr lang="cs-CZ" sz="2000" dirty="0" err="1" smtClean="0"/>
              <a:t>being</a:t>
            </a:r>
            <a:r>
              <a:rPr lang="cs-CZ" sz="2000" dirty="0" smtClean="0"/>
              <a:t> a nepřítomnost stresu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Kognitivní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Bolest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Energie/únava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Spánek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Sebeúcta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Sebeovládání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Vědomé zdraví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Životní spokojenost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Autofit/>
          </a:bodyPr>
          <a:lstStyle/>
          <a:p>
            <a:r>
              <a:rPr lang="cs-CZ" sz="3600" b="1" i="1" dirty="0" smtClean="0"/>
              <a:t>QL - diagnostika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51"/>
            <a:ext cx="10515600" cy="49520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SF-36 </a:t>
            </a:r>
            <a:r>
              <a:rPr lang="cs-CZ" dirty="0" smtClean="0"/>
              <a:t>(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36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Questionnaire</a:t>
            </a:r>
            <a:r>
              <a:rPr lang="cs-CZ" dirty="0" smtClean="0"/>
              <a:t>)- osmi kategoriích :</a:t>
            </a:r>
          </a:p>
          <a:p>
            <a:pPr lvl="0"/>
            <a:r>
              <a:rPr lang="cs-CZ" dirty="0" smtClean="0"/>
              <a:t>omezení fyzických aktivit v důsledku zdravotních problémů (PF,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Functioning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omezení obvyklých činností v důsledku fyzicky zdravotních problémů (RP, Role </a:t>
            </a:r>
            <a:r>
              <a:rPr lang="cs-CZ" dirty="0" err="1" smtClean="0"/>
              <a:t>Physical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omezení v běžných aktivitách v důsledku emocionálních problémů (RE, Role-</a:t>
            </a:r>
            <a:r>
              <a:rPr lang="cs-CZ" dirty="0" err="1" smtClean="0"/>
              <a:t>Emotional</a:t>
            </a:r>
            <a:r>
              <a:rPr lang="cs-CZ" dirty="0" smtClean="0"/>
              <a:t>), </a:t>
            </a:r>
          </a:p>
          <a:p>
            <a:pPr lvl="0"/>
            <a:r>
              <a:rPr lang="cs-CZ" dirty="0" smtClean="0"/>
              <a:t>určuje míru bolesti a její dopad na vykonání běžných denních činností (BP, </a:t>
            </a:r>
            <a:r>
              <a:rPr lang="cs-CZ" dirty="0" err="1" smtClean="0"/>
              <a:t>Bodily</a:t>
            </a:r>
            <a:r>
              <a:rPr lang="cs-CZ" dirty="0" smtClean="0"/>
              <a:t> </a:t>
            </a:r>
            <a:r>
              <a:rPr lang="cs-CZ" dirty="0" err="1" smtClean="0"/>
              <a:t>Pain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obecné hodnocení zdravotního stavu (GH,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vitalita (VT, Vitality),</a:t>
            </a:r>
          </a:p>
          <a:p>
            <a:pPr lvl="0"/>
            <a:r>
              <a:rPr lang="cs-CZ" dirty="0" smtClean="0"/>
              <a:t>omezení sociálních aktivit v důsledku fyzických a emocionálních problémů (SF, </a:t>
            </a:r>
            <a:r>
              <a:rPr lang="cs-CZ" dirty="0" err="1" smtClean="0"/>
              <a:t>Social</a:t>
            </a:r>
            <a:r>
              <a:rPr lang="cs-CZ" dirty="0" smtClean="0"/>
              <a:t>-</a:t>
            </a:r>
            <a:r>
              <a:rPr lang="cs-CZ" dirty="0" err="1" smtClean="0"/>
              <a:t>Functioning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mentální zdraví (MH,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).</a:t>
            </a:r>
          </a:p>
          <a:p>
            <a:pPr lvl="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Strukturovaný dotazník o 100 otázkách </a:t>
            </a:r>
            <a:r>
              <a:rPr lang="cs-CZ" b="1" dirty="0" smtClean="0"/>
              <a:t>WHOQOL</a:t>
            </a:r>
            <a:r>
              <a:rPr lang="cs-CZ" dirty="0" smtClean="0"/>
              <a:t>-100, který zjišťuje údaje ze 6 podoblastí – fyzické zdraví, prožívání, nezávislost, mezilidské vztahy, prostředí a spiritualita. Pro běžné klinické použití vytvořena verze </a:t>
            </a:r>
            <a:r>
              <a:rPr lang="cs-CZ" b="1" dirty="0" smtClean="0"/>
              <a:t>BREF</a:t>
            </a:r>
            <a:r>
              <a:rPr lang="cs-CZ" dirty="0" smtClean="0"/>
              <a:t>, která zjišťuje situaci ve čtyřech oblastech – </a:t>
            </a:r>
            <a:r>
              <a:rPr lang="cs-CZ" b="1" dirty="0" smtClean="0"/>
              <a:t>fyzické zdraví, prožívání, sociální vztahy a prostředí 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Antika:</a:t>
            </a:r>
          </a:p>
          <a:p>
            <a:r>
              <a:rPr lang="cs-CZ" dirty="0" err="1" smtClean="0"/>
              <a:t>Aristeles</a:t>
            </a:r>
            <a:r>
              <a:rPr lang="cs-CZ" dirty="0" smtClean="0"/>
              <a:t> – stárnutí jako důsledek ztráty tepla</a:t>
            </a:r>
          </a:p>
          <a:p>
            <a:r>
              <a:rPr lang="cs-CZ" dirty="0" err="1" smtClean="0"/>
              <a:t>Galénos</a:t>
            </a:r>
            <a:r>
              <a:rPr lang="cs-CZ" dirty="0" smtClean="0"/>
              <a:t> – stáří jako stav mezi zdravím a nemocí </a:t>
            </a:r>
            <a:r>
              <a:rPr lang="cs-CZ" dirty="0" err="1" smtClean="0"/>
              <a:t>mavozený</a:t>
            </a:r>
            <a:r>
              <a:rPr lang="cs-CZ" dirty="0" smtClean="0"/>
              <a:t> výměnou tělních šťáv a úbytkem krve, vlhka a tepla. Stárnutí ovlivnitelné životosprávou a dietou.</a:t>
            </a:r>
          </a:p>
          <a:p>
            <a:r>
              <a:rPr lang="cs-CZ" dirty="0" smtClean="0"/>
              <a:t>Platon – pochvala stáří – vede člověka k lepší životní harmonii, k opatrnosti a prohlubuje jeho moudrost (lépe umí hodnotit kvality života, prožít jej, má zdravý úsudek).</a:t>
            </a:r>
          </a:p>
          <a:p>
            <a:r>
              <a:rPr lang="cs-CZ" dirty="0" smtClean="0"/>
              <a:t>Cicero, </a:t>
            </a:r>
            <a:r>
              <a:rPr lang="cs-CZ" dirty="0" err="1" smtClean="0"/>
              <a:t>Terentius</a:t>
            </a:r>
            <a:r>
              <a:rPr lang="cs-CZ" dirty="0" smtClean="0"/>
              <a:t>, Seneca spíše negativní pohled na stáří- „Stáří je nevyléčitelná nemoc“ (Seneca)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9563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Hierarchie potřeb ve stáří</a:t>
            </a:r>
            <a:endParaRPr lang="cs-CZ" sz="3600" b="1" i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2049297" y="1138239"/>
            <a:ext cx="8093405" cy="5012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292964" y="5229225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cs-CZ" sz="1200">
                <a:latin typeface="Times New Roman" pitchFamily="18" charset="0"/>
              </a:rPr>
              <a:t> </a:t>
            </a:r>
          </a:p>
        </p:txBody>
      </p:sp>
      <p:pic>
        <p:nvPicPr>
          <p:cNvPr id="28675" name="Picture 3" descr="P40500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1617" y="549276"/>
            <a:ext cx="1919816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P40500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3685" y="549275"/>
            <a:ext cx="2880783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P10100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1918" y="476251"/>
            <a:ext cx="2400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9667" y="476250"/>
            <a:ext cx="1250951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2446867" y="2781300"/>
            <a:ext cx="6477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5334001" y="2768600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8018055" y="4986968"/>
            <a:ext cx="2880783" cy="1368425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b="1">
              <a:cs typeface="Times New Roman" pitchFamily="18" charset="0"/>
            </a:endParaRPr>
          </a:p>
          <a:p>
            <a:pPr algn="ctr" eaLnBrk="0" hangingPunct="0"/>
            <a:r>
              <a:rPr lang="cs-CZ" sz="2000" b="1">
                <a:cs typeface="Times New Roman" pitchFamily="18" charset="0"/>
              </a:rPr>
              <a:t>Zlepšení kvality</a:t>
            </a:r>
            <a:endParaRPr lang="cs-CZ" sz="2000" b="1"/>
          </a:p>
          <a:p>
            <a:pPr algn="ctr" eaLnBrk="0" hangingPunct="0"/>
            <a:r>
              <a:rPr lang="cs-CZ" sz="2000" b="1">
                <a:cs typeface="Times New Roman" pitchFamily="18" charset="0"/>
              </a:rPr>
              <a:t>procesu stárnutí</a:t>
            </a:r>
            <a:endParaRPr lang="cs-CZ" sz="2000" b="1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983567" y="2133600"/>
            <a:ext cx="3505200" cy="4318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b="1"/>
              <a:t>Vhodná PA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-336550" y="940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1055873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endParaRPr lang="cs-CZ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" y="3973514"/>
            <a:ext cx="3503084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 sz="1200">
              <a:cs typeface="Times New Roman" pitchFamily="18" charset="0"/>
            </a:endParaRPr>
          </a:p>
          <a:p>
            <a:pPr eaLnBrk="0" hangingPunct="0"/>
            <a:r>
              <a:rPr lang="cs-CZ" sz="1200">
                <a:cs typeface="Times New Roman" pitchFamily="18" charset="0"/>
              </a:rPr>
              <a:t>                      </a:t>
            </a:r>
            <a:endParaRPr lang="cs-CZ" sz="1100"/>
          </a:p>
          <a:p>
            <a:pPr eaLnBrk="0" hangingPunct="0"/>
            <a:endParaRPr lang="cs-CZ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" y="4839013"/>
            <a:ext cx="255198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r>
              <a:rPr lang="cs-CZ" sz="1200">
                <a:cs typeface="Times New Roman" pitchFamily="18" charset="0"/>
              </a:rPr>
              <a:t>  </a:t>
            </a:r>
            <a:endParaRPr lang="cs-CZ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9072034" y="2708275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334434" y="3573463"/>
            <a:ext cx="3170767" cy="576262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Psychický stav</a:t>
            </a:r>
          </a:p>
          <a:p>
            <a:pPr algn="ctr"/>
            <a:r>
              <a:rPr lang="cs-CZ" sz="1000"/>
              <a:t>Paměťové a kognitivní funkce</a:t>
            </a:r>
          </a:p>
          <a:p>
            <a:pPr algn="ctr"/>
            <a:endParaRPr lang="cs-CZ"/>
          </a:p>
          <a:p>
            <a:pPr algn="ctr"/>
            <a:endParaRPr lang="cs-CZ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4271433" y="3500439"/>
            <a:ext cx="3505200" cy="145112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/>
              <a:t>Fyzický stav</a:t>
            </a:r>
          </a:p>
          <a:p>
            <a:pPr algn="ctr"/>
            <a:r>
              <a:rPr lang="cs-CZ" sz="1000" dirty="0"/>
              <a:t>Funkce </a:t>
            </a:r>
            <a:r>
              <a:rPr lang="cs-CZ" sz="1000" dirty="0" smtClean="0"/>
              <a:t>PA</a:t>
            </a:r>
          </a:p>
          <a:p>
            <a:pPr algn="ctr"/>
            <a:r>
              <a:rPr lang="cs-CZ" sz="1000" dirty="0" smtClean="0"/>
              <a:t>Tělesná funkčnost</a:t>
            </a:r>
          </a:p>
          <a:p>
            <a:pPr algn="ctr"/>
            <a:r>
              <a:rPr lang="cs-CZ" sz="1000" dirty="0" smtClean="0"/>
              <a:t>Silové schopnosti (HK,DK)</a:t>
            </a:r>
          </a:p>
          <a:p>
            <a:pPr algn="ctr"/>
            <a:r>
              <a:rPr lang="cs-CZ" sz="1000" dirty="0" smtClean="0"/>
              <a:t>Aerobní zdatnost</a:t>
            </a:r>
          </a:p>
          <a:p>
            <a:pPr algn="ctr"/>
            <a:r>
              <a:rPr lang="cs-CZ" sz="1000" dirty="0" smtClean="0"/>
              <a:t>Koordinační </a:t>
            </a:r>
            <a:r>
              <a:rPr lang="cs-CZ" sz="1000" dirty="0" err="1" smtClean="0"/>
              <a:t>sch</a:t>
            </a:r>
            <a:r>
              <a:rPr lang="cs-CZ" sz="1000" dirty="0" smtClean="0"/>
              <a:t>. </a:t>
            </a:r>
          </a:p>
          <a:p>
            <a:pPr algn="ctr"/>
            <a:r>
              <a:rPr lang="cs-CZ" sz="1000" dirty="0" smtClean="0"/>
              <a:t>Manuální zručnost</a:t>
            </a:r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/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8015817" y="3429001"/>
            <a:ext cx="3505200" cy="100806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Psychosociální úroveň</a:t>
            </a:r>
          </a:p>
          <a:p>
            <a:pPr algn="ctr"/>
            <a:r>
              <a:rPr lang="cs-CZ" sz="1000"/>
              <a:t>Využití volného času</a:t>
            </a:r>
          </a:p>
          <a:p>
            <a:pPr algn="ctr"/>
            <a:r>
              <a:rPr lang="cs-CZ" sz="1000"/>
              <a:t>Nové sociální kontakty</a:t>
            </a:r>
          </a:p>
          <a:p>
            <a:pPr algn="ctr"/>
            <a:r>
              <a:rPr lang="cs-CZ" sz="1000"/>
              <a:t>Rozvoj komunikace</a:t>
            </a:r>
          </a:p>
          <a:p>
            <a:pPr algn="ctr"/>
            <a:r>
              <a:rPr lang="cs-CZ" sz="1000"/>
              <a:t>Zvýšení celkové odolnosti</a:t>
            </a:r>
          </a:p>
          <a:p>
            <a:pPr algn="ctr"/>
            <a:endParaRPr lang="cs-CZ" sz="1000"/>
          </a:p>
          <a:p>
            <a:pPr algn="ctr"/>
            <a:endParaRPr lang="cs-CZ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04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Pohybové intervenční </a:t>
            </a:r>
            <a:r>
              <a:rPr lang="cs-CZ" sz="3600" b="1" i="1" dirty="0" smtClean="0"/>
              <a:t>programy (</a:t>
            </a:r>
            <a:r>
              <a:rPr lang="cs-CZ" sz="3600" b="1" i="1" dirty="0" err="1" smtClean="0"/>
              <a:t>indoor</a:t>
            </a:r>
            <a:r>
              <a:rPr lang="cs-CZ" sz="3600" b="1" i="1" dirty="0" smtClean="0"/>
              <a:t>, </a:t>
            </a:r>
            <a:r>
              <a:rPr lang="cs-CZ" sz="3600" b="1" i="1" dirty="0" err="1" smtClean="0"/>
              <a:t>outdoor</a:t>
            </a:r>
            <a:r>
              <a:rPr lang="cs-CZ" sz="3600" b="1" i="1" dirty="0" smtClean="0"/>
              <a:t> aktivity)</a:t>
            </a:r>
            <a:endParaRPr lang="cs-CZ" sz="3600" b="1" i="1" dirty="0" smtClean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09600" y="1000664"/>
            <a:ext cx="10972800" cy="5125499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Individuální</a:t>
            </a:r>
            <a:r>
              <a:rPr lang="cs-CZ" sz="2400" dirty="0" smtClean="0"/>
              <a:t> (ranní cvičení, tréninky na ergometru, chůze, plavání..)</a:t>
            </a:r>
          </a:p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Skupinové</a:t>
            </a:r>
            <a:r>
              <a:rPr lang="cs-CZ" sz="2400" dirty="0" smtClean="0"/>
              <a:t> </a:t>
            </a:r>
          </a:p>
          <a:p>
            <a:pPr eaLnBrk="1" hangingPunct="1">
              <a:buNone/>
            </a:pPr>
            <a:r>
              <a:rPr lang="cs-CZ" sz="2400" b="1" u="sng" dirty="0" smtClean="0"/>
              <a:t>Zásady při tvorbě a realizaci PIP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</a:t>
            </a:r>
            <a:r>
              <a:rPr lang="cs-CZ" sz="2400" b="1" i="1" dirty="0" err="1" smtClean="0"/>
              <a:t>morfofunkční</a:t>
            </a:r>
            <a:r>
              <a:rPr lang="cs-CZ" sz="2400" b="1" i="1" dirty="0" smtClean="0"/>
              <a:t> involuční změny </a:t>
            </a:r>
            <a:r>
              <a:rPr lang="cs-CZ" sz="2400" dirty="0" smtClean="0"/>
              <a:t>(pokles funkční kapacity tělesných systémů, adaptability, rychlejší únavnost, delší čas k regeneraci)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zdravotní stav </a:t>
            </a:r>
            <a:r>
              <a:rPr lang="cs-CZ" sz="2400" dirty="0" smtClean="0"/>
              <a:t>seniora, medikace, monitorování HF a TK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Intenzitu zátěže </a:t>
            </a:r>
            <a:r>
              <a:rPr lang="cs-CZ" sz="2400" dirty="0" smtClean="0"/>
              <a:t>volit na základě </a:t>
            </a:r>
            <a:r>
              <a:rPr lang="cs-CZ" sz="2400" dirty="0" err="1" smtClean="0"/>
              <a:t>Spiroergonomického</a:t>
            </a:r>
            <a:r>
              <a:rPr lang="cs-CZ" sz="2400" dirty="0" smtClean="0"/>
              <a:t> vyšetření lékařem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věk, úroveň tělesné výkonnosti, zájem o PA (emoce, motivace)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Obsah cvičebního programu zaměřit k danému cíli (zdravý, ADL, nezpůsobilý)</a:t>
            </a:r>
          </a:p>
          <a:p>
            <a:pPr marL="609600" indent="-609600">
              <a:buNone/>
            </a:pPr>
            <a:endParaRPr lang="cs-CZ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cs-CZ" sz="2400" dirty="0" smtClean="0"/>
              <a:t>Monitorovat HF na začátku, v průběhu a na konci pohybové intervence (</a:t>
            </a:r>
            <a:r>
              <a:rPr lang="cs-CZ" sz="2400" dirty="0" err="1" smtClean="0"/>
              <a:t>sporttester</a:t>
            </a:r>
            <a:r>
              <a:rPr lang="cs-CZ" sz="2400" dirty="0" smtClean="0"/>
              <a:t>)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Zásady při pohybovém zatěžování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8083"/>
            <a:ext cx="10515600" cy="490888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Seznámit jedince s metodikou a technikou provádění PA.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Srozumitelně se vyjadřovat, hovořit pomalu a nahlas, po řádném seznámení se s cvičením dané cviky správně a názorně předvést.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Dodržovat didaktické zásady – od nejjednodušších poloh a cviků s postupným přechodem do vyšších pozic.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Důsledná postupnost zatížení.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 Preferovat jednodušší cviky bez velkých nároků na koordinaci.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Neprovádět cviky se zadržováním dechu,  cvičení koordinovat s dýcháním.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Na závěr cvičební jednotky zařadit vždy cvičení relaxační (ne dlouhé).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Vytvářet přátelskou atmosféru.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*Vhodná cvičení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68083"/>
            <a:ext cx="5384800" cy="485808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Rozvoj: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err="1" smtClean="0"/>
              <a:t>Rovnováhových</a:t>
            </a:r>
            <a:r>
              <a:rPr lang="cs-CZ" sz="2400" dirty="0" smtClean="0"/>
              <a:t> funkcí (i balanční cvičení)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Manuální zručnosti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Kloubní pohyblivosti, flexibility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Svalové síly DK, HK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Aerobní zdatnosti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Kognitivních a paměťových schopností, komunikačních </a:t>
            </a:r>
            <a:r>
              <a:rPr lang="cs-CZ" sz="2400" dirty="0" err="1" smtClean="0"/>
              <a:t>sch</a:t>
            </a:r>
            <a:r>
              <a:rPr lang="cs-CZ" sz="2400" dirty="0" smtClean="0"/>
              <a:t>. (PM cvičení a hry)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Rytmických schopností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Harmonická cvičení (dechová, relaxační)</a:t>
            </a:r>
          </a:p>
        </p:txBody>
      </p:sp>
      <p:pic>
        <p:nvPicPr>
          <p:cNvPr id="35845" name="HPIM1195.AVI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938274" y="638355"/>
            <a:ext cx="3886200" cy="2691441"/>
          </a:xfrm>
        </p:spPr>
      </p:pic>
      <p:pic>
        <p:nvPicPr>
          <p:cNvPr id="35847" name="HPIM1147.AVI">
            <a:hlinkClick r:id="" action="ppaction://media"/>
          </p:cNvPr>
          <p:cNvPicPr>
            <a:picLocks noGrp="1" noRot="1" noChangeAspect="1" noChangeArrowheads="1"/>
          </p:cNvPicPr>
          <p:nvPr>
            <p:ph sz="quarter" idx="3"/>
            <a:videoFile r:link="rId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944785" y="3502325"/>
            <a:ext cx="3888316" cy="28208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58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4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58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58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47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7"/>
                </p:tgtEl>
              </p:cMediaNode>
            </p:video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Nevhodná cvičení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6491"/>
            <a:ext cx="10515600" cy="471047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Náhlé změny poloh těla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setrvávání v hlubokých předklonech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Tvrdé dopady a doskoky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zatěžování kloubů (při nadměrné hmotnosti)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Razantní švihová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Koordinačně náročná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Posilovací cvičení se zádrží dechu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Běh na tvrdém povrchu</a:t>
            </a:r>
          </a:p>
          <a:p>
            <a:pPr eaLnBrk="1" hangingPunct="1"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Vhodné PA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83743"/>
            <a:ext cx="10515600" cy="469322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1. </a:t>
            </a:r>
            <a:r>
              <a:rPr lang="cs-CZ" sz="2400" b="1" i="1" dirty="0" smtClean="0"/>
              <a:t>Ve vztahu k prostředí</a:t>
            </a:r>
            <a:r>
              <a:rPr lang="cs-CZ" sz="2400" dirty="0" smtClean="0"/>
              <a:t> – uvnitř, venku, ve vodním prostředí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2. </a:t>
            </a:r>
            <a:r>
              <a:rPr lang="cs-CZ" sz="2400" b="1" i="1" dirty="0" smtClean="0"/>
              <a:t>Ve vztahu k cíli</a:t>
            </a:r>
            <a:r>
              <a:rPr lang="cs-CZ" sz="24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►zdraví, cvičící po celý život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udržet funkčnost </a:t>
            </a:r>
            <a:r>
              <a:rPr lang="cs-CZ" sz="2400" dirty="0" smtClean="0">
                <a:cs typeface="Arial" charset="0"/>
              </a:rPr>
              <a:t>(rezistentní trénink)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►staří, schopni pouze ADL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zlepšit funkční kapacitu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 se sedavým způsobem života, již riziko nezpůsobilosti – zvrátit tento stav a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stát se soběstačným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3. </a:t>
            </a:r>
            <a:r>
              <a:rPr lang="cs-CZ" sz="2400" b="1" i="1" dirty="0" smtClean="0"/>
              <a:t>Ve vztahu ke zdravotnímu stavu</a:t>
            </a:r>
            <a:r>
              <a:rPr lang="cs-CZ" sz="2400" dirty="0" smtClean="0"/>
              <a:t> (na základě lékařského doporučení)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>
                <a:solidFill>
                  <a:srgbClr val="FF3300"/>
                </a:solidFill>
              </a:rPr>
              <a:t>PA v přírodě – individuální, skupinová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09623"/>
            <a:ext cx="10515600" cy="466734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/>
              <a:t>Pozitiva</a:t>
            </a:r>
            <a:r>
              <a:rPr lang="cs-CZ" sz="2400" dirty="0" smtClean="0"/>
              <a:t>: pohyb na čerstvém vzduchu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               vliv a působení samotné přírody na psychiku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Chůze</a:t>
            </a:r>
            <a:r>
              <a:rPr lang="cs-CZ" sz="2400" dirty="0" smtClean="0"/>
              <a:t> (intenzita dle doporučení lékařem), severská chůze – nárůst sval.síly, oběhový systém, redukce tukové tkáně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err="1" smtClean="0"/>
              <a:t>Tai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Chi</a:t>
            </a:r>
            <a:r>
              <a:rPr lang="cs-CZ" sz="2400" dirty="0" smtClean="0"/>
              <a:t> – pomalé cvičení, koncentrace na dech, pozitivní účinek na rovnováhu, kloubní pohyblivost, psychiku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Míčové hry</a:t>
            </a:r>
            <a:r>
              <a:rPr lang="cs-CZ" sz="2400" dirty="0" smtClean="0"/>
              <a:t> – tenis, badminton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Tanec</a:t>
            </a:r>
            <a:r>
              <a:rPr lang="cs-CZ" sz="2400" dirty="0" smtClean="0"/>
              <a:t> – rozvoj rytmických schopností, sociální aspekty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Turistika</a:t>
            </a:r>
            <a:r>
              <a:rPr lang="cs-CZ" sz="2400" dirty="0" smtClean="0"/>
              <a:t> – pěší, vodní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Najít si takovou PA, která odpovídá schopnostem daného jedince a vyhovuje mu (30 min. denně)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>
                <a:solidFill>
                  <a:srgbClr val="FF3300"/>
                </a:solidFill>
              </a:rPr>
              <a:t>Vodní prostředí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42204"/>
            <a:ext cx="10515600" cy="493475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Voda-součást našeho života (50% v lid.těle)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Pozitiva</a:t>
            </a:r>
            <a:r>
              <a:rPr lang="cs-CZ" sz="2400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umožňuje udržet se na vodě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pomáhá udržet rovnováhu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rozvoj dýchacích funkcí, AE kapacity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klouby, svaly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err="1" smtClean="0"/>
              <a:t>Aqua</a:t>
            </a:r>
            <a:r>
              <a:rPr lang="cs-CZ" sz="2400" b="1" i="1" dirty="0" smtClean="0"/>
              <a:t>-aerobik</a:t>
            </a:r>
            <a:r>
              <a:rPr lang="cs-CZ" sz="2400" dirty="0" smtClean="0"/>
              <a:t> (40-50 min.) + pomůcky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Hry ve vodě</a:t>
            </a:r>
            <a:r>
              <a:rPr lang="cs-CZ" sz="2400" dirty="0" smtClean="0"/>
              <a:t> + pomůcky (PM)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Plavání</a:t>
            </a:r>
            <a:r>
              <a:rPr lang="cs-CZ" sz="2400" dirty="0" smtClean="0"/>
              <a:t> – jakékoliv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Relaxace</a:t>
            </a:r>
            <a:r>
              <a:rPr lang="cs-CZ" sz="2400" dirty="0" smtClean="0"/>
              <a:t> – masážní účinek vody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>
                <a:solidFill>
                  <a:srgbClr val="FF3300"/>
                </a:solidFill>
              </a:rPr>
              <a:t>Cvičení v tělocvičně, sport.hale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ZTV, </a:t>
            </a:r>
            <a:r>
              <a:rPr lang="cs-CZ" sz="2800" b="1" i="1" dirty="0" err="1" smtClean="0"/>
              <a:t>Thai</a:t>
            </a:r>
            <a:r>
              <a:rPr lang="cs-CZ" sz="2800" b="1" i="1" dirty="0" smtClean="0"/>
              <a:t>-</a:t>
            </a:r>
            <a:r>
              <a:rPr lang="cs-CZ" sz="2800" b="1" i="1" dirty="0" err="1" smtClean="0"/>
              <a:t>Chi</a:t>
            </a:r>
            <a:r>
              <a:rPr lang="cs-CZ" sz="2800" b="1" i="1" dirty="0" smtClean="0"/>
              <a:t>, jóga</a:t>
            </a:r>
            <a:r>
              <a:rPr lang="cs-CZ" sz="2800" dirty="0" smtClean="0"/>
              <a:t> – zmírnit sval.napětí, zvýšit svalovou sílu, zlepšit nervosvalovou koordinaci, kloubní pohyblivost, rovnováhu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Posilovna</a:t>
            </a:r>
            <a:r>
              <a:rPr lang="cs-CZ" sz="2800" dirty="0" smtClean="0"/>
              <a:t> – pod odborným vedením – prevence </a:t>
            </a:r>
            <a:r>
              <a:rPr lang="cs-CZ" sz="2800" dirty="0" err="1" smtClean="0"/>
              <a:t>sarkopénie</a:t>
            </a:r>
            <a:r>
              <a:rPr lang="cs-CZ" sz="2800" dirty="0" smtClean="0"/>
              <a:t> (síla břišního, zádového sv., HK, DK)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Hry</a:t>
            </a:r>
            <a:r>
              <a:rPr lang="cs-CZ" sz="2800" dirty="0" smtClean="0"/>
              <a:t> – PM, sportovní (basketbal,odbíjená, tenis, badminton, 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000099"/>
                </a:solidFill>
              </a:rPr>
              <a:t>!Lékař na základě vyšetření doporučí vhodnou PA a určí limity zátěže (při zátěži kontrola pomocí </a:t>
            </a:r>
            <a:r>
              <a:rPr lang="cs-CZ" sz="2800" dirty="0" err="1" smtClean="0">
                <a:solidFill>
                  <a:srgbClr val="000099"/>
                </a:solidFill>
              </a:rPr>
              <a:t>sporttesteru</a:t>
            </a:r>
            <a:r>
              <a:rPr lang="cs-CZ" sz="2800" dirty="0" smtClean="0">
                <a:solidFill>
                  <a:srgbClr val="000099"/>
                </a:solidFill>
              </a:rPr>
              <a:t>)!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Středověk</a:t>
            </a:r>
            <a:r>
              <a:rPr lang="cs-CZ" dirty="0" smtClean="0"/>
              <a:t> – pohlíží na stáří negativně, spíše jako strach ze stárnutí a stáří.</a:t>
            </a:r>
          </a:p>
          <a:p>
            <a:r>
              <a:rPr lang="cs-CZ" b="1" i="1" dirty="0" smtClean="0"/>
              <a:t>V 17. stol</a:t>
            </a:r>
            <a:r>
              <a:rPr lang="cs-CZ" dirty="0" smtClean="0"/>
              <a:t>. – díla (Bacon, Komenský), kde se doporučovala střídmost, prevence předčasného opotřebování organismu.</a:t>
            </a:r>
          </a:p>
          <a:p>
            <a:r>
              <a:rPr lang="cs-CZ" b="1" i="1" dirty="0" smtClean="0"/>
              <a:t>Osvícenství </a:t>
            </a:r>
            <a:r>
              <a:rPr lang="cs-CZ" dirty="0" smtClean="0"/>
              <a:t>– rozvoj lékařských věd, věnují se i seniorské populaci.</a:t>
            </a:r>
          </a:p>
          <a:p>
            <a:r>
              <a:rPr lang="cs-CZ" b="1" i="1" dirty="0" smtClean="0"/>
              <a:t>19. stol </a:t>
            </a:r>
            <a:r>
              <a:rPr lang="cs-CZ" dirty="0" smtClean="0"/>
              <a:t>– začátky geriatrie, její rozvoj ve 20.stol.</a:t>
            </a:r>
          </a:p>
          <a:p>
            <a:r>
              <a:rPr lang="cs-CZ" b="1" i="1" dirty="0" smtClean="0"/>
              <a:t>20. stol</a:t>
            </a:r>
            <a:r>
              <a:rPr lang="cs-CZ" dirty="0" smtClean="0"/>
              <a:t>. - Gerontologie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70495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/>
              <a:t>Vyhodnocování účinnosti IPP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22929"/>
            <a:ext cx="10515600" cy="4254034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Quasi experiment</a:t>
            </a:r>
          </a:p>
          <a:p>
            <a:r>
              <a:rPr lang="cs-CZ" dirty="0" smtClean="0"/>
              <a:t>Pedagogický experiment</a:t>
            </a:r>
          </a:p>
          <a:p>
            <a:r>
              <a:rPr lang="cs-CZ" dirty="0" smtClean="0"/>
              <a:t>Objektivita testování a vyhodnocování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Teoretická a terminologická východiska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Disciplíny zabývající se problematikou stáří: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GERONTOLOGIE</a:t>
            </a:r>
            <a:r>
              <a:rPr lang="cs-CZ" dirty="0" smtClean="0"/>
              <a:t> (multidisciplinární souhrn poznatků o stárnutí a stáří)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experimentální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sociální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klinická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GERIATRIE</a:t>
            </a:r>
            <a:r>
              <a:rPr lang="cs-CZ" dirty="0" smtClean="0"/>
              <a:t>  (klinická gerontologie)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GERONTOPEDAGOGIKA</a:t>
            </a:r>
            <a:r>
              <a:rPr lang="cs-CZ" dirty="0" smtClean="0"/>
              <a:t> </a:t>
            </a:r>
          </a:p>
          <a:p>
            <a:pPr marL="514350" indent="-514350">
              <a:buAutoNum type="alphaLcParenR"/>
            </a:pPr>
            <a:r>
              <a:rPr lang="cs-CZ" dirty="0" smtClean="0"/>
              <a:t>v užším slova smyslu – pedagogická disciplína - výchova a vzdělávání seniorů</a:t>
            </a:r>
          </a:p>
          <a:p>
            <a:pPr marL="514350" indent="-514350">
              <a:buAutoNum type="alphaLcParenR"/>
            </a:pPr>
            <a:r>
              <a:rPr lang="cs-CZ" dirty="0" smtClean="0"/>
              <a:t>v širším slova smyslu – teoretická empirická disciplína – komplexní péče, pomoc a podpora seniorům při uspokojování jejich potřeb.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01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Sociální pohled na stáří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2603"/>
            <a:ext cx="10515600" cy="492436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2 aspekty společenského přístupu ke stáří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Potřeby a zájmy seniorů, otázky smysluplnosti, kvality a bezpečí jejich života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Sociálně ekonomické důsledky stárnoucí populace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Společenská opatření vůči seniorské populaci by měla být komplexní, koordinovaná, </a:t>
            </a:r>
            <a:r>
              <a:rPr lang="cs-CZ" dirty="0" err="1" smtClean="0"/>
              <a:t>individualizovaně</a:t>
            </a:r>
            <a:r>
              <a:rPr lang="cs-CZ" dirty="0" smtClean="0"/>
              <a:t> cílená, vycházející z potřeb a přání seniorů.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</p:spPr>
        <p:txBody>
          <a:bodyPr/>
          <a:lstStyle/>
          <a:p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0285"/>
            <a:ext cx="10515600" cy="483667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Délka života je určena faktory vnitřními a vnějšími a výsledkem jejich působení je </a:t>
            </a:r>
            <a:r>
              <a:rPr lang="cs-CZ" b="1" i="1" dirty="0" smtClean="0"/>
              <a:t>střední délka života</a:t>
            </a:r>
            <a:r>
              <a:rPr lang="cs-CZ" dirty="0" smtClean="0"/>
              <a:t> (trvání života jedince v okamžiku narození)</a:t>
            </a:r>
          </a:p>
          <a:p>
            <a:pPr lvl="0"/>
            <a:r>
              <a:rPr lang="cs-CZ" dirty="0" smtClean="0"/>
              <a:t>V ČR dosahuje </a:t>
            </a:r>
            <a:r>
              <a:rPr lang="cs-CZ" b="1" dirty="0" smtClean="0"/>
              <a:t>aktuálně</a:t>
            </a:r>
            <a:r>
              <a:rPr lang="cs-CZ" dirty="0" smtClean="0"/>
              <a:t> střední délka života </a:t>
            </a:r>
            <a:r>
              <a:rPr lang="cs-CZ" b="1" dirty="0" smtClean="0"/>
              <a:t>75 let </a:t>
            </a:r>
            <a:r>
              <a:rPr lang="cs-CZ" dirty="0" smtClean="0"/>
              <a:t>u mužů a </a:t>
            </a:r>
            <a:r>
              <a:rPr lang="cs-CZ" b="1" dirty="0" smtClean="0"/>
              <a:t>81 let </a:t>
            </a:r>
            <a:r>
              <a:rPr lang="cs-CZ" dirty="0" smtClean="0"/>
              <a:t>u žen a dále se prodlužuje. Tento trend je podobný i v ostatních státech Evropy. Od 1990 se střední délka života v ČR prodloužila u mužů o 6,9 a u žen o 5,1 roku, zatímco předtím se 20 let (1970 - 1990) prakticky neměnila. </a:t>
            </a:r>
          </a:p>
          <a:p>
            <a:pPr lvl="0"/>
            <a:r>
              <a:rPr lang="cs-CZ" dirty="0" smtClean="0"/>
              <a:t>Průměrná očekávaná délka života je nyní dalších 19 let v 65 letech, 12 let v 75 letech, 6 let v 85 letech, 4 roky ve věku 90 let a dokonce ještě 2 roky u stoletých.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Demografická prognóza české populace </a:t>
            </a:r>
            <a:r>
              <a:rPr lang="cs-CZ" dirty="0" smtClean="0"/>
              <a:t>do budoucnosti předpokládá vzestup počtu seniorů na dvojnásobek, z dnešních 1 500 000 na 3 000 </a:t>
            </a:r>
            <a:r>
              <a:rPr lang="cs-CZ" dirty="0" err="1" smtClean="0"/>
              <a:t>000</a:t>
            </a:r>
            <a:r>
              <a:rPr lang="cs-CZ" dirty="0" smtClean="0"/>
              <a:t> osob. Očekává se další prodloužení střední délky života až o 4 roky u obou pohlaví, tedy ze současných 75 let na 79 let u mužů a z 81 let na 85 let u žen. Odhaduje se, že třetina dětí narozených v roce 2013 má šanci se dožít věku 100 let. Počet osob nad 65 roků bude tvořit 30 - 33 % celé populace, počet osob starších 80 let se do roku 2050 ztrojnásobí, tedy v naší republice bude žít 1 000 </a:t>
            </a:r>
            <a:r>
              <a:rPr lang="cs-CZ" dirty="0" err="1" smtClean="0"/>
              <a:t>000</a:t>
            </a:r>
            <a:r>
              <a:rPr lang="cs-CZ" dirty="0" smtClean="0"/>
              <a:t> obyvatel starších 80 let.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5147</Words>
  <Application>Microsoft Office PowerPoint</Application>
  <PresentationFormat>Širokoúhlá obrazovka</PresentationFormat>
  <Paragraphs>552</Paragraphs>
  <Slides>60</Slides>
  <Notes>1</Notes>
  <HiddenSlides>0</HiddenSlides>
  <MMClips>2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6" baseType="lpstr">
      <vt:lpstr>Arial</vt:lpstr>
      <vt:lpstr>Calibri</vt:lpstr>
      <vt:lpstr>Calibri Light</vt:lpstr>
      <vt:lpstr>Times New Roman</vt:lpstr>
      <vt:lpstr>Wingdings</vt:lpstr>
      <vt:lpstr>Motiv Office</vt:lpstr>
      <vt:lpstr>APA II životní styl seniorů</vt:lpstr>
      <vt:lpstr>Požadavky na studenta</vt:lpstr>
      <vt:lpstr>Studijní literatura</vt:lpstr>
      <vt:lpstr> I. Sociální a demografický pohled na problematiku stáří – Filosofická a historická hlediska </vt:lpstr>
      <vt:lpstr>Historická východiska</vt:lpstr>
      <vt:lpstr>Historická východiska</vt:lpstr>
      <vt:lpstr>Teoretická a terminologická východiska </vt:lpstr>
      <vt:lpstr> Sociální pohled na stáří </vt:lpstr>
      <vt:lpstr>Demografický pohled a prognóza</vt:lpstr>
      <vt:lpstr>Grafické znázornění předpokládaného vývoje</vt:lpstr>
      <vt:lpstr>Důsledky demografického vývoje</vt:lpstr>
      <vt:lpstr>*STÁŘÍ - poslední fáze ontogeneze</vt:lpstr>
      <vt:lpstr>STÁŘÍ</vt:lpstr>
      <vt:lpstr>Sociální stáří</vt:lpstr>
      <vt:lpstr>Kalendářní stáří</vt:lpstr>
      <vt:lpstr>Stárnutí jako etapa života</vt:lpstr>
      <vt:lpstr>Přístupy k problematice stáří a stárnutí</vt:lpstr>
      <vt:lpstr>Geriatrická křehkost, geriatrické syndromy (Kolář, 2009, pp.602-603)</vt:lpstr>
      <vt:lpstr>Geriatrické syndromy /s.hypomobility, demence, imobilizační s.</vt:lpstr>
      <vt:lpstr>Dekondice</vt:lpstr>
      <vt:lpstr>Negativní regulátory svalového růstu: </vt:lpstr>
      <vt:lpstr>Biologické involuční změny  (Matějovská-Kubešová)</vt:lpstr>
      <vt:lpstr>Kardiovaskulární systém</vt:lpstr>
      <vt:lpstr>Respirační systém</vt:lpstr>
      <vt:lpstr>Gastrointestinální trakt (GIT)</vt:lpstr>
      <vt:lpstr>Uropoetický systém</vt:lpstr>
      <vt:lpstr>Endokrinní systém</vt:lpstr>
      <vt:lpstr>Imunitní systém</vt:lpstr>
      <vt:lpstr>Zrakové poruchy</vt:lpstr>
      <vt:lpstr>Nervová soustava</vt:lpstr>
      <vt:lpstr>Geriatrický syndrom demence (Mühlpachr, 2004,pp.40-71; Matějovská Kubešová, 2016)</vt:lpstr>
      <vt:lpstr>Obecná kriteria demence (Pidrman,V.(2007). Demence.Grada)</vt:lpstr>
      <vt:lpstr>  Demence je získaná porucha kognitivních funkcí, má zásadní vliv na další funkce a tím i život pacienta.Příznaky lze rozdělit z hlediska didaktického do 3 základních skupin A-B-C: </vt:lpstr>
      <vt:lpstr>Hledisko etiologické</vt:lpstr>
      <vt:lpstr>Stádia demence:</vt:lpstr>
      <vt:lpstr>Diagnostika syndromu demence</vt:lpstr>
      <vt:lpstr>Folsteinův MMSE (Mini-Mental State Examination) – Alzheimerova nemoc</vt:lpstr>
      <vt:lpstr>Další metody diagnostiky kognitivních funkcí:</vt:lpstr>
      <vt:lpstr>*Alzheimerova choroba (AN)</vt:lpstr>
      <vt:lpstr>Rizikové faktory pro rozvoj AN</vt:lpstr>
      <vt:lpstr>Léčba demencí</vt:lpstr>
      <vt:lpstr>Stárnutí a kognitivní funkce</vt:lpstr>
      <vt:lpstr>Optimální PA z hlediska kognitivních funkcí</vt:lpstr>
      <vt:lpstr>Poruchy rovnováhy a pády</vt:lpstr>
      <vt:lpstr>Imobilizační syndrom</vt:lpstr>
      <vt:lpstr>Kvalita života /QL</vt:lpstr>
      <vt:lpstr>Kvalita života ve stáří (QL)</vt:lpstr>
      <vt:lpstr>14 domén QL pro staré jedince (Steward,A.L., King, A.C., 1994)</vt:lpstr>
      <vt:lpstr>QL - diagnostika</vt:lpstr>
      <vt:lpstr>Hierarchie potřeb ve stáří</vt:lpstr>
      <vt:lpstr>Prezentace aplikace PowerPoint</vt:lpstr>
      <vt:lpstr>Pohybové intervenční programy (indoor, outdoor aktivity)</vt:lpstr>
      <vt:lpstr>Zásady při pohybovém zatěžování</vt:lpstr>
      <vt:lpstr>*Vhodná cvičení</vt:lpstr>
      <vt:lpstr>Nevhodná cvičení</vt:lpstr>
      <vt:lpstr>Vhodné PA</vt:lpstr>
      <vt:lpstr>PA v přírodě – individuální, skupinová</vt:lpstr>
      <vt:lpstr>Vodní prostředí</vt:lpstr>
      <vt:lpstr>Cvičení v tělocvičně, sport.hale</vt:lpstr>
      <vt:lpstr>Vyhodnocování účinnosti IPP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Jitka Kopřivová</cp:lastModifiedBy>
  <cp:revision>240</cp:revision>
  <dcterms:created xsi:type="dcterms:W3CDTF">2016-09-20T10:01:00Z</dcterms:created>
  <dcterms:modified xsi:type="dcterms:W3CDTF">2017-11-27T09:11:19Z</dcterms:modified>
</cp:coreProperties>
</file>