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76" r:id="rId8"/>
    <p:sldId id="275" r:id="rId9"/>
    <p:sldId id="278" r:id="rId10"/>
    <p:sldId id="260" r:id="rId11"/>
    <p:sldId id="277" r:id="rId12"/>
    <p:sldId id="261" r:id="rId13"/>
    <p:sldId id="262" r:id="rId14"/>
    <p:sldId id="286" r:id="rId15"/>
    <p:sldId id="263" r:id="rId16"/>
    <p:sldId id="265" r:id="rId17"/>
    <p:sldId id="266" r:id="rId18"/>
    <p:sldId id="287" r:id="rId19"/>
    <p:sldId id="267" r:id="rId20"/>
    <p:sldId id="268" r:id="rId21"/>
    <p:sldId id="269" r:id="rId22"/>
    <p:sldId id="270" r:id="rId23"/>
    <p:sldId id="271" r:id="rId24"/>
    <p:sldId id="264" r:id="rId25"/>
    <p:sldId id="279" r:id="rId26"/>
    <p:sldId id="282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0BBB33-1256-443A-97A3-98D32B191E9F}" type="datetimeFigureOut">
              <a:rPr lang="cs-CZ" smtClean="0"/>
              <a:pPr/>
              <a:t>17. 10. 2017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E703D-598C-435E-B52F-44756E0E930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Mechanické vlastnosti kosterního svalu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mechanické vlastnosti, gradace svalového napětí, </a:t>
            </a:r>
            <a:r>
              <a:rPr lang="cs-CZ" dirty="0" err="1" smtClean="0"/>
              <a:t>Hillův</a:t>
            </a:r>
            <a:r>
              <a:rPr lang="cs-CZ" dirty="0" smtClean="0"/>
              <a:t> tříprvkový model, závislost svalové síly na parametrech svalové kontrakce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Zapojovány oba mechanismy podle druhu pohybu, např</a:t>
            </a:r>
            <a:r>
              <a:rPr lang="cs-CZ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4944"/>
            <a:ext cx="83169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 fázické svaly je vztah mezi frekvencí a svalovou silou lineární, pro tonické svaly je tato závislost nelineární, nárůst síly v závěrečné části je méně </a:t>
            </a:r>
            <a:r>
              <a:rPr lang="cs-CZ" sz="2400" dirty="0" smtClean="0"/>
              <a:t>dynamický.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561" t="23422" r="26203" b="11610"/>
          <a:stretch/>
        </p:blipFill>
        <p:spPr>
          <a:xfrm>
            <a:off x="981944" y="1988840"/>
            <a:ext cx="70567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model jednotky sval - šlacha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89120"/>
          </a:xfrm>
        </p:spPr>
        <p:txBody>
          <a:bodyPr/>
          <a:lstStyle/>
          <a:p>
            <a:r>
              <a:rPr lang="cs-CZ" dirty="0" smtClean="0"/>
              <a:t>vyjádření činnosti svalu při různých typech svalové kontrakce (izometrická x </a:t>
            </a:r>
            <a:r>
              <a:rPr lang="cs-CZ" dirty="0" err="1" smtClean="0"/>
              <a:t>anizometrická</a:t>
            </a:r>
            <a:r>
              <a:rPr lang="cs-CZ" dirty="0" smtClean="0"/>
              <a:t> – koncentrická, excentrická)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7344816" cy="208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Hillův</a:t>
            </a:r>
            <a:r>
              <a:rPr lang="cs-CZ" dirty="0" smtClean="0"/>
              <a:t> tříprvkový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Kontraktilní element </a:t>
            </a:r>
            <a:r>
              <a:rPr lang="cs-CZ" dirty="0" smtClean="0"/>
              <a:t>– (KE; aktinová a myozinová vlákna) </a:t>
            </a:r>
          </a:p>
          <a:p>
            <a:pPr lvl="1"/>
            <a:r>
              <a:rPr lang="cs-CZ" dirty="0" smtClean="0"/>
              <a:t>Vyjadřuje silově-rychlostní možnosti svalu (</a:t>
            </a:r>
            <a:r>
              <a:rPr lang="cs-CZ" dirty="0" err="1" smtClean="0"/>
              <a:t>sarkomery</a:t>
            </a:r>
            <a:r>
              <a:rPr lang="cs-CZ" dirty="0" smtClean="0"/>
              <a:t>). Někdy bývá dále rozdělen na dvě složky, kdy </a:t>
            </a:r>
            <a:r>
              <a:rPr lang="cs-CZ" dirty="0" err="1" smtClean="0"/>
              <a:t>myofilamenta</a:t>
            </a:r>
            <a:r>
              <a:rPr lang="cs-CZ" dirty="0" smtClean="0"/>
              <a:t> ovlivňují velikost síly a efekt viskozity se podílí na rychlostních parametrech. </a:t>
            </a:r>
          </a:p>
          <a:p>
            <a:r>
              <a:rPr lang="cs-CZ" b="1" dirty="0" smtClean="0"/>
              <a:t>Sériový elastický element </a:t>
            </a:r>
            <a:r>
              <a:rPr lang="cs-CZ" dirty="0" smtClean="0"/>
              <a:t>– (SEE</a:t>
            </a:r>
            <a:r>
              <a:rPr lang="cs-CZ" smtClean="0"/>
              <a:t>; šlacha) </a:t>
            </a:r>
            <a:endParaRPr lang="cs-CZ" dirty="0" smtClean="0"/>
          </a:p>
          <a:p>
            <a:pPr lvl="1"/>
            <a:r>
              <a:rPr lang="cs-CZ" dirty="0" smtClean="0"/>
              <a:t>Má funkci pružiny. Přenáší mechanickou energii produkovanou KE na okolní prvky a částečně ji pohlcuje. Při pohybech, které jsou typické rychlým střídáním svalové kontrakce, je rozhodující pro ukládání elastické energie. </a:t>
            </a:r>
          </a:p>
          <a:p>
            <a:r>
              <a:rPr lang="cs-CZ" b="1" dirty="0" smtClean="0"/>
              <a:t>Paralelní elastický element </a:t>
            </a:r>
            <a:r>
              <a:rPr lang="cs-CZ" dirty="0" smtClean="0"/>
              <a:t>– (PEE; vazivové struktury svalu ) </a:t>
            </a:r>
          </a:p>
          <a:p>
            <a:pPr lvl="1"/>
            <a:r>
              <a:rPr lang="cs-CZ" dirty="0" smtClean="0"/>
              <a:t>Může působit proti protažení pasivního svalu. To umožňuje zabránit přetržení svalu (při nedostatečné aktivitě KE) při nadměrném působení vnějších sil.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6167338" cy="64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0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SSC cyklus (</a:t>
            </a:r>
            <a:r>
              <a:rPr lang="cs-CZ" sz="4000" dirty="0" err="1" smtClean="0"/>
              <a:t>stretch</a:t>
            </a:r>
            <a:r>
              <a:rPr lang="cs-CZ" sz="4000" dirty="0" smtClean="0"/>
              <a:t> – </a:t>
            </a:r>
            <a:r>
              <a:rPr lang="cs-CZ" sz="4000" dirty="0" err="1" smtClean="0"/>
              <a:t>shortening</a:t>
            </a:r>
            <a:r>
              <a:rPr lang="cs-CZ" sz="4000" dirty="0" smtClean="0"/>
              <a:t> </a:t>
            </a:r>
            <a:r>
              <a:rPr lang="cs-CZ" sz="4000" dirty="0" err="1" smtClean="0"/>
              <a:t>cycle</a:t>
            </a:r>
            <a:r>
              <a:rPr lang="cs-CZ" sz="4000" dirty="0" smtClean="0"/>
              <a:t> = protahovací – zkracovací)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997" y="1697147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Vnější energie, která způsobuje protažení elastických elementů, se ukládá ve svalech ve formě deformační energie. </a:t>
            </a:r>
          </a:p>
          <a:p>
            <a:r>
              <a:rPr lang="cs-CZ" sz="2400" dirty="0" smtClean="0"/>
              <a:t>Po excentrické svalové kontrakci lze tuto energii využít pro zrychlení pohybu dané části těla při kontrakci koncentrické</a:t>
            </a:r>
          </a:p>
          <a:p>
            <a:r>
              <a:rPr lang="cs-CZ" sz="2400" dirty="0" smtClean="0"/>
              <a:t>princip </a:t>
            </a:r>
            <a:r>
              <a:rPr lang="cs-CZ" sz="2400" dirty="0" err="1" smtClean="0"/>
              <a:t>plyometrických</a:t>
            </a:r>
            <a:r>
              <a:rPr lang="cs-CZ" sz="2400" dirty="0" smtClean="0"/>
              <a:t> cvičení</a:t>
            </a:r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255" y="4557148"/>
            <a:ext cx="54030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Závislost svalové síly na parametrech svalové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cs-CZ" dirty="0" smtClean="0"/>
              <a:t>výsledná svalová síla je součtem aktivní a pasivní síly. </a:t>
            </a:r>
          </a:p>
          <a:p>
            <a:r>
              <a:rPr lang="cs-CZ" dirty="0" smtClean="0"/>
              <a:t>aktivní síla je určena počtem příčných můstků, počáteční délkou svalových vláken, rychlostí kontrakce, plochou fyziologického příčného průřezu </a:t>
            </a:r>
          </a:p>
          <a:p>
            <a:r>
              <a:rPr lang="cs-CZ" dirty="0" smtClean="0"/>
              <a:t>pasivní síla závisí na tření v kloubu; odporu vazů, kloubního pouzdra a kůže; stlačování a protahování </a:t>
            </a:r>
            <a:r>
              <a:rPr lang="cs-CZ" dirty="0" err="1" smtClean="0"/>
              <a:t>interartikulárních</a:t>
            </a:r>
            <a:r>
              <a:rPr lang="cs-CZ" dirty="0" smtClean="0"/>
              <a:t> prvků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délka </a:t>
            </a:r>
            <a:r>
              <a:rPr lang="cs-CZ" dirty="0" err="1" smtClean="0"/>
              <a:t>sarkomery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Maximálního napětí svalového vlákna je dosaženo při délce </a:t>
            </a:r>
            <a:r>
              <a:rPr lang="cs-CZ" dirty="0" err="1" smtClean="0"/>
              <a:t>sarkomery</a:t>
            </a:r>
            <a:r>
              <a:rPr lang="cs-CZ" dirty="0" smtClean="0"/>
              <a:t> kolem 2,0 až 2,5 </a:t>
            </a:r>
            <a:r>
              <a:rPr lang="el-GR" dirty="0" smtClean="0"/>
              <a:t>μ</a:t>
            </a:r>
            <a:r>
              <a:rPr lang="cs-CZ" dirty="0" smtClean="0"/>
              <a:t>m, kdy je vytvořen maximální počet příčných můstků. </a:t>
            </a:r>
          </a:p>
          <a:p>
            <a:r>
              <a:rPr lang="cs-CZ" dirty="0" smtClean="0"/>
              <a:t>Při zmenšení délky </a:t>
            </a:r>
            <a:r>
              <a:rPr lang="cs-CZ" dirty="0" err="1" smtClean="0"/>
              <a:t>sarkomery</a:t>
            </a:r>
            <a:r>
              <a:rPr lang="cs-CZ" dirty="0" smtClean="0"/>
              <a:t> pod 2 </a:t>
            </a:r>
            <a:r>
              <a:rPr lang="el-GR" dirty="0" smtClean="0"/>
              <a:t>μ</a:t>
            </a:r>
            <a:r>
              <a:rPr lang="cs-CZ" dirty="0" smtClean="0"/>
              <a:t>m se aktivní napětí snižuje, protože dochází k překrytí tenkých </a:t>
            </a:r>
            <a:r>
              <a:rPr lang="cs-CZ" dirty="0" err="1" smtClean="0"/>
              <a:t>filament</a:t>
            </a:r>
            <a:r>
              <a:rPr lang="cs-CZ" dirty="0" smtClean="0"/>
              <a:t> na opačných koncích </a:t>
            </a:r>
            <a:r>
              <a:rPr lang="cs-CZ" dirty="0" err="1" smtClean="0"/>
              <a:t>sarkomery</a:t>
            </a:r>
            <a:r>
              <a:rPr lang="cs-CZ" dirty="0" smtClean="0"/>
              <a:t>, které jsou opačně polarizované. </a:t>
            </a:r>
          </a:p>
          <a:p>
            <a:r>
              <a:rPr lang="cs-CZ" dirty="0" smtClean="0"/>
              <a:t>S dalším zmenšením délky je pokles napětí strmý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37" y="548680"/>
            <a:ext cx="817658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82932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Obecné vlastnosti svalového subsystému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iritabilita (dráždivost) – odpověď na podnět, </a:t>
            </a:r>
          </a:p>
          <a:p>
            <a:r>
              <a:rPr lang="cs-CZ" dirty="0" smtClean="0"/>
              <a:t>konduktivita (vodivost) – vedení vzruchu, </a:t>
            </a:r>
          </a:p>
          <a:p>
            <a:r>
              <a:rPr lang="cs-CZ" dirty="0" smtClean="0"/>
              <a:t>kontraktilita (stažlivost) – aktivní změna délky, </a:t>
            </a:r>
          </a:p>
          <a:p>
            <a:r>
              <a:rPr lang="cs-CZ" dirty="0" smtClean="0"/>
              <a:t> adaptabilita – přizpůsobení tvaru a možnost regenerace. </a:t>
            </a:r>
          </a:p>
          <a:p>
            <a:endParaRPr lang="cs-CZ" dirty="0" smtClean="0"/>
          </a:p>
          <a:p>
            <a:r>
              <a:rPr lang="cs-CZ" dirty="0" smtClean="0"/>
              <a:t>Svalová redundance (nadbytečnost) – více svalů, než je teoreticky třeba – nahraditelnost, stabilita, odlehčení atd.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Velikost síly vs. rychlost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rostoucí rychlostí kontrakce se zmenšuje velikost vyvíjené síly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5597439" cy="27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síly vs. doba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izometrické svalové kontrakci dochází v první fázi k výraznému nárůstu svalové síly.</a:t>
            </a:r>
          </a:p>
          <a:p>
            <a:r>
              <a:rPr lang="cs-CZ" dirty="0" smtClean="0"/>
              <a:t>Následuje zvolnění nárůstu síly </a:t>
            </a:r>
          </a:p>
          <a:p>
            <a:r>
              <a:rPr lang="cs-CZ" dirty="0" smtClean="0"/>
              <a:t>poté dochází k setrvalému stavu nebo k poklesu síly </a:t>
            </a:r>
          </a:p>
          <a:p>
            <a:r>
              <a:rPr lang="cs-CZ" dirty="0" smtClean="0"/>
              <a:t>i když je maximálního napětí v KE dosaženo asi za 10 </a:t>
            </a:r>
            <a:r>
              <a:rPr lang="cs-CZ" dirty="0" err="1" smtClean="0"/>
              <a:t>ms</a:t>
            </a:r>
            <a:r>
              <a:rPr lang="cs-CZ" dirty="0" smtClean="0"/>
              <a:t>, trvá podstatně déle než dojde k přenosu síly do SEE a PEE.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4581128"/>
            <a:ext cx="321686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Velikost zátěže vs. rychlost kontrakce</a:t>
            </a:r>
            <a:endParaRPr lang="cs-CZ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932778"/>
            <a:ext cx="4733425" cy="43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949" y="260648"/>
            <a:ext cx="8229600" cy="1143000"/>
          </a:xfrm>
        </p:spPr>
        <p:txBody>
          <a:bodyPr/>
          <a:lstStyle/>
          <a:p>
            <a:r>
              <a:rPr lang="cs-CZ" dirty="0" smtClean="0"/>
              <a:t>Energie při svalové kontrakci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Energie při svalové kontrakci</a:t>
            </a:r>
          </a:p>
          <a:p>
            <a:pPr lvl="1"/>
            <a:r>
              <a:rPr lang="cs-CZ" dirty="0" smtClean="0"/>
              <a:t>produkce tepla – aktivační + zkracovací</a:t>
            </a:r>
          </a:p>
          <a:p>
            <a:r>
              <a:rPr lang="cs-CZ" b="1" dirty="0" smtClean="0"/>
              <a:t>Energie při svalové relaxaci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cs-CZ" sz="2400" dirty="0" smtClean="0"/>
              <a:t>relaxační teplo, kdy dochází k přeměně potenciální elastické energie uložené v PEE, SEE</a:t>
            </a:r>
            <a:endParaRPr lang="cs-CZ" sz="2400" b="1" dirty="0" smtClean="0"/>
          </a:p>
          <a:p>
            <a:r>
              <a:rPr lang="cs-CZ" b="1" dirty="0" smtClean="0"/>
              <a:t>Výkon svalu při svalové kontrakci</a:t>
            </a:r>
          </a:p>
          <a:p>
            <a:pPr lvl="1"/>
            <a:r>
              <a:rPr lang="cs-CZ" dirty="0" smtClean="0"/>
              <a:t>vyjádřen pomocí </a:t>
            </a:r>
            <a:r>
              <a:rPr lang="cs-CZ" dirty="0" err="1" smtClean="0"/>
              <a:t>Hillovy</a:t>
            </a:r>
            <a:r>
              <a:rPr lang="cs-CZ" dirty="0" smtClean="0"/>
              <a:t> rovnice</a:t>
            </a:r>
          </a:p>
          <a:p>
            <a:pPr lvl="1"/>
            <a:r>
              <a:rPr lang="cs-CZ" dirty="0" smtClean="0"/>
              <a:t>Maximální výkon je dosažen při zatížení svalu, které odpovídá asi 1/3 velikosti maximální síly při izometrické kontrakci.</a:t>
            </a:r>
          </a:p>
          <a:p>
            <a:pPr lvl="0">
              <a:buClr>
                <a:srgbClr val="0BD0D9"/>
              </a:buClr>
            </a:pPr>
            <a:r>
              <a:rPr lang="cs-CZ" b="1" dirty="0">
                <a:solidFill>
                  <a:prstClr val="black"/>
                </a:solidFill>
              </a:rPr>
              <a:t>Účinnost </a:t>
            </a:r>
            <a:r>
              <a:rPr lang="cs-CZ" b="1" dirty="0" smtClean="0">
                <a:solidFill>
                  <a:prstClr val="black"/>
                </a:solidFill>
              </a:rPr>
              <a:t>svalu</a:t>
            </a:r>
          </a:p>
          <a:p>
            <a:pPr lvl="1">
              <a:buClr>
                <a:srgbClr val="0F6FC6"/>
              </a:buClr>
            </a:pPr>
            <a:r>
              <a:rPr lang="cs-CZ" dirty="0" smtClean="0">
                <a:solidFill>
                  <a:prstClr val="black"/>
                </a:solidFill>
              </a:rPr>
              <a:t>Přibližně 20 %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endParaRPr lang="cs-CZ" b="1" dirty="0">
              <a:solidFill>
                <a:prstClr val="black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002" y="548680"/>
            <a:ext cx="8229600" cy="852704"/>
          </a:xfrm>
        </p:spPr>
        <p:txBody>
          <a:bodyPr/>
          <a:lstStyle/>
          <a:p>
            <a:r>
              <a:rPr lang="cs-CZ" dirty="0" smtClean="0"/>
              <a:t>Mechanické vlastnosti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r>
              <a:rPr lang="cs-CZ" sz="2400" dirty="0" smtClean="0"/>
              <a:t>Faktory: věk, pohlaví, zdravotní stav, denní doba (vliv hormonů), stupeň trénovanosti svalu, teplota atd. </a:t>
            </a:r>
          </a:p>
          <a:p>
            <a:r>
              <a:rPr lang="cs-CZ" sz="2400" dirty="0" smtClean="0"/>
              <a:t>Pevnost</a:t>
            </a:r>
          </a:p>
          <a:p>
            <a:pPr lvl="1"/>
            <a:r>
              <a:rPr lang="cs-CZ" dirty="0" smtClean="0"/>
              <a:t>pro lidský sval mezi 0,26 až 0,90 </a:t>
            </a:r>
            <a:r>
              <a:rPr lang="cs-CZ" dirty="0" err="1" smtClean="0"/>
              <a:t>MPa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k nevratným změnám (deformaci) dochází po protažení svalu o 40–50 % klidové (fyziologické) délky. Teprve po překročení této hranice můžeme pozorovat 8–15 % protažení tkáně. Přetržení svalu nastává až po změně klidové délky svalu na 1,5 až dvojnásobek. </a:t>
            </a:r>
          </a:p>
          <a:p>
            <a:pPr lvl="1"/>
            <a:r>
              <a:rPr lang="cs-CZ" dirty="0" smtClean="0"/>
              <a:t>pevnost maximálně kontrahovaného svalu – je rozdílná pro různé svaly, přibližná hodnota se pohybuje kolem 1,25 </a:t>
            </a:r>
            <a:r>
              <a:rPr lang="cs-CZ" dirty="0" err="1" smtClean="0"/>
              <a:t>MPa</a:t>
            </a:r>
            <a:r>
              <a:rPr lang="cs-CZ" dirty="0" smtClean="0"/>
              <a:t> (50–100x menší než u šlach)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Princip pohybu v kloubech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7" t="18500" r="18454" b="36219"/>
          <a:stretch/>
        </p:blipFill>
        <p:spPr>
          <a:xfrm>
            <a:off x="289089" y="1844824"/>
            <a:ext cx="856582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2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114" t="21454" r="25650" b="18500"/>
          <a:stretch/>
        </p:blipFill>
        <p:spPr>
          <a:xfrm>
            <a:off x="323528" y="692696"/>
            <a:ext cx="867637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0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77" y="54868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Druhy pák v lidském těle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277" y="1628800"/>
            <a:ext cx="5842992" cy="4389120"/>
          </a:xfrm>
        </p:spPr>
        <p:txBody>
          <a:bodyPr/>
          <a:lstStyle/>
          <a:p>
            <a:r>
              <a:rPr lang="cs-CZ" dirty="0" smtClean="0"/>
              <a:t>Páka jednozvratná x dvojzvratná</a:t>
            </a:r>
          </a:p>
          <a:p>
            <a:r>
              <a:rPr lang="cs-CZ" dirty="0" smtClean="0"/>
              <a:t>Páka prvního druhu – páka rovnováhy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Páka druhého druhu – páka síly</a:t>
            </a:r>
          </a:p>
          <a:p>
            <a:r>
              <a:rPr lang="cs-CZ" dirty="0" smtClean="0"/>
              <a:t>Páka třetího druhu – páka rychlosti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0150" t="18875" r="17704" b="69658"/>
          <a:stretch/>
        </p:blipFill>
        <p:spPr>
          <a:xfrm>
            <a:off x="2013126" y="2743240"/>
            <a:ext cx="3703269" cy="1080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0515" t="56891" r="22328" b="26375"/>
          <a:stretch/>
        </p:blipFill>
        <p:spPr>
          <a:xfrm>
            <a:off x="6115029" y="3391101"/>
            <a:ext cx="2705760" cy="14838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5534" t="50818" r="26756" b="32282"/>
          <a:stretch/>
        </p:blipFill>
        <p:spPr>
          <a:xfrm>
            <a:off x="3203262" y="5275528"/>
            <a:ext cx="276763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5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19" t="14347" r="15874" b="15113"/>
          <a:stretch/>
        </p:blipFill>
        <p:spPr>
          <a:xfrm>
            <a:off x="467544" y="620688"/>
            <a:ext cx="8280920" cy="56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8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08" t="26375" r="29523" b="10625"/>
          <a:stretch/>
        </p:blipFill>
        <p:spPr>
          <a:xfrm>
            <a:off x="1142597" y="1917386"/>
            <a:ext cx="7010654" cy="48245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8034" t="44296" r="22520" b="35032"/>
          <a:stretch/>
        </p:blipFill>
        <p:spPr>
          <a:xfrm>
            <a:off x="971600" y="189194"/>
            <a:ext cx="735264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6720"/>
          </a:xfrm>
        </p:spPr>
        <p:txBody>
          <a:bodyPr/>
          <a:lstStyle/>
          <a:p>
            <a:r>
              <a:rPr lang="cs-CZ" dirty="0" smtClean="0"/>
              <a:t>Architektura svalu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008" t="31297" r="26203" b="15547"/>
          <a:stretch/>
        </p:blipFill>
        <p:spPr>
          <a:xfrm>
            <a:off x="899592" y="1700808"/>
            <a:ext cx="7128792" cy="3672408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0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Nezpeřený sval - větší zkrácení</a:t>
            </a:r>
          </a:p>
          <a:p>
            <a:pPr marL="0" indent="0">
              <a:buNone/>
            </a:pPr>
            <a:r>
              <a:rPr lang="cs-CZ" sz="2400" dirty="0" smtClean="0"/>
              <a:t>Zpeřený sval - větší síla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23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7" t="32281" r="19008" b="7673"/>
          <a:stretch/>
        </p:blipFill>
        <p:spPr>
          <a:xfrm>
            <a:off x="940755" y="1988840"/>
            <a:ext cx="7128792" cy="45774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900" t="47047" r="26756" b="34072"/>
          <a:stretch/>
        </p:blipFill>
        <p:spPr>
          <a:xfrm>
            <a:off x="0" y="116632"/>
            <a:ext cx="901030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0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cs-CZ" dirty="0" smtClean="0"/>
              <a:t>Motorická jednotka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451" y="1700808"/>
            <a:ext cx="8229600" cy="2304256"/>
          </a:xfrm>
        </p:spPr>
        <p:txBody>
          <a:bodyPr/>
          <a:lstStyle/>
          <a:p>
            <a:r>
              <a:rPr lang="cs-CZ" dirty="0" smtClean="0"/>
              <a:t>Skupina svalových vláken stejného typu inervovaná jedním </a:t>
            </a:r>
            <a:r>
              <a:rPr lang="cs-CZ" dirty="0" err="1" smtClean="0"/>
              <a:t>motoneuronem</a:t>
            </a:r>
            <a:r>
              <a:rPr lang="cs-CZ" dirty="0" smtClean="0"/>
              <a:t> (tři až tisíce)</a:t>
            </a:r>
          </a:p>
          <a:p>
            <a:r>
              <a:rPr lang="cs-CZ" dirty="0" smtClean="0"/>
              <a:t>Nejmenší část svalu schopná nezávislé kontrakce</a:t>
            </a:r>
          </a:p>
          <a:p>
            <a:r>
              <a:rPr lang="cs-CZ" dirty="0" smtClean="0"/>
              <a:t>Její vlákna rozptýlena po svalu mezi vlákny jiných motorických jednotek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2213" t="18500" r="20115" b="38187"/>
          <a:stretch/>
        </p:blipFill>
        <p:spPr>
          <a:xfrm>
            <a:off x="4283968" y="3573016"/>
            <a:ext cx="360040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cs-CZ" dirty="0" smtClean="0"/>
              <a:t>Aktivita motorické jednotky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3026558"/>
            <a:ext cx="6493694" cy="316835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85800" y="1916832"/>
            <a:ext cx="8229600" cy="10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sz="2400" dirty="0" smtClean="0"/>
              <a:t>Princip „vše nebo nic“</a:t>
            </a:r>
          </a:p>
          <a:p>
            <a:pPr marL="0" indent="0">
              <a:buFont typeface="Wingdings 2"/>
              <a:buNone/>
            </a:pPr>
            <a:r>
              <a:rPr lang="cs-CZ" sz="2400" dirty="0" smtClean="0"/>
              <a:t>Závislost síly na čase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8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dirty="0" smtClean="0"/>
              <a:t>Gradace svalového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dosažení odpovídajícího napětí svalu jsou využívány principy prostorové a časové sumace, zapojovány jsou oba mechanismy</a:t>
            </a:r>
          </a:p>
          <a:p>
            <a:r>
              <a:rPr lang="cs-CZ" sz="2400" b="1" dirty="0" smtClean="0"/>
              <a:t>Prostorová sumace </a:t>
            </a:r>
          </a:p>
          <a:p>
            <a:pPr lvl="1"/>
            <a:r>
              <a:rPr lang="cs-CZ" dirty="0" smtClean="0"/>
              <a:t>ke kontrakci motorických jednotek nedochází v jednom okamžiku, vzruch přichází do různých částí svalu fázově posunutý. </a:t>
            </a:r>
          </a:p>
          <a:p>
            <a:pPr lvl="1"/>
            <a:r>
              <a:rPr lang="cs-CZ" dirty="0" smtClean="0"/>
              <a:t>Podle nároku na sílu se aktivují další jednotky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/>
              <a:t>Adrian-</a:t>
            </a:r>
            <a:r>
              <a:rPr lang="cs-CZ" b="1" dirty="0" err="1"/>
              <a:t>Bronckův</a:t>
            </a:r>
            <a:r>
              <a:rPr lang="cs-CZ" b="1" dirty="0"/>
              <a:t> zákon </a:t>
            </a:r>
            <a:endParaRPr lang="cs-CZ" dirty="0" smtClean="0"/>
          </a:p>
          <a:p>
            <a:pPr lvl="1"/>
            <a:r>
              <a:rPr lang="cs-CZ" dirty="0" smtClean="0"/>
              <a:t>První se pak odpojují ty, co se připojily jako poslední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415" t="16532" r="26204" b="12594"/>
          <a:stretch/>
        </p:blipFill>
        <p:spPr>
          <a:xfrm>
            <a:off x="1763688" y="980728"/>
            <a:ext cx="59046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8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04456"/>
          </a:xfrm>
        </p:spPr>
        <p:txBody>
          <a:bodyPr/>
          <a:lstStyle/>
          <a:p>
            <a:r>
              <a:rPr lang="cs-CZ" sz="3100" b="1" dirty="0"/>
              <a:t>Časová sumace</a:t>
            </a:r>
          </a:p>
          <a:p>
            <a:pPr lvl="1"/>
            <a:r>
              <a:rPr lang="cs-CZ" dirty="0"/>
              <a:t>Zvýšení frekvence vzruchů aktivujících motorickou jednotku </a:t>
            </a:r>
          </a:p>
          <a:p>
            <a:pPr lvl="1"/>
            <a:r>
              <a:rPr lang="cs-CZ" dirty="0"/>
              <a:t> Postupně nedosahují úplné relaxace (7-10Hz) – neúplný tetanus</a:t>
            </a:r>
          </a:p>
          <a:p>
            <a:pPr lvl="1"/>
            <a:r>
              <a:rPr lang="cs-CZ" dirty="0"/>
              <a:t>Vyhlazení dílčích maxim(30 Hz) – hladký tetanus</a:t>
            </a:r>
          </a:p>
          <a:p>
            <a:pPr lvl="1"/>
            <a:r>
              <a:rPr lang="cs-CZ" dirty="0"/>
              <a:t>Pro kratší svaly je třeba vyšší frekvence pro dosažení maximální síly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576"/>
          <a:stretch/>
        </p:blipFill>
        <p:spPr>
          <a:xfrm>
            <a:off x="1555417" y="4037273"/>
            <a:ext cx="6053853" cy="28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 contrast="25000"/>
          </a:blip>
          <a:stretch>
            <a:fillRect/>
          </a:stretch>
        </p:blipFill>
        <p:spPr>
          <a:xfrm>
            <a:off x="251520" y="1052736"/>
            <a:ext cx="8284223" cy="378403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15616" y="51571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Variace v tvorbě síly v závislosti na stimulační frekvenci (</a:t>
            </a:r>
            <a:r>
              <a:rPr lang="cs-CZ" sz="2400" dirty="0" err="1">
                <a:solidFill>
                  <a:srgbClr val="000000"/>
                </a:solidFill>
              </a:rPr>
              <a:t>Kenney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Wilmore</a:t>
            </a:r>
            <a:r>
              <a:rPr lang="cs-CZ" sz="2400" dirty="0">
                <a:solidFill>
                  <a:srgbClr val="000000"/>
                </a:solidFill>
              </a:rPr>
              <a:t>, &amp; </a:t>
            </a:r>
            <a:r>
              <a:rPr lang="cs-CZ" sz="2400" dirty="0" err="1">
                <a:solidFill>
                  <a:srgbClr val="000000"/>
                </a:solidFill>
              </a:rPr>
              <a:t>Costill</a:t>
            </a:r>
            <a:r>
              <a:rPr lang="cs-CZ" sz="2400" dirty="0">
                <a:solidFill>
                  <a:srgbClr val="000000"/>
                </a:solidFill>
              </a:rPr>
              <a:t>, 1999).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0908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1373</TotalTime>
  <Words>901</Words>
  <Application>Microsoft Office PowerPoint</Application>
  <PresentationFormat>Předvádění na obrazovce (4:3)</PresentationFormat>
  <Paragraphs>90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Calibri</vt:lpstr>
      <vt:lpstr>Constantia</vt:lpstr>
      <vt:lpstr>Wingdings 2</vt:lpstr>
      <vt:lpstr>Tok</vt:lpstr>
      <vt:lpstr>Mechanické vlastnosti kosterního svalu</vt:lpstr>
      <vt:lpstr>Obecné vlastnosti svalového subsystému</vt:lpstr>
      <vt:lpstr>Architektura svalu</vt:lpstr>
      <vt:lpstr>Motorická jednotka</vt:lpstr>
      <vt:lpstr>Aktivita motorické jednotky</vt:lpstr>
      <vt:lpstr>Gradace svalového napětí</vt:lpstr>
      <vt:lpstr>Prezentace aplikace PowerPoint</vt:lpstr>
      <vt:lpstr>Prezentace aplikace PowerPoint</vt:lpstr>
      <vt:lpstr>Prezentace aplikace PowerPoint</vt:lpstr>
      <vt:lpstr>Gradace svalového napětí</vt:lpstr>
      <vt:lpstr>Prezentace aplikace PowerPoint</vt:lpstr>
      <vt:lpstr>Hillův tříprvkový model jednotky sval - šlacha</vt:lpstr>
      <vt:lpstr>Hillův tříprvkový model</vt:lpstr>
      <vt:lpstr>Prezentace aplikace PowerPoint</vt:lpstr>
      <vt:lpstr>SSC cyklus (stretch – shortening cycle = protahovací – zkracovací)</vt:lpstr>
      <vt:lpstr>Závislost svalové síly na parametrech svalové kontrakce</vt:lpstr>
      <vt:lpstr>Velikost síly vs. délka sarkomery</vt:lpstr>
      <vt:lpstr>Prezentace aplikace PowerPoint</vt:lpstr>
      <vt:lpstr>Prezentace aplikace PowerPoint</vt:lpstr>
      <vt:lpstr>Velikost síly vs. rychlost kontrakce</vt:lpstr>
      <vt:lpstr>Velikost síly vs. doba kontrakce</vt:lpstr>
      <vt:lpstr>Velikost zátěže vs. rychlost kontrakce</vt:lpstr>
      <vt:lpstr>Energie při svalové kontrakci</vt:lpstr>
      <vt:lpstr>Mechanické vlastnosti svalu</vt:lpstr>
      <vt:lpstr>Princip pohybu v kloubech</vt:lpstr>
      <vt:lpstr>Prezentace aplikace PowerPoint</vt:lpstr>
      <vt:lpstr>Druhy pák v lidském těle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Mechanické vlastnosti kosterního svalu</dc:title>
  <dc:creator>k</dc:creator>
  <cp:lastModifiedBy>Kalichová</cp:lastModifiedBy>
  <cp:revision>43</cp:revision>
  <dcterms:created xsi:type="dcterms:W3CDTF">2015-04-27T10:37:44Z</dcterms:created>
  <dcterms:modified xsi:type="dcterms:W3CDTF">2017-10-17T23:03:32Z</dcterms:modified>
</cp:coreProperties>
</file>