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48" r:id="rId3"/>
    <p:sldId id="346" r:id="rId4"/>
    <p:sldId id="361" r:id="rId5"/>
    <p:sldId id="354" r:id="rId6"/>
    <p:sldId id="357" r:id="rId7"/>
    <p:sldId id="364" r:id="rId8"/>
    <p:sldId id="359" r:id="rId9"/>
    <p:sldId id="365" r:id="rId10"/>
    <p:sldId id="349" r:id="rId11"/>
    <p:sldId id="344" r:id="rId12"/>
    <p:sldId id="352" r:id="rId13"/>
    <p:sldId id="366" r:id="rId14"/>
    <p:sldId id="273" r:id="rId15"/>
    <p:sldId id="260" r:id="rId16"/>
    <p:sldId id="257" r:id="rId17"/>
    <p:sldId id="258" r:id="rId18"/>
    <p:sldId id="259" r:id="rId19"/>
    <p:sldId id="261" r:id="rId20"/>
    <p:sldId id="262" r:id="rId21"/>
    <p:sldId id="263" r:id="rId22"/>
    <p:sldId id="265" r:id="rId23"/>
    <p:sldId id="266" r:id="rId24"/>
    <p:sldId id="362" r:id="rId25"/>
    <p:sldId id="267" r:id="rId26"/>
    <p:sldId id="363" r:id="rId27"/>
    <p:sldId id="268" r:id="rId28"/>
    <p:sldId id="306" r:id="rId29"/>
    <p:sldId id="307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4" r:id="rId38"/>
    <p:sldId id="312" r:id="rId39"/>
    <p:sldId id="337" r:id="rId40"/>
    <p:sldId id="338" r:id="rId41"/>
    <p:sldId id="339" r:id="rId42"/>
    <p:sldId id="343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64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4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61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8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3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1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10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79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0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6607-1432-4F8C-A583-10F814096D3C}" type="datetimeFigureOut">
              <a:rPr lang="cs-CZ" smtClean="0"/>
              <a:t>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80D3-4DC5-4E44-8756-61B5AF457E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09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zschemie.euweb.cz/kyslik/kyslik5.html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cardiores.2006.06.030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fhk.cuni.cz/bartak/ppt/5-D-PoskozeniSportemAnahlaSmrt%5b1%5d.ppt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://dx.doi.org/10.3390/bios3040400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dpi.com/2079-6374/3/4/400" TargetMode="External"/><Relationship Id="rId5" Type="http://schemas.openxmlformats.org/officeDocument/2006/relationships/hyperlink" Target="http://www.mdpi.com/search?authors=J%C3%B8rn%20Bolstad%20Christensen&amp;orcid=" TargetMode="External"/><Relationship Id="rId4" Type="http://schemas.openxmlformats.org/officeDocument/2006/relationships/hyperlink" Target="http://www.mdpi.com/search?authors=Jon%20Stefan%20Hansen&amp;orcid=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kiskripta.eu/images/5/53/Osm%C3%B3za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8271" y="1377736"/>
            <a:ext cx="8369644" cy="33343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800" dirty="0" smtClean="0"/>
              <a:t>KONDIČNÍ TRENÉR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70C0"/>
                </a:solidFill>
              </a:rPr>
              <a:t>Fyziologie sportu 3/12</a:t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b="1" dirty="0" smtClean="0">
                <a:solidFill>
                  <a:srgbClr val="0070C0"/>
                </a:solidFill>
              </a:rPr>
              <a:t>Fyziologie a patofyziologie vnitřního prostředí, únava</a:t>
            </a:r>
            <a:r>
              <a:rPr lang="cs-CZ" sz="2800" b="1" dirty="0">
                <a:solidFill>
                  <a:srgbClr val="0070C0"/>
                </a:solidFill>
              </a:rPr>
              <a:t/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 smtClean="0"/>
              <a:t>Jan Novotný</a:t>
            </a:r>
            <a:br>
              <a:rPr lang="cs-CZ" sz="2400" dirty="0" smtClean="0"/>
            </a:br>
            <a:r>
              <a:rPr lang="cs-CZ" sz="2400" dirty="0" smtClean="0"/>
              <a:t>2017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000" dirty="0" smtClean="0">
                <a:latin typeface="+mn-lt"/>
              </a:rPr>
              <a:t>Vnitřní prostředí, h</a:t>
            </a:r>
            <a:r>
              <a:rPr lang="cs-CZ" sz="2000" dirty="0" smtClean="0">
                <a:latin typeface="+mn-lt"/>
                <a:ea typeface="Times New Roman" panose="02020603050405020304" pitchFamily="18" charset="0"/>
              </a:rPr>
              <a:t>omeostáza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, zpětnovazebná </a:t>
            </a:r>
            <a:r>
              <a:rPr lang="cs-CZ" sz="2000" dirty="0" smtClean="0">
                <a:latin typeface="+mn-lt"/>
                <a:ea typeface="Times New Roman" panose="02020603050405020304" pitchFamily="18" charset="0"/>
              </a:rPr>
              <a:t>regulace, biorytmy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, acidobazická rovnováha, oxidační stres</a:t>
            </a:r>
            <a:r>
              <a:rPr lang="cs-CZ" sz="2000" dirty="0" smtClean="0">
                <a:latin typeface="+mn-lt"/>
                <a:ea typeface="Times New Roman" panose="02020603050405020304" pitchFamily="18" charset="0"/>
              </a:rPr>
              <a:t>, únava, glykémie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385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81051" y="492262"/>
            <a:ext cx="10691965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300"/>
              </a:spcAft>
              <a:buSzPts val="1400"/>
            </a:pPr>
            <a:r>
              <a:rPr lang="cs-CZ" sz="2400" b="1" u="sng" cap="all" dirty="0" err="1">
                <a:solidFill>
                  <a:srgbClr val="0070C0"/>
                </a:solidFill>
                <a:latin typeface="Calibri" panose="020F0502020204030204" pitchFamily="34" charset="0"/>
              </a:rPr>
              <a:t>Acido</a:t>
            </a:r>
            <a:r>
              <a:rPr lang="cs-CZ" sz="2400" b="1" u="sng" cap="all" dirty="0">
                <a:solidFill>
                  <a:srgbClr val="0070C0"/>
                </a:solidFill>
                <a:latin typeface="Calibri" panose="020F0502020204030204" pitchFamily="34" charset="0"/>
              </a:rPr>
              <a:t>-bazická </a:t>
            </a:r>
            <a:r>
              <a:rPr lang="cs-CZ" sz="2400" b="1" u="sng" cap="all" dirty="0" smtClean="0">
                <a:solidFill>
                  <a:srgbClr val="0070C0"/>
                </a:solidFill>
                <a:latin typeface="Calibri" panose="020F0502020204030204" pitchFamily="34" charset="0"/>
              </a:rPr>
              <a:t>rovnováha, </a:t>
            </a:r>
            <a:r>
              <a:rPr lang="cs-CZ" sz="2400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ZÁTĚŽOVÁ ACIDÓZA</a:t>
            </a:r>
            <a:endParaRPr lang="cs-CZ" sz="2400" b="1" u="sng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Při intenzivní svalové práci </a:t>
            </a:r>
            <a:r>
              <a:rPr lang="cs-CZ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je produkováno více </a:t>
            </a:r>
            <a:r>
              <a:rPr lang="cs-CZ" sz="2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0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 </a:t>
            </a:r>
            <a:endParaRPr lang="cs-CZ" sz="2000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→ ↑</a:t>
            </a:r>
            <a:r>
              <a:rPr lang="cs-CZ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poměr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kyselých (zdrojů vodíkových kationtů H</a:t>
            </a:r>
            <a:r>
              <a:rPr lang="cs-CZ" sz="20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 a zásaditých látek (</a:t>
            </a:r>
            <a:r>
              <a:rPr lang="cs-CZ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bazí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- zdrojů hydroxylových aniontů OH</a:t>
            </a:r>
            <a:r>
              <a:rPr lang="cs-CZ" sz="20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ve vnitřním prostředí.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Buňky mohou dobře fungovat v prostředí se stálým množstvím H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a jeho poměru k OH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V krvi je u zdravého člověka v tělesném klidu slabě zásadité prostředí, kdy je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pH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kolem 7,4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pH je záporný desítkový logaritmus koncentrace vodíkových kationtů).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Stavu s vyšším množstvím H</a:t>
            </a:r>
            <a:r>
              <a:rPr lang="cs-CZ" sz="2000" baseline="30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(pH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&lt;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7,3) se říká </a:t>
            </a:r>
            <a:r>
              <a:rPr lang="cs-CZ" sz="20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acidóza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kyselé prostředí.</a:t>
            </a:r>
            <a:endParaRPr lang="cs-CZ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(Stavu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 nižším množstvím H+ (pH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&gt;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7,5) se říká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alkalóza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- zásadité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prostředí.)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 udržování stálé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acido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-bazické rovnováhy má organizmus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kompenzační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pufrovací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mechanizmy. </a:t>
            </a:r>
            <a:endParaRPr lang="cs-CZ" sz="20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Velkou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pufrovací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kapacitu má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systém </a:t>
            </a:r>
            <a:r>
              <a:rPr lang="cs-CZ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hydrogenkarbonát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(bikarbonát) a oxid uhličitý“ (HCO</a:t>
            </a:r>
            <a:r>
              <a:rPr lang="cs-CZ" sz="20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cs-CZ" sz="2000" b="1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 CO</a:t>
            </a:r>
            <a:r>
              <a:rPr lang="cs-CZ" sz="2000" b="1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). </a:t>
            </a:r>
            <a:endParaRPr lang="cs-CZ" sz="2000" b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Jeho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činnost je ovlivňována činností jater a ledvin a dýcháním.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Pufrovací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schopnosti má také hemoglobin v červených krvinkách.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5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890032"/>
            <a:ext cx="8031892" cy="57084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96280" y="288324"/>
            <a:ext cx="561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KOMPENZACE ZÁTĚŽOVÉ ACIDÓZY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3" y="3624649"/>
            <a:ext cx="3952714" cy="24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78941" y="578798"/>
            <a:ext cx="6227805" cy="56938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cs-CZ" sz="2400" b="1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Význam ledvin</a:t>
            </a:r>
            <a:endParaRPr lang="cs-CZ" sz="2400" b="1" cap="all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Ledviny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mají pro udržení homeostázy mimořádný význam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indent="450215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kontrolují vylučování vody a minerálů z těla -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udržují stálý objem a osmolalitu extracelulární tekutiny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(poměr vody a látek v ní obsažených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pPr lvl="0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podílejí se na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udržení </a:t>
            </a:r>
            <a:r>
              <a:rPr lang="cs-CZ" sz="20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acido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-bazické rovnováhy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podle potřeby mění množství vylučování vodíkových protonů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hydrogenkarbonátových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aniontů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HCO</a:t>
            </a:r>
            <a:r>
              <a:rPr lang="cs-CZ" sz="2000" baseline="-25000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podle potřeby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vylučují nebo zadržují produkty metabolizmu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např. močovinu a kyselinu močovou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reagují na výkyvy množství kyslíku v těle a podle potřeby tvoří hormon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erytropoetin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který stimuluje tvorbu červených krvinek ve dřeni kostí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98" y="578797"/>
            <a:ext cx="5279826" cy="4223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757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94" y="1290116"/>
            <a:ext cx="6542098" cy="51559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1927654" y="436605"/>
            <a:ext cx="84437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Změny objemů krve v různých tkáních při různě intenzivní svalové práci</a:t>
            </a:r>
          </a:p>
          <a:p>
            <a:pPr algn="ctr"/>
            <a:r>
              <a:rPr lang="cs-CZ" sz="1100" dirty="0" smtClean="0"/>
              <a:t>(http</a:t>
            </a:r>
            <a:r>
              <a:rPr lang="cs-CZ" sz="1100" dirty="0"/>
              <a:t>://</a:t>
            </a:r>
            <a:r>
              <a:rPr lang="cs-CZ" sz="1100" dirty="0" smtClean="0"/>
              <a:t>zdravotnictvi.studentske.cz/2010/12/kapitola-iv-srdce-krevni-obeh.html)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52152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8" y="783411"/>
            <a:ext cx="6819900" cy="60574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4807" y="740100"/>
            <a:ext cx="11223951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002060"/>
                </a:solidFill>
              </a:rPr>
              <a:t>Mechanizmus </a:t>
            </a:r>
            <a:r>
              <a:rPr lang="cs-CZ" altLang="cs-CZ" sz="2400" dirty="0">
                <a:solidFill>
                  <a:srgbClr val="002060"/>
                </a:solidFill>
              </a:rPr>
              <a:t>působení </a:t>
            </a:r>
            <a:r>
              <a:rPr lang="cs-CZ" altLang="cs-CZ" sz="2400" dirty="0" smtClean="0">
                <a:solidFill>
                  <a:srgbClr val="002060"/>
                </a:solidFill>
              </a:rPr>
              <a:t>ROS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err="1">
                <a:solidFill>
                  <a:srgbClr val="002060"/>
                </a:solidFill>
              </a:rPr>
              <a:t>Peroxidace</a:t>
            </a:r>
            <a:r>
              <a:rPr lang="cs-CZ" altLang="cs-CZ" sz="2000" b="1" dirty="0">
                <a:solidFill>
                  <a:srgbClr val="002060"/>
                </a:solidFill>
              </a:rPr>
              <a:t>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ničení </a:t>
            </a:r>
            <a:r>
              <a:rPr lang="cs-CZ" altLang="cs-CZ" sz="2000" b="1" dirty="0">
                <a:solidFill>
                  <a:srgbClr val="FF0000"/>
                </a:solidFill>
              </a:rPr>
              <a:t>membrán</a:t>
            </a:r>
            <a:r>
              <a:rPr lang="cs-CZ" altLang="cs-CZ" sz="2000" dirty="0"/>
              <a:t>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mitochondrií</a:t>
            </a:r>
            <a:r>
              <a:rPr lang="cs-CZ" altLang="cs-CZ" sz="2000" dirty="0" smtClean="0">
                <a:solidFill>
                  <a:srgbClr val="7030A0"/>
                </a:solidFill>
              </a:rPr>
              <a:t> -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myocytů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dirty="0" smtClean="0"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.. krev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další tkáně ..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</a:rPr>
              <a:t>proteinů </a:t>
            </a:r>
            <a:r>
              <a:rPr lang="cs-CZ" altLang="cs-CZ" sz="2000" dirty="0">
                <a:solidFill>
                  <a:srgbClr val="002060"/>
                </a:solidFill>
              </a:rPr>
              <a:t>→ </a:t>
            </a:r>
            <a:r>
              <a:rPr lang="cs-CZ" altLang="cs-CZ" sz="2000" dirty="0"/>
              <a:t>ničení </a:t>
            </a:r>
            <a:r>
              <a:rPr lang="cs-CZ" altLang="cs-CZ" sz="2000" dirty="0" smtClean="0">
                <a:solidFill>
                  <a:srgbClr val="FF0000"/>
                </a:solidFill>
              </a:rPr>
              <a:t>enzymů</a:t>
            </a:r>
            <a:r>
              <a:rPr lang="cs-CZ" altLang="cs-CZ" sz="2000" dirty="0">
                <a:solidFill>
                  <a:srgbClr val="FF0000"/>
                </a:solidFill>
              </a:rPr>
              <a:t>, hormonů, nosičů látek, </a:t>
            </a:r>
            <a:r>
              <a:rPr lang="cs-CZ" altLang="cs-CZ" sz="2000" dirty="0" smtClean="0">
                <a:solidFill>
                  <a:srgbClr val="FF0000"/>
                </a:solidFill>
              </a:rPr>
              <a:t>struktur</a:t>
            </a:r>
            <a:r>
              <a:rPr lang="cs-CZ" altLang="cs-CZ" sz="2000" dirty="0" smtClean="0"/>
              <a:t> intra- a extracelulárně</a:t>
            </a:r>
            <a:endParaRPr lang="cs-CZ" altLang="cs-CZ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jádrech </a:t>
            </a:r>
            <a:r>
              <a:rPr lang="cs-CZ" altLang="cs-CZ" sz="2000" dirty="0" smtClean="0"/>
              <a:t>buněk </a:t>
            </a:r>
            <a:r>
              <a:rPr lang="cs-CZ" altLang="cs-CZ" sz="2000" dirty="0" smtClean="0">
                <a:solidFill>
                  <a:srgbClr val="002060"/>
                </a:solidFill>
              </a:rPr>
              <a:t>–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genů</a:t>
            </a:r>
            <a:endParaRPr lang="cs-CZ" altLang="cs-CZ" sz="20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9010" y="6594616"/>
            <a:ext cx="4700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http://www.medicinehack.com/2011/06/cardiac-muscles-properties-morphology.html</a:t>
            </a: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617" y="3944649"/>
            <a:ext cx="1486393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JÁDRO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3871472"/>
            <a:ext cx="3601453" cy="271309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758149" y="3482984"/>
            <a:ext cx="233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cap="all" dirty="0">
                <a:solidFill>
                  <a:srgbClr val="7030A0"/>
                </a:solidFill>
              </a:rPr>
              <a:t>RABDOMYOLÝZA</a:t>
            </a:r>
            <a:endParaRPr lang="cs-CZ" sz="2400" dirty="0">
              <a:solidFill>
                <a:srgbClr val="7030A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78" y="1614804"/>
            <a:ext cx="1321211" cy="219732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785" y="4597733"/>
            <a:ext cx="3526066" cy="10147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481" y="1614804"/>
            <a:ext cx="367219" cy="1196490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804" y="2797067"/>
            <a:ext cx="1011677" cy="91674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965" y="2791542"/>
            <a:ext cx="412228" cy="92227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503" y="2811294"/>
            <a:ext cx="53855" cy="100083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8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94" y="2671458"/>
            <a:ext cx="6247290" cy="4144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" y="1686406"/>
            <a:ext cx="6231857" cy="37364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0110963" y="6138860"/>
            <a:ext cx="2018739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SKELETAL MUSCLES</a:t>
            </a:r>
          </a:p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Rhabdomyolysis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9" name="Picture 2" descr="Pohy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07" y="3382512"/>
            <a:ext cx="960958" cy="12924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251952" y="1353650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FAKTORY VZNIKU OXIDAČNÍHO STRESU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18390" y="2362446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OXIDAČNÍ STRES V PATOGENEZI NEMOCÍ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625357" y="2679576"/>
            <a:ext cx="149299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solidFill>
                  <a:srgbClr val="7030A0"/>
                </a:solidFill>
              </a:rPr>
              <a:t>Cardiopathy</a:t>
            </a:r>
            <a:endParaRPr lang="cs-CZ" sz="2000" dirty="0">
              <a:solidFill>
                <a:srgbClr val="7030A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18028" y="891214"/>
            <a:ext cx="11200730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000" dirty="0" err="1" smtClean="0">
                <a:sym typeface="Symbol" panose="05050102010706020507" pitchFamily="18" charset="2"/>
              </a:rPr>
              <a:t>Palazzetti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(2003).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Overloading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training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increases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exercise-induced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oxidative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stress and </a:t>
            </a:r>
            <a:r>
              <a:rPr lang="cs-CZ" altLang="cs-CZ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damage</a:t>
            </a:r>
            <a:r>
              <a:rPr lang="cs-CZ" altLang="cs-CZ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  <a:endParaRPr lang="cs-CZ" altLang="cs-CZ" sz="2000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56328" y="5226006"/>
            <a:ext cx="28712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900" dirty="0"/>
              <a:t>http://cleansingweightlosssystems.com/oxidative-stress/</a:t>
            </a:r>
          </a:p>
        </p:txBody>
      </p:sp>
      <p:sp>
        <p:nvSpPr>
          <p:cNvPr id="6" name="Obdélník 5"/>
          <p:cNvSpPr/>
          <p:nvPr/>
        </p:nvSpPr>
        <p:spPr>
          <a:xfrm rot="16200000">
            <a:off x="9981404" y="4551883"/>
            <a:ext cx="42130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https://bryanempowered.files.wordpress.com/2013/04/oxidative-stress.jpg</a:t>
            </a:r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6201065" y="4145171"/>
            <a:ext cx="1809079" cy="195181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9168384" y="3176122"/>
            <a:ext cx="1951948" cy="1021366"/>
          </a:xfrm>
          <a:prstGeom prst="straightConnector1">
            <a:avLst/>
          </a:prstGeom>
          <a:ln w="635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9046464" y="4674994"/>
            <a:ext cx="983184" cy="1524186"/>
          </a:xfrm>
          <a:prstGeom prst="straightConnector1">
            <a:avLst/>
          </a:prstGeom>
          <a:ln w="635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2693957" y="4520149"/>
            <a:ext cx="1344478" cy="8212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OXID. LÁTKY</a:t>
            </a:r>
            <a:endParaRPr lang="cs-CZ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17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7" grpId="0" animBg="1"/>
      <p:bldP spid="4" grpId="0"/>
      <p:bldP spid="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02632" y="864810"/>
            <a:ext cx="10194757" cy="4924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 smtClean="0">
                <a:solidFill>
                  <a:srgbClr val="7030A0"/>
                </a:solidFill>
              </a:rPr>
              <a:t>Vznik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oxidačních látek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000" dirty="0" smtClean="0"/>
              <a:t>[</a:t>
            </a:r>
            <a:r>
              <a:rPr lang="cs-CZ" altLang="cs-CZ" sz="2000" b="1" dirty="0" smtClean="0"/>
              <a:t>RO</a:t>
            </a:r>
            <a:r>
              <a:rPr lang="cs-CZ" altLang="cs-CZ" sz="2000" dirty="0" smtClean="0"/>
              <a:t>(N)</a:t>
            </a:r>
            <a:r>
              <a:rPr lang="cs-CZ" altLang="cs-CZ" sz="2000" b="1" dirty="0" smtClean="0"/>
              <a:t>S</a:t>
            </a:r>
            <a:r>
              <a:rPr lang="cs-CZ" altLang="cs-CZ" sz="2000" dirty="0" smtClean="0"/>
              <a:t> – </a:t>
            </a:r>
            <a:r>
              <a:rPr lang="cs-CZ" altLang="cs-CZ" sz="2000" dirty="0" err="1" smtClean="0"/>
              <a:t>reactive</a:t>
            </a:r>
            <a:r>
              <a:rPr lang="cs-CZ" altLang="cs-CZ" sz="2000" dirty="0" smtClean="0"/>
              <a:t> oxygen (and </a:t>
            </a:r>
            <a:r>
              <a:rPr lang="cs-CZ" altLang="cs-CZ" sz="2000" dirty="0" err="1" smtClean="0"/>
              <a:t>nitrogen</a:t>
            </a:r>
            <a:r>
              <a:rPr lang="cs-CZ" altLang="cs-CZ" sz="2000" dirty="0" smtClean="0"/>
              <a:t>) species</a:t>
            </a:r>
            <a:r>
              <a:rPr lang="en-US" altLang="cs-CZ" sz="2000" dirty="0" smtClean="0"/>
              <a:t>]</a:t>
            </a:r>
            <a:endParaRPr lang="cs-CZ" altLang="cs-CZ" sz="2000" dirty="0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000" dirty="0" smtClean="0"/>
          </a:p>
          <a:p>
            <a:pPr algn="ctr"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7030A0"/>
                </a:solidFill>
              </a:rPr>
              <a:t>Při sval. práci se většina přijatého O</a:t>
            </a:r>
            <a:r>
              <a:rPr lang="cs-CZ" altLang="cs-CZ" sz="2000" baseline="-25000" dirty="0" smtClean="0">
                <a:solidFill>
                  <a:srgbClr val="7030A0"/>
                </a:solidFill>
              </a:rPr>
              <a:t>2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v mitochondriích myocytů </a:t>
            </a:r>
            <a:r>
              <a:rPr lang="cs-CZ" altLang="cs-CZ" sz="2000" dirty="0" smtClean="0">
                <a:solidFill>
                  <a:srgbClr val="7030A0"/>
                </a:solidFill>
              </a:rPr>
              <a:t>přeměňuje na H</a:t>
            </a:r>
            <a:r>
              <a:rPr lang="cs-CZ" altLang="cs-CZ" sz="1800" baseline="-25000" dirty="0" smtClean="0">
                <a:solidFill>
                  <a:srgbClr val="7030A0"/>
                </a:solidFill>
              </a:rPr>
              <a:t>2</a:t>
            </a:r>
            <a:r>
              <a:rPr lang="cs-CZ" altLang="cs-CZ" sz="2000" dirty="0" smtClean="0">
                <a:solidFill>
                  <a:srgbClr val="7030A0"/>
                </a:solidFill>
              </a:rPr>
              <a:t>O, ale </a:t>
            </a:r>
          </a:p>
          <a:p>
            <a:pPr>
              <a:spcBef>
                <a:spcPct val="50000"/>
              </a:spcBef>
              <a:buNone/>
            </a:pPr>
            <a:endParaRPr lang="cs-CZ" altLang="cs-CZ" sz="20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	    1-2% </a:t>
            </a:r>
            <a:r>
              <a:rPr lang="cs-CZ" altLang="cs-CZ" sz="2000" b="1" dirty="0">
                <a:solidFill>
                  <a:srgbClr val="002060"/>
                </a:solidFill>
              </a:rPr>
              <a:t>O</a:t>
            </a:r>
            <a:r>
              <a:rPr lang="cs-CZ" altLang="cs-CZ" sz="2000" b="1" baseline="-25000" dirty="0">
                <a:solidFill>
                  <a:srgbClr val="002060"/>
                </a:solidFill>
              </a:rPr>
              <a:t>2 </a:t>
            </a:r>
            <a:r>
              <a:rPr lang="cs-CZ" altLang="cs-CZ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FF0000"/>
                </a:solidFill>
              </a:rPr>
              <a:t>superoxid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b="1" dirty="0">
                <a:solidFill>
                  <a:srgbClr val="FF0000"/>
                </a:solidFill>
              </a:rPr>
              <a:t>O</a:t>
            </a:r>
            <a:r>
              <a:rPr lang="cs-CZ" altLang="cs-CZ" sz="2000" b="1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 smtClean="0">
                <a:solidFill>
                  <a:srgbClr val="FF0000"/>
                </a:solidFill>
              </a:rPr>
              <a:t>*</a:t>
            </a:r>
            <a:r>
              <a:rPr lang="cs-CZ" altLang="cs-CZ" sz="2000" dirty="0" smtClean="0">
                <a:solidFill>
                  <a:srgbClr val="002060"/>
                </a:solidFill>
              </a:rPr>
              <a:t>)  </a:t>
            </a:r>
            <a:r>
              <a:rPr lang="cs-CZ" altLang="cs-CZ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cs-CZ" altLang="cs-CZ" sz="1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superoxid-dismutáza</a:t>
            </a:r>
            <a:r>
              <a:rPr lang="cs-CZ" altLang="cs-CZ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 </a:t>
            </a:r>
            <a:r>
              <a:rPr lang="cs-CZ" altLang="cs-CZ" sz="2000" dirty="0" smtClean="0">
                <a:solidFill>
                  <a:srgbClr val="FF0000"/>
                </a:solidFill>
              </a:rPr>
              <a:t>peroxid </a:t>
            </a:r>
            <a:r>
              <a:rPr lang="cs-CZ" altLang="cs-CZ" sz="2000" dirty="0">
                <a:solidFill>
                  <a:srgbClr val="FF0000"/>
                </a:solidFill>
              </a:rPr>
              <a:t>vodíku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dirty="0">
                <a:solidFill>
                  <a:srgbClr val="FF0000"/>
                </a:solidFill>
              </a:rPr>
              <a:t>H</a:t>
            </a:r>
            <a:r>
              <a:rPr lang="cs-CZ" altLang="cs-CZ" sz="18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>
                <a:solidFill>
                  <a:srgbClr val="FF0000"/>
                </a:solidFill>
              </a:rPr>
              <a:t>O</a:t>
            </a:r>
            <a:r>
              <a:rPr lang="cs-CZ" altLang="cs-CZ" sz="2000" baseline="-25000" dirty="0">
                <a:solidFill>
                  <a:srgbClr val="FF0000"/>
                </a:solidFill>
              </a:rPr>
              <a:t>2</a:t>
            </a:r>
            <a:r>
              <a:rPr lang="cs-CZ" altLang="cs-CZ" sz="2000" dirty="0" smtClean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ct val="50000"/>
              </a:spcBef>
              <a:buNone/>
            </a:pPr>
            <a:endParaRPr lang="cs-CZ" altLang="cs-CZ" sz="20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		       			 </a:t>
            </a:r>
            <a:r>
              <a:rPr lang="cs-CZ" altLang="cs-CZ" sz="1600" dirty="0" smtClean="0">
                <a:solidFill>
                  <a:srgbClr val="002060"/>
                </a:solidFill>
              </a:rPr>
              <a:t>(za přítomnosti Fe)		(v neutrofilních granulocytech)</a:t>
            </a:r>
            <a:r>
              <a:rPr lang="cs-CZ" altLang="cs-CZ" sz="2000" dirty="0" smtClean="0">
                <a:solidFill>
                  <a:srgbClr val="002060"/>
                </a:solidFill>
              </a:rPr>
              <a:t>					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hydroxyl</a:t>
            </a:r>
            <a:r>
              <a:rPr lang="cs-CZ" altLang="cs-CZ" sz="2000" dirty="0" smtClean="0">
                <a:solidFill>
                  <a:srgbClr val="002060"/>
                </a:solidFill>
              </a:rPr>
              <a:t>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b="1" dirty="0">
                <a:solidFill>
                  <a:srgbClr val="FF0000"/>
                </a:solidFill>
              </a:rPr>
              <a:t>HO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*</a:t>
            </a:r>
            <a:r>
              <a:rPr lang="cs-CZ" altLang="cs-CZ" sz="2000" dirty="0" smtClean="0">
                <a:solidFill>
                  <a:srgbClr val="002060"/>
                </a:solidFill>
              </a:rPr>
              <a:t>)</a:t>
            </a:r>
            <a:r>
              <a:rPr lang="cs-CZ" altLang="cs-CZ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		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kyselina chlorná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cs-CZ" altLang="cs-CZ" sz="2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HOCl</a:t>
            </a:r>
            <a:r>
              <a:rPr lang="cs-CZ" altLang="cs-CZ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endParaRPr lang="cs-CZ" altLang="cs-CZ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		</a:t>
            </a:r>
          </a:p>
          <a:p>
            <a:pPr>
              <a:spcBef>
                <a:spcPct val="50000"/>
              </a:spcBef>
              <a:buNone/>
            </a:pPr>
            <a:r>
              <a:rPr lang="cs-CZ" altLang="cs-CZ" sz="2000" dirty="0" smtClean="0">
                <a:solidFill>
                  <a:srgbClr val="002060"/>
                </a:solidFill>
              </a:rPr>
              <a:t>							H</a:t>
            </a:r>
            <a:r>
              <a:rPr lang="cs-CZ" altLang="cs-CZ" sz="1800" baseline="-25000" dirty="0" smtClean="0">
                <a:solidFill>
                  <a:srgbClr val="002060"/>
                </a:solidFill>
              </a:rPr>
              <a:t>2</a:t>
            </a:r>
            <a:r>
              <a:rPr lang="cs-CZ" altLang="cs-CZ" sz="2000" dirty="0" smtClean="0">
                <a:solidFill>
                  <a:srgbClr val="002060"/>
                </a:solidFill>
              </a:rPr>
              <a:t>O + O</a:t>
            </a:r>
            <a:r>
              <a:rPr lang="cs-CZ" altLang="cs-CZ" sz="2000" baseline="-25000" dirty="0" smtClean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6600323" y="3674386"/>
            <a:ext cx="609600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333748" y="3674386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7333748" y="4866584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600323" y="4866584"/>
            <a:ext cx="528387" cy="425116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960018" y="3558761"/>
            <a:ext cx="1929063" cy="16040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50493" y="3286330"/>
            <a:ext cx="1938588" cy="3010"/>
          </a:xfrm>
          <a:prstGeom prst="straightConnector1">
            <a:avLst/>
          </a:prstGeom>
          <a:ln w="38100" cmpd="thinThick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1589778" y="5789235"/>
            <a:ext cx="9057230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ctr">
              <a:spcBef>
                <a:spcPct val="50000"/>
              </a:spcBef>
              <a:buNone/>
            </a:pPr>
            <a:r>
              <a:rPr lang="cs-CZ" altLang="cs-CZ" sz="3200" baseline="-25000" dirty="0">
                <a:solidFill>
                  <a:srgbClr val="002060"/>
                </a:solidFill>
              </a:rPr>
              <a:t>V tělesném klidu 1 g jaterní tkáně produkuje asi 24 </a:t>
            </a:r>
            <a:r>
              <a:rPr lang="cs-CZ" altLang="cs-CZ" sz="3200" baseline="-25000" dirty="0" err="1">
                <a:solidFill>
                  <a:srgbClr val="002060"/>
                </a:solidFill>
              </a:rPr>
              <a:t>nmol</a:t>
            </a:r>
            <a:r>
              <a:rPr lang="cs-CZ" altLang="cs-CZ" sz="3200" baseline="-25000" dirty="0">
                <a:solidFill>
                  <a:srgbClr val="002060"/>
                </a:solidFill>
              </a:rPr>
              <a:t> </a:t>
            </a:r>
            <a:r>
              <a:rPr lang="cs-CZ" altLang="cs-CZ" sz="3200" baseline="-25000" dirty="0" err="1">
                <a:solidFill>
                  <a:srgbClr val="002060"/>
                </a:solidFill>
              </a:rPr>
              <a:t>superoxidu</a:t>
            </a:r>
            <a:r>
              <a:rPr lang="cs-CZ" altLang="cs-CZ" sz="3200" baseline="-25000" dirty="0">
                <a:solidFill>
                  <a:srgbClr val="002060"/>
                </a:solidFill>
              </a:rPr>
              <a:t> / </a:t>
            </a:r>
            <a:r>
              <a:rPr lang="cs-CZ" altLang="cs-CZ" sz="3200" baseline="-25000" dirty="0" smtClean="0">
                <a:solidFill>
                  <a:srgbClr val="002060"/>
                </a:solidFill>
              </a:rPr>
              <a:t>min. </a:t>
            </a:r>
            <a:r>
              <a:rPr lang="cs-CZ" altLang="cs-CZ" sz="3200" b="1" baseline="-25000" dirty="0" smtClean="0">
                <a:solidFill>
                  <a:srgbClr val="7030A0"/>
                </a:solidFill>
              </a:rPr>
              <a:t>Intenzivní </a:t>
            </a:r>
            <a:r>
              <a:rPr lang="cs-CZ" altLang="cs-CZ" sz="3200" b="1" baseline="-25000" dirty="0">
                <a:solidFill>
                  <a:srgbClr val="7030A0"/>
                </a:solidFill>
              </a:rPr>
              <a:t>svalová práce produkci ROS mnohonásobně zesiluje.</a:t>
            </a:r>
            <a:endParaRPr lang="cs-CZ" altLang="cs-CZ" sz="3200" b="1" dirty="0">
              <a:solidFill>
                <a:srgbClr val="7030A0"/>
              </a:solidFill>
            </a:endParaRPr>
          </a:p>
        </p:txBody>
      </p:sp>
      <p:pic>
        <p:nvPicPr>
          <p:cNvPr id="13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43" y="4047748"/>
            <a:ext cx="1095375" cy="109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8"/>
          <p:cNvSpPr>
            <a:spLocks noChangeArrowheads="1"/>
          </p:cNvSpPr>
          <p:nvPr/>
        </p:nvSpPr>
        <p:spPr bwMode="auto">
          <a:xfrm>
            <a:off x="1002632" y="5143123"/>
            <a:ext cx="2360579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</a:rPr>
              <a:t>nestabilní atom O</a:t>
            </a:r>
            <a:r>
              <a:rPr lang="cs-CZ" altLang="cs-CZ" sz="1800" baseline="30000" dirty="0" smtClean="0">
                <a:solidFill>
                  <a:srgbClr val="FF0000"/>
                </a:solidFill>
              </a:rPr>
              <a:t>2-</a:t>
            </a:r>
            <a:endParaRPr lang="cs-CZ" altLang="cs-CZ" sz="1800" baseline="30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2 nepárové elektrony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7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zschemie.euweb.cz/molekuly/atom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89865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http://www.zschemie.euweb.cz/molekuly/atom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9" y="1898651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http://www.zschemie.euweb.cz/molekuly/molekula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1916114"/>
            <a:ext cx="20478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Obdélník 5"/>
          <p:cNvSpPr>
            <a:spLocks noChangeArrowheads="1"/>
          </p:cNvSpPr>
          <p:nvPr/>
        </p:nvSpPr>
        <p:spPr bwMode="auto">
          <a:xfrm>
            <a:off x="4400550" y="2278063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+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03539" y="333376"/>
            <a:ext cx="6408737" cy="461963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/>
              <a:t>FORMY KYSLÍKU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45063" name="Obdélník 7"/>
          <p:cNvSpPr>
            <a:spLocks noChangeArrowheads="1"/>
          </p:cNvSpPr>
          <p:nvPr/>
        </p:nvSpPr>
        <p:spPr bwMode="auto">
          <a:xfrm>
            <a:off x="6639771" y="1036639"/>
            <a:ext cx="2582758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9900"/>
                </a:solidFill>
              </a:rPr>
              <a:t>1 stabilní molekula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pouze párové elektrony</a:t>
            </a:r>
          </a:p>
        </p:txBody>
      </p:sp>
      <p:sp>
        <p:nvSpPr>
          <p:cNvPr id="45064" name="Obdélník 8"/>
          <p:cNvSpPr>
            <a:spLocks noChangeArrowheads="1"/>
          </p:cNvSpPr>
          <p:nvPr/>
        </p:nvSpPr>
        <p:spPr bwMode="auto">
          <a:xfrm>
            <a:off x="2909888" y="1036638"/>
            <a:ext cx="3117850" cy="646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2 nestabilní (</a:t>
            </a:r>
            <a:r>
              <a:rPr lang="cs-CZ" altLang="cs-CZ" sz="1800" b="1" dirty="0">
                <a:solidFill>
                  <a:srgbClr val="FF0000"/>
                </a:solidFill>
              </a:rPr>
              <a:t>aktivní</a:t>
            </a:r>
            <a:r>
              <a:rPr lang="cs-CZ" altLang="cs-CZ" sz="1800" dirty="0">
                <a:solidFill>
                  <a:srgbClr val="FF0000"/>
                </a:solidFill>
              </a:rPr>
              <a:t>) atomy</a:t>
            </a:r>
            <a:endParaRPr lang="cs-CZ" altLang="cs-CZ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70C0"/>
                </a:solidFill>
              </a:rPr>
              <a:t>2 nepárové elektrony</a:t>
            </a:r>
          </a:p>
        </p:txBody>
      </p:sp>
      <p:cxnSp>
        <p:nvCxnSpPr>
          <p:cNvPr id="45065" name="Přímá spojnice se šipkou 10"/>
          <p:cNvCxnSpPr>
            <a:cxnSpLocks noChangeShapeType="1"/>
            <a:stCxn id="45064" idx="2"/>
          </p:cNvCxnSpPr>
          <p:nvPr/>
        </p:nvCxnSpPr>
        <p:spPr bwMode="auto">
          <a:xfrm flipH="1">
            <a:off x="4143375" y="1682751"/>
            <a:ext cx="325438" cy="3603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6" name="Přímá spojnice se šipkou 11"/>
          <p:cNvCxnSpPr>
            <a:cxnSpLocks noChangeShapeType="1"/>
            <a:stCxn id="45064" idx="2"/>
          </p:cNvCxnSpPr>
          <p:nvPr/>
        </p:nvCxnSpPr>
        <p:spPr bwMode="auto">
          <a:xfrm flipH="1">
            <a:off x="4143375" y="1682751"/>
            <a:ext cx="325438" cy="10080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7" name="Přímá spojnice se šipkou 14"/>
          <p:cNvCxnSpPr>
            <a:cxnSpLocks noChangeShapeType="1"/>
            <a:stCxn id="45064" idx="2"/>
          </p:cNvCxnSpPr>
          <p:nvPr/>
        </p:nvCxnSpPr>
        <p:spPr bwMode="auto">
          <a:xfrm>
            <a:off x="4468814" y="1682751"/>
            <a:ext cx="307975" cy="10080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68" name="Přímá spojnice se šipkou 17"/>
          <p:cNvCxnSpPr>
            <a:cxnSpLocks noChangeShapeType="1"/>
            <a:stCxn id="45064" idx="2"/>
          </p:cNvCxnSpPr>
          <p:nvPr/>
        </p:nvCxnSpPr>
        <p:spPr bwMode="auto">
          <a:xfrm>
            <a:off x="4468814" y="1682751"/>
            <a:ext cx="307975" cy="360363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9" name="Obdélník 34"/>
          <p:cNvSpPr>
            <a:spLocks noChangeArrowheads="1"/>
          </p:cNvSpPr>
          <p:nvPr/>
        </p:nvSpPr>
        <p:spPr bwMode="auto">
          <a:xfrm>
            <a:off x="2990851" y="3059113"/>
            <a:ext cx="6411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(</a:t>
            </a:r>
            <a:r>
              <a:rPr lang="cs-CZ" altLang="cs-CZ" sz="1200">
                <a:hlinkClick r:id="rId5"/>
              </a:rPr>
              <a:t>http://www.zschemie.euweb.cz/kyslik/kyslik5.html</a:t>
            </a:r>
            <a:r>
              <a:rPr lang="cs-CZ" altLang="cs-CZ" sz="1200"/>
              <a:t>, 2015)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1860550" y="3573463"/>
            <a:ext cx="8496300" cy="76835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200" dirty="0"/>
              <a:t>OXIDO-REDUKČNÍ REAKCE</a:t>
            </a:r>
          </a:p>
          <a:p>
            <a:pPr algn="ctr">
              <a:defRPr/>
            </a:pPr>
            <a:r>
              <a:rPr lang="cs-CZ" sz="2200" dirty="0"/>
              <a:t>Oxidovaná látka </a:t>
            </a:r>
            <a:r>
              <a:rPr lang="cs-CZ" sz="2200" dirty="0">
                <a:solidFill>
                  <a:srgbClr val="0066FF"/>
                </a:solidFill>
              </a:rPr>
              <a:t>(H) </a:t>
            </a:r>
            <a:r>
              <a:rPr lang="cs-CZ" sz="2200" dirty="0"/>
              <a:t>poskytuje elektron látce redukované </a:t>
            </a:r>
            <a:r>
              <a:rPr lang="cs-CZ" sz="2200" dirty="0">
                <a:solidFill>
                  <a:srgbClr val="FF0000"/>
                </a:solidFill>
              </a:rPr>
              <a:t>(O)</a:t>
            </a:r>
            <a:r>
              <a:rPr lang="cs-CZ" sz="2200" dirty="0">
                <a:solidFill>
                  <a:schemeClr val="tx1"/>
                </a:solidFill>
              </a:rPr>
              <a:t>: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45071" name="Picture 5" descr="molekula vo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403725"/>
            <a:ext cx="226853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TextovéPole 36"/>
          <p:cNvSpPr txBox="1">
            <a:spLocks noChangeArrowheads="1"/>
          </p:cNvSpPr>
          <p:nvPr/>
        </p:nvSpPr>
        <p:spPr bwMode="auto">
          <a:xfrm>
            <a:off x="3503613" y="4491039"/>
            <a:ext cx="1866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1 atom kyslíku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/>
              <a:t>oxiduje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66FF"/>
                </a:solidFill>
              </a:rPr>
              <a:t>2 atomy vodíku</a:t>
            </a:r>
          </a:p>
        </p:txBody>
      </p:sp>
      <p:sp>
        <p:nvSpPr>
          <p:cNvPr id="45073" name="TextovéPole 39"/>
          <p:cNvSpPr txBox="1">
            <a:spLocks noChangeArrowheads="1"/>
          </p:cNvSpPr>
          <p:nvPr/>
        </p:nvSpPr>
        <p:spPr bwMode="auto">
          <a:xfrm>
            <a:off x="7861301" y="4814888"/>
            <a:ext cx="1865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 molekula vody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66FF"/>
                </a:solidFill>
              </a:rPr>
              <a:t>H</a:t>
            </a:r>
            <a:r>
              <a:rPr lang="cs-CZ" altLang="cs-CZ" sz="2000" baseline="-40000">
                <a:solidFill>
                  <a:srgbClr val="0066FF"/>
                </a:solidFill>
              </a:rPr>
              <a:t>2</a:t>
            </a:r>
            <a:r>
              <a:rPr lang="cs-CZ" altLang="cs-CZ" sz="18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8" name="Šipka doprava 37"/>
          <p:cNvSpPr/>
          <p:nvPr/>
        </p:nvSpPr>
        <p:spPr bwMode="auto">
          <a:xfrm>
            <a:off x="5376864" y="5067301"/>
            <a:ext cx="682625" cy="144463"/>
          </a:xfrm>
          <a:prstGeom prst="rightArrow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 bwMode="auto">
          <a:xfrm>
            <a:off x="6086476" y="2373313"/>
            <a:ext cx="682625" cy="144462"/>
          </a:xfrm>
          <a:prstGeom prst="rightArrow">
            <a:avLst/>
          </a:prstGeom>
          <a:noFill/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45076" name="TextovéPole 38"/>
          <p:cNvSpPr txBox="1">
            <a:spLocks noChangeArrowheads="1"/>
          </p:cNvSpPr>
          <p:nvPr/>
        </p:nvSpPr>
        <p:spPr bwMode="auto">
          <a:xfrm>
            <a:off x="1847850" y="2247901"/>
            <a:ext cx="116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O + O</a:t>
            </a:r>
          </a:p>
        </p:txBody>
      </p:sp>
      <p:sp>
        <p:nvSpPr>
          <p:cNvPr id="45077" name="TextovéPole 43"/>
          <p:cNvSpPr txBox="1">
            <a:spLocks noChangeArrowheads="1"/>
          </p:cNvSpPr>
          <p:nvPr/>
        </p:nvSpPr>
        <p:spPr bwMode="auto">
          <a:xfrm>
            <a:off x="9194800" y="2239964"/>
            <a:ext cx="93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/>
              <a:t>O</a:t>
            </a:r>
            <a:r>
              <a:rPr lang="cs-CZ" altLang="cs-CZ" sz="2800" baseline="-40000"/>
              <a:t>2</a:t>
            </a:r>
            <a:endParaRPr lang="cs-CZ" altLang="cs-CZ" sz="2800"/>
          </a:p>
        </p:txBody>
      </p:sp>
      <p:pic>
        <p:nvPicPr>
          <p:cNvPr id="45078" name="Obrázek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5427664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Obrázek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5427664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0" name="Obdélník 34"/>
          <p:cNvSpPr>
            <a:spLocks noChangeArrowheads="1"/>
          </p:cNvSpPr>
          <p:nvPr/>
        </p:nvSpPr>
        <p:spPr bwMode="auto">
          <a:xfrm>
            <a:off x="3054351" y="6362185"/>
            <a:ext cx="6746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dirty="0"/>
              <a:t>(Oxidace je </a:t>
            </a:r>
            <a:r>
              <a:rPr lang="cs-CZ" altLang="cs-CZ" sz="1800" dirty="0" smtClean="0"/>
              <a:t>poskytnutí elektronu, redukce přijetí elektronu.)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81657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18027" y="3508533"/>
            <a:ext cx="249209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Krevní </a:t>
            </a:r>
            <a:r>
              <a:rPr lang="cs-CZ" sz="1600" b="1" dirty="0" err="1" smtClean="0"/>
              <a:t>markery</a:t>
            </a:r>
            <a:r>
              <a:rPr lang="cs-CZ" sz="1600" b="1" dirty="0" smtClean="0"/>
              <a:t>:</a:t>
            </a:r>
          </a:p>
          <a:p>
            <a:r>
              <a:rPr lang="cs-CZ" sz="1600" u="sng" dirty="0">
                <a:solidFill>
                  <a:srgbClr val="3399FF"/>
                </a:solidFill>
              </a:rPr>
              <a:t>MYOLÝZA</a:t>
            </a:r>
          </a:p>
          <a:p>
            <a:r>
              <a:rPr lang="cs-CZ" sz="1600" dirty="0">
                <a:solidFill>
                  <a:srgbClr val="3399FF"/>
                </a:solidFill>
              </a:rPr>
              <a:t>CK – </a:t>
            </a:r>
            <a:r>
              <a:rPr lang="cs-CZ" sz="1600" dirty="0" err="1">
                <a:solidFill>
                  <a:srgbClr val="3399FF"/>
                </a:solidFill>
              </a:rPr>
              <a:t>kreatinkináza</a:t>
            </a:r>
            <a:endParaRPr lang="cs-CZ" sz="1600" dirty="0">
              <a:solidFill>
                <a:srgbClr val="3399FF"/>
              </a:solidFill>
            </a:endParaRPr>
          </a:p>
          <a:p>
            <a:r>
              <a:rPr lang="cs-CZ" sz="1600" dirty="0">
                <a:solidFill>
                  <a:srgbClr val="3399FF"/>
                </a:solidFill>
              </a:rPr>
              <a:t>LDH – </a:t>
            </a:r>
            <a:r>
              <a:rPr lang="cs-CZ" sz="1600" dirty="0" err="1">
                <a:solidFill>
                  <a:srgbClr val="3399FF"/>
                </a:solidFill>
              </a:rPr>
              <a:t>laktátdehydrogenáza</a:t>
            </a:r>
            <a:endParaRPr lang="cs-CZ" sz="1600" dirty="0">
              <a:solidFill>
                <a:srgbClr val="3399FF"/>
              </a:solidFill>
            </a:endParaRPr>
          </a:p>
          <a:p>
            <a:r>
              <a:rPr lang="cs-CZ" sz="1600" dirty="0">
                <a:solidFill>
                  <a:srgbClr val="3399FF"/>
                </a:solidFill>
              </a:rPr>
              <a:t>Myoglobin</a:t>
            </a:r>
          </a:p>
          <a:p>
            <a:r>
              <a:rPr lang="cs-CZ" sz="1600" u="sng" dirty="0" smtClean="0">
                <a:solidFill>
                  <a:srgbClr val="7030A0"/>
                </a:solidFill>
              </a:rPr>
              <a:t>ANTIOXIDAČNÍ AKTIVITA</a:t>
            </a:r>
            <a:endParaRPr lang="cs-CZ" sz="1600" u="sng" dirty="0">
              <a:solidFill>
                <a:srgbClr val="7030A0"/>
              </a:solidFill>
            </a:endParaRPr>
          </a:p>
          <a:p>
            <a:r>
              <a:rPr lang="cs-CZ" sz="1600" dirty="0" err="1" smtClean="0">
                <a:solidFill>
                  <a:srgbClr val="7030A0"/>
                </a:solidFill>
              </a:rPr>
              <a:t>GPx</a:t>
            </a:r>
            <a:r>
              <a:rPr lang="cs-CZ" sz="1600" dirty="0" smtClean="0">
                <a:solidFill>
                  <a:srgbClr val="7030A0"/>
                </a:solidFill>
              </a:rPr>
              <a:t> - </a:t>
            </a:r>
            <a:r>
              <a:rPr lang="cs-CZ" sz="1600" dirty="0" err="1" smtClean="0">
                <a:solidFill>
                  <a:srgbClr val="7030A0"/>
                </a:solidFill>
              </a:rPr>
              <a:t>glutathionpreoxidáza</a:t>
            </a:r>
            <a:endParaRPr lang="cs-CZ" sz="1600" dirty="0" smtClean="0">
              <a:solidFill>
                <a:srgbClr val="7030A0"/>
              </a:solidFill>
            </a:endParaRPr>
          </a:p>
          <a:p>
            <a:r>
              <a:rPr lang="cs-CZ" sz="1600" dirty="0" err="1" smtClean="0">
                <a:solidFill>
                  <a:srgbClr val="7030A0"/>
                </a:solidFill>
              </a:rPr>
              <a:t>GRd</a:t>
            </a:r>
            <a:r>
              <a:rPr lang="cs-CZ" sz="1600" dirty="0" smtClean="0">
                <a:solidFill>
                  <a:srgbClr val="7030A0"/>
                </a:solidFill>
              </a:rPr>
              <a:t> – </a:t>
            </a:r>
            <a:r>
              <a:rPr lang="cs-CZ" sz="1600" dirty="0" err="1" smtClean="0">
                <a:solidFill>
                  <a:srgbClr val="7030A0"/>
                </a:solidFill>
              </a:rPr>
              <a:t>glutathionreduktáza</a:t>
            </a:r>
            <a:endParaRPr lang="cs-CZ" sz="1600" dirty="0" smtClean="0">
              <a:solidFill>
                <a:srgbClr val="7030A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792" y="3508533"/>
            <a:ext cx="4535306" cy="329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792" y="126248"/>
            <a:ext cx="4535306" cy="3294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0" y="3508533"/>
            <a:ext cx="4205544" cy="3297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bdélník 9"/>
          <p:cNvSpPr/>
          <p:nvPr/>
        </p:nvSpPr>
        <p:spPr>
          <a:xfrm>
            <a:off x="518027" y="1856114"/>
            <a:ext cx="6805193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CONCEPCION-HUERTAS et al. </a:t>
            </a:r>
          </a:p>
          <a:p>
            <a:r>
              <a:rPr lang="en-US" sz="2000" b="1" dirty="0" smtClean="0"/>
              <a:t>Changes </a:t>
            </a:r>
            <a:r>
              <a:rPr lang="en-US" sz="2000" b="1" dirty="0"/>
              <a:t>in the redox status and inflammatory response in </a:t>
            </a:r>
            <a:r>
              <a:rPr lang="en-US" sz="2000" b="1" dirty="0" err="1" smtClean="0"/>
              <a:t>handbal</a:t>
            </a:r>
            <a:r>
              <a:rPr lang="cs-CZ" sz="2000" b="1" dirty="0" smtClean="0"/>
              <a:t>l </a:t>
            </a:r>
            <a:r>
              <a:rPr lang="en-US" sz="2000" b="1" dirty="0" smtClean="0"/>
              <a:t>players </a:t>
            </a:r>
            <a:r>
              <a:rPr lang="en-US" sz="2000" b="1" dirty="0"/>
              <a:t>during one-year of competition and </a:t>
            </a:r>
            <a:r>
              <a:rPr lang="en-US" sz="2000" b="1" dirty="0" smtClean="0"/>
              <a:t>training</a:t>
            </a:r>
            <a:r>
              <a:rPr lang="cs-CZ" sz="2000" b="1" dirty="0" smtClean="0"/>
              <a:t>. </a:t>
            </a:r>
          </a:p>
          <a:p>
            <a:r>
              <a:rPr lang="en-US" dirty="0" smtClean="0"/>
              <a:t>Journal </a:t>
            </a:r>
            <a:r>
              <a:rPr lang="en-US" dirty="0"/>
              <a:t>of Sports Sciences, </a:t>
            </a:r>
            <a:r>
              <a:rPr lang="en-US" dirty="0" smtClean="0"/>
              <a:t>2013</a:t>
            </a:r>
            <a:r>
              <a:rPr lang="cs-CZ" dirty="0" smtClean="0"/>
              <a:t>. Vol</a:t>
            </a:r>
            <a:r>
              <a:rPr lang="cs-CZ" dirty="0"/>
              <a:t>. 31, No. 11, </a:t>
            </a:r>
            <a:r>
              <a:rPr lang="cs-CZ" dirty="0" smtClean="0"/>
              <a:t>1197–1207.</a:t>
            </a:r>
          </a:p>
          <a:p>
            <a:r>
              <a:rPr lang="cs-CZ" dirty="0" smtClean="0"/>
              <a:t>(</a:t>
            </a:r>
            <a:r>
              <a:rPr lang="cs-CZ" dirty="0" smtClean="0">
                <a:solidFill>
                  <a:srgbClr val="231F20"/>
                </a:solidFill>
                <a:latin typeface="AdvOT4b47d116"/>
              </a:rPr>
              <a:t>16 hráčů španělské ligy, věk 22.7 </a:t>
            </a:r>
            <a:r>
              <a:rPr lang="cs-CZ" dirty="0">
                <a:solidFill>
                  <a:srgbClr val="231F20"/>
                </a:solidFill>
                <a:latin typeface="AdvOT4b47d116"/>
              </a:rPr>
              <a:t>± </a:t>
            </a:r>
            <a:r>
              <a:rPr lang="cs-CZ" dirty="0" smtClean="0">
                <a:solidFill>
                  <a:srgbClr val="231F20"/>
                </a:solidFill>
                <a:latin typeface="AdvOT4b47d116"/>
              </a:rPr>
              <a:t>3.1 r)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9288388" y="88158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>
                <a:solidFill>
                  <a:srgbClr val="3399FF"/>
                </a:solidFill>
              </a:rPr>
              <a:t>MYOLÝZA</a:t>
            </a:r>
            <a:endParaRPr lang="cs-CZ" u="sng" dirty="0">
              <a:solidFill>
                <a:srgbClr val="3399FF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776898" y="3445452"/>
            <a:ext cx="245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>
                <a:solidFill>
                  <a:srgbClr val="7030A0"/>
                </a:solidFill>
              </a:rPr>
              <a:t>ANTIOXIDAČNÍ AKTIVITA</a:t>
            </a:r>
            <a:endParaRPr lang="cs-CZ" u="sng" dirty="0">
              <a:solidFill>
                <a:srgbClr val="7030A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663342" y="3508533"/>
            <a:ext cx="1609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 smtClean="0"/>
              <a:t>TĚLESNÁ ZÁTĚŽ</a:t>
            </a:r>
            <a:endParaRPr lang="cs-CZ" u="sng" dirty="0"/>
          </a:p>
        </p:txBody>
      </p:sp>
      <p:sp>
        <p:nvSpPr>
          <p:cNvPr id="14" name="Zaoblený obdélník 13"/>
          <p:cNvSpPr/>
          <p:nvPr/>
        </p:nvSpPr>
        <p:spPr>
          <a:xfrm>
            <a:off x="9641470" y="718511"/>
            <a:ext cx="361950" cy="5823215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5325991" y="4047744"/>
            <a:ext cx="361950" cy="249398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09311" y="570846"/>
            <a:ext cx="6805193" cy="8002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altLang="cs-CZ" sz="2400" b="1" dirty="0" smtClean="0">
                <a:solidFill>
                  <a:srgbClr val="0070C0"/>
                </a:solidFill>
              </a:rPr>
              <a:t>DLOUHODOBÁ ODEZVA NA OXIDAČNÍ STRES</a:t>
            </a:r>
          </a:p>
          <a:p>
            <a:pPr algn="ctr">
              <a:buNone/>
            </a:pPr>
            <a:r>
              <a:rPr lang="cs-CZ" altLang="cs-CZ" sz="2200" dirty="0" err="1" smtClean="0">
                <a:solidFill>
                  <a:srgbClr val="7030A0"/>
                </a:solidFill>
              </a:rPr>
              <a:t>Sport.zátěž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200" dirty="0" err="1" smtClean="0">
                <a:solidFill>
                  <a:srgbClr val="7030A0"/>
                </a:solidFill>
              </a:rPr>
              <a:t>oxid.stres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 err="1" smtClean="0">
                <a:solidFill>
                  <a:srgbClr val="7030A0"/>
                </a:solidFill>
              </a:rPr>
              <a:t>myolýza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>
                <a:solidFill>
                  <a:srgbClr val="7030A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200" dirty="0" smtClean="0">
                <a:solidFill>
                  <a:srgbClr val="7030A0"/>
                </a:solidFill>
              </a:rPr>
              <a:t> </a:t>
            </a:r>
            <a:r>
              <a:rPr lang="cs-CZ" altLang="cs-CZ" sz="2200" dirty="0" err="1" smtClean="0">
                <a:solidFill>
                  <a:srgbClr val="7030A0"/>
                </a:solidFill>
              </a:rPr>
              <a:t>antioxid.aktivita</a:t>
            </a:r>
            <a:endParaRPr lang="cs-CZ" altLang="cs-CZ" sz="2200" cap="all" dirty="0">
              <a:solidFill>
                <a:srgbClr val="7030A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833811" y="4047744"/>
            <a:ext cx="522690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9531535" y="4135817"/>
            <a:ext cx="122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ZPOŽDĚNÍ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6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8028" y="3118640"/>
            <a:ext cx="11200729" cy="3631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tělesné antioxidační látky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b="1" dirty="0">
                <a:solidFill>
                  <a:srgbClr val="002060"/>
                </a:solidFill>
              </a:rPr>
              <a:t>SOD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superoxid-dismutáza</a:t>
            </a:r>
            <a:r>
              <a:rPr lang="cs-CZ" altLang="cs-CZ" sz="2000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</a:rPr>
              <a:t>CAT </a:t>
            </a:r>
            <a:r>
              <a:rPr lang="cs-CZ" altLang="cs-CZ" sz="2000" dirty="0">
                <a:solidFill>
                  <a:srgbClr val="002060"/>
                </a:solidFill>
              </a:rPr>
              <a:t>– kataláza, </a:t>
            </a:r>
            <a:r>
              <a:rPr lang="cs-CZ" altLang="cs-CZ" sz="2000" b="1" dirty="0">
                <a:solidFill>
                  <a:srgbClr val="002060"/>
                </a:solidFill>
              </a:rPr>
              <a:t>GP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glutathion</a:t>
            </a:r>
            <a:r>
              <a:rPr lang="cs-CZ" altLang="cs-CZ" sz="2000" dirty="0">
                <a:solidFill>
                  <a:srgbClr val="002060"/>
                </a:solidFill>
              </a:rPr>
              <a:t>-peroxidáza, </a:t>
            </a:r>
            <a:r>
              <a:rPr lang="cs-CZ" altLang="cs-CZ" sz="2000" b="1" dirty="0">
                <a:solidFill>
                  <a:srgbClr val="002060"/>
                </a:solidFill>
              </a:rPr>
              <a:t>GST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glutathiontransferáza</a:t>
            </a:r>
            <a:r>
              <a:rPr lang="cs-CZ" altLang="cs-CZ" sz="2000" dirty="0">
                <a:solidFill>
                  <a:srgbClr val="002060"/>
                </a:solidFill>
              </a:rPr>
              <a:t>, </a:t>
            </a:r>
            <a:r>
              <a:rPr lang="cs-CZ" altLang="cs-CZ" sz="2000" b="1" dirty="0">
                <a:solidFill>
                  <a:srgbClr val="002060"/>
                </a:solidFill>
              </a:rPr>
              <a:t>TRX</a:t>
            </a:r>
            <a:r>
              <a:rPr lang="cs-CZ" altLang="cs-CZ" sz="2000" dirty="0">
                <a:solidFill>
                  <a:srgbClr val="002060"/>
                </a:solidFill>
              </a:rPr>
              <a:t> – </a:t>
            </a:r>
            <a:r>
              <a:rPr lang="cs-CZ" altLang="cs-CZ" sz="2000" dirty="0" err="1">
                <a:solidFill>
                  <a:srgbClr val="002060"/>
                </a:solidFill>
              </a:rPr>
              <a:t>thioredoxinový</a:t>
            </a:r>
            <a:r>
              <a:rPr lang="cs-CZ" altLang="cs-CZ" sz="2000" dirty="0">
                <a:solidFill>
                  <a:srgbClr val="002060"/>
                </a:solidFill>
              </a:rPr>
              <a:t> sytém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Kyselina močová, bilirubin, transferin, </a:t>
            </a:r>
            <a:r>
              <a:rPr lang="cs-CZ" altLang="cs-CZ" sz="2000" dirty="0" err="1">
                <a:solidFill>
                  <a:srgbClr val="002060"/>
                </a:solidFill>
              </a:rPr>
              <a:t>laktoferin</a:t>
            </a:r>
            <a:r>
              <a:rPr lang="cs-CZ" altLang="cs-CZ" sz="2000" dirty="0">
                <a:solidFill>
                  <a:srgbClr val="002060"/>
                </a:solidFill>
              </a:rPr>
              <a:t>, feritin, </a:t>
            </a:r>
            <a:r>
              <a:rPr lang="cs-CZ" altLang="cs-CZ" sz="2000" dirty="0" err="1">
                <a:solidFill>
                  <a:srgbClr val="002060"/>
                </a:solidFill>
              </a:rPr>
              <a:t>haptoglobin</a:t>
            </a:r>
            <a:r>
              <a:rPr lang="cs-CZ" altLang="cs-CZ" sz="2000" dirty="0">
                <a:solidFill>
                  <a:srgbClr val="002060"/>
                </a:solidFill>
              </a:rPr>
              <a:t>, albumin, melatonin, …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Dietetické </a:t>
            </a:r>
            <a:r>
              <a:rPr lang="cs-CZ" alt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antioxidační prostředky (antioxidanty)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Vitamín </a:t>
            </a:r>
            <a:r>
              <a:rPr lang="cs-CZ" altLang="cs-CZ" sz="2000" b="1" dirty="0">
                <a:solidFill>
                  <a:srgbClr val="002060"/>
                </a:solidFill>
              </a:rPr>
              <a:t>E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el-GR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α</a:t>
            </a:r>
            <a:r>
              <a:rPr lang="cs-CZ" altLang="cs-CZ" sz="2000" dirty="0">
                <a:solidFill>
                  <a:srgbClr val="002060"/>
                </a:solidFill>
              </a:rPr>
              <a:t>-tokoferol), Vitamin </a:t>
            </a:r>
            <a:r>
              <a:rPr lang="cs-CZ" altLang="cs-CZ" sz="2000" b="1" dirty="0">
                <a:solidFill>
                  <a:srgbClr val="002060"/>
                </a:solidFill>
              </a:rPr>
              <a:t>C</a:t>
            </a:r>
            <a:r>
              <a:rPr lang="cs-CZ" altLang="cs-CZ" sz="2000" dirty="0">
                <a:solidFill>
                  <a:srgbClr val="002060"/>
                </a:solidFill>
              </a:rPr>
              <a:t> (</a:t>
            </a:r>
            <a:r>
              <a:rPr lang="cs-CZ" altLang="cs-CZ" sz="2000" dirty="0" err="1">
                <a:solidFill>
                  <a:srgbClr val="002060"/>
                </a:solidFill>
              </a:rPr>
              <a:t>askorbát</a:t>
            </a:r>
            <a:r>
              <a:rPr lang="cs-CZ" altLang="cs-CZ" sz="2000" dirty="0">
                <a:solidFill>
                  <a:srgbClr val="002060"/>
                </a:solidFill>
              </a:rPr>
              <a:t>), Karotenoidy (karoteny a vitaminy </a:t>
            </a:r>
            <a:r>
              <a:rPr lang="cs-CZ" altLang="cs-CZ" sz="2000" b="1" dirty="0">
                <a:solidFill>
                  <a:srgbClr val="002060"/>
                </a:solidFill>
              </a:rPr>
              <a:t>A</a:t>
            </a:r>
            <a:r>
              <a:rPr lang="cs-CZ" altLang="cs-CZ" sz="2000" dirty="0">
                <a:solidFill>
                  <a:srgbClr val="002060"/>
                </a:solidFill>
              </a:rPr>
              <a:t> – retinol), </a:t>
            </a:r>
            <a:r>
              <a:rPr lang="cs-CZ" altLang="cs-CZ" sz="2000" dirty="0" err="1">
                <a:solidFill>
                  <a:srgbClr val="002060"/>
                </a:solidFill>
              </a:rPr>
              <a:t>Ubichinony</a:t>
            </a:r>
            <a:r>
              <a:rPr lang="cs-CZ" altLang="cs-CZ" sz="2000" dirty="0">
                <a:solidFill>
                  <a:srgbClr val="002060"/>
                </a:solidFill>
              </a:rPr>
              <a:t> (Koenzym - </a:t>
            </a:r>
            <a:r>
              <a:rPr lang="cs-CZ" altLang="cs-CZ" sz="2000" b="1" dirty="0">
                <a:solidFill>
                  <a:srgbClr val="002060"/>
                </a:solidFill>
              </a:rPr>
              <a:t>Q10</a:t>
            </a:r>
            <a:r>
              <a:rPr lang="cs-CZ" altLang="cs-CZ" sz="2000" dirty="0">
                <a:solidFill>
                  <a:srgbClr val="002060"/>
                </a:solidFill>
              </a:rPr>
              <a:t>), </a:t>
            </a:r>
            <a:r>
              <a:rPr lang="cs-CZ" altLang="cs-CZ" sz="2000" dirty="0" err="1">
                <a:solidFill>
                  <a:srgbClr val="002060"/>
                </a:solidFill>
              </a:rPr>
              <a:t>Flavonoidy</a:t>
            </a:r>
            <a:r>
              <a:rPr lang="cs-CZ" altLang="cs-CZ" sz="2000" dirty="0">
                <a:solidFill>
                  <a:srgbClr val="002060"/>
                </a:solidFill>
              </a:rPr>
              <a:t>, Třísloviny, Vitamin </a:t>
            </a:r>
            <a:r>
              <a:rPr lang="cs-CZ" altLang="cs-CZ" sz="2000" b="1" dirty="0">
                <a:solidFill>
                  <a:srgbClr val="002060"/>
                </a:solidFill>
              </a:rPr>
              <a:t>B2</a:t>
            </a:r>
            <a:r>
              <a:rPr lang="cs-CZ" altLang="cs-CZ" sz="2000" dirty="0">
                <a:solidFill>
                  <a:srgbClr val="002060"/>
                </a:solidFill>
              </a:rPr>
              <a:t> (Riboflavin), sloučeniny </a:t>
            </a:r>
            <a:r>
              <a:rPr lang="cs-CZ" altLang="cs-CZ" sz="2000" b="1" dirty="0">
                <a:solidFill>
                  <a:srgbClr val="002060"/>
                </a:solidFill>
              </a:rPr>
              <a:t>se</a:t>
            </a:r>
            <a:r>
              <a:rPr lang="cs-CZ" altLang="cs-CZ" sz="2000" dirty="0">
                <a:solidFill>
                  <a:srgbClr val="002060"/>
                </a:solidFill>
              </a:rPr>
              <a:t>lenu, zinku, manganu, mědi, germania, </a:t>
            </a:r>
            <a:r>
              <a:rPr lang="cs-CZ" altLang="cs-CZ" sz="2000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Použití 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antioxidancií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nezlepšuje výkon, ale tlumí ROS (.. spíše 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po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výkonu</a:t>
            </a:r>
            <a:r>
              <a:rPr lang="cs-CZ" altLang="cs-CZ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altLang="cs-CZ" sz="2000" b="1" dirty="0" smtClean="0">
                <a:solidFill>
                  <a:schemeClr val="accent4">
                    <a:lumMod val="50000"/>
                  </a:schemeClr>
                </a:solidFill>
              </a:rPr>
              <a:t>? ..)</a:t>
            </a:r>
            <a:endParaRPr lang="cs-CZ" altLang="cs-CZ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8028" y="750889"/>
            <a:ext cx="1120073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Fyziologické funkce ROS v těle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součást </a:t>
            </a:r>
            <a:r>
              <a:rPr lang="cs-CZ" altLang="cs-CZ" sz="2000" dirty="0" err="1" smtClean="0">
                <a:solidFill>
                  <a:srgbClr val="002060"/>
                </a:solidFill>
              </a:rPr>
              <a:t>oxido</a:t>
            </a:r>
            <a:r>
              <a:rPr lang="cs-CZ" altLang="cs-CZ" sz="2000" dirty="0" smtClean="0">
                <a:solidFill>
                  <a:srgbClr val="002060"/>
                </a:solidFill>
              </a:rPr>
              <a:t>–redukčních pochodů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energetického řetězce v mitochondriích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součást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imunitní ochrany </a:t>
            </a:r>
            <a:r>
              <a:rPr lang="cs-CZ" altLang="cs-CZ" sz="2000" dirty="0">
                <a:solidFill>
                  <a:srgbClr val="002060"/>
                </a:solidFill>
              </a:rPr>
              <a:t>(</a:t>
            </a:r>
            <a:r>
              <a:rPr lang="cs-CZ" altLang="cs-CZ" sz="2000" dirty="0" smtClean="0">
                <a:solidFill>
                  <a:srgbClr val="002060"/>
                </a:solidFill>
              </a:rPr>
              <a:t>ničí baktérie </a:t>
            </a:r>
            <a:r>
              <a:rPr lang="cs-CZ" altLang="cs-CZ" sz="2000" dirty="0">
                <a:solidFill>
                  <a:srgbClr val="002060"/>
                </a:solidFill>
              </a:rPr>
              <a:t>a </a:t>
            </a:r>
            <a:r>
              <a:rPr lang="cs-CZ" altLang="cs-CZ" sz="2000" dirty="0" smtClean="0">
                <a:solidFill>
                  <a:srgbClr val="002060"/>
                </a:solidFill>
              </a:rPr>
              <a:t>viry)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2060"/>
                </a:solidFill>
              </a:rPr>
              <a:t>syntéza cholesterolu </a:t>
            </a:r>
            <a:r>
              <a:rPr lang="cs-CZ" altLang="cs-CZ" sz="2000" dirty="0" smtClean="0">
                <a:solidFill>
                  <a:srgbClr val="002060"/>
                </a:solidFill>
              </a:rPr>
              <a:t>a jeho přeměna na žlučové kyseliny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002060"/>
                </a:solidFill>
              </a:rPr>
              <a:t>jsou </a:t>
            </a:r>
            <a:r>
              <a:rPr lang="cs-CZ" altLang="cs-CZ" sz="2000" b="1" dirty="0" smtClean="0">
                <a:solidFill>
                  <a:srgbClr val="002060"/>
                </a:solidFill>
              </a:rPr>
              <a:t>signálními molekulami </a:t>
            </a:r>
            <a:r>
              <a:rPr lang="cs-CZ" altLang="cs-CZ" sz="2000" dirty="0" smtClean="0">
                <a:solidFill>
                  <a:srgbClr val="002060"/>
                </a:solidFill>
              </a:rPr>
              <a:t>na něž reagují receptory na povrchu buňky.</a:t>
            </a:r>
            <a:endParaRPr lang="cs-CZ" altLang="cs-CZ" sz="2000" dirty="0">
              <a:solidFill>
                <a:srgbClr val="00206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99" y="5883986"/>
            <a:ext cx="1657350" cy="89911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4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4805" r="8802" b="17095"/>
          <a:stretch/>
        </p:blipFill>
        <p:spPr>
          <a:xfrm>
            <a:off x="271849" y="0"/>
            <a:ext cx="4794421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956486" y="3723503"/>
            <a:ext cx="1812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INTRACELULÁRNÍ TEKUTINA</a:t>
            </a:r>
          </a:p>
          <a:p>
            <a:pPr algn="ctr"/>
            <a:r>
              <a:rPr lang="cs-CZ" dirty="0" smtClean="0"/>
              <a:t>(40% </a:t>
            </a:r>
            <a:r>
              <a:rPr lang="cs-CZ" dirty="0" err="1" smtClean="0"/>
              <a:t>hm.těla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52367" y="1361576"/>
            <a:ext cx="18123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INTERSTICIÁLNÍ</a:t>
            </a:r>
          </a:p>
          <a:p>
            <a:pPr algn="ctr"/>
            <a:r>
              <a:rPr lang="cs-CZ" dirty="0" smtClean="0"/>
              <a:t>TEKUTINA</a:t>
            </a:r>
          </a:p>
          <a:p>
            <a:pPr algn="ctr"/>
            <a:r>
              <a:rPr lang="cs-CZ" dirty="0" smtClean="0"/>
              <a:t>(15% </a:t>
            </a:r>
            <a:r>
              <a:rPr lang="cs-CZ" dirty="0" err="1" smtClean="0"/>
              <a:t>hm.těla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41155" y="745722"/>
            <a:ext cx="2059459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KREVNÍ PLASMA (5% </a:t>
            </a:r>
            <a:r>
              <a:rPr lang="cs-CZ" sz="1200" dirty="0" err="1" smtClean="0"/>
              <a:t>hm.těla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903" y="1101683"/>
            <a:ext cx="10626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EXTRACELU-LÁRNÍ TEKUTINA</a:t>
            </a:r>
          </a:p>
          <a:p>
            <a:pPr algn="ctr"/>
            <a:r>
              <a:rPr lang="cs-CZ" sz="1200" dirty="0" smtClean="0"/>
              <a:t>(20% </a:t>
            </a:r>
            <a:r>
              <a:rPr lang="cs-CZ" sz="1200" dirty="0" err="1" smtClean="0"/>
              <a:t>h.těla</a:t>
            </a:r>
            <a:r>
              <a:rPr lang="cs-CZ" sz="1200" dirty="0" smtClean="0"/>
              <a:t>)</a:t>
            </a:r>
            <a:endParaRPr lang="cs-CZ" sz="1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9"/>
          <a:stretch/>
        </p:blipFill>
        <p:spPr>
          <a:xfrm>
            <a:off x="6170143" y="4118919"/>
            <a:ext cx="5832387" cy="273908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049795" y="156519"/>
            <a:ext cx="70268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u="sng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Vnitřní prostředí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lidského organizmu jsou všechny látky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prostoru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uvnitř buněk (intracelulární) i </a:t>
            </a:r>
            <a:endParaRPr lang="cs-CZ" sz="2000" b="1" dirty="0" smtClean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mimo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buňky (extracelulární)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Tento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prostor je bezprostředním životním prostředím pro buňky. </a:t>
            </a:r>
            <a:endParaRPr lang="cs-CZ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Součástí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extracelulárního prostoru je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těsný prostor mezi buňkami (</a:t>
            </a:r>
            <a:r>
              <a:rPr lang="cs-CZ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intercelulární - intersticiální),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vnitřní prostor dutin orgánů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nervové soustavy (mozkové komory a míšní kanál), trávicí soustavy (jícen, žaludek, střevo, žlučovody a žlučník), ledvin (pánvičky, močovody a močová roura) a dýchacího a oběhového systému (dýchací cesty a plicní sklípky, srdeční dutiny a cévy) a také prostor mezi orgány trupu (hrudní a břišní dutina), v končetinách (např. kloubní dutiny) a hlavě (např. epidurální prostor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74790" y="3115687"/>
            <a:ext cx="139219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(Gamble JL, 1954)</a:t>
            </a:r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74143" y="4734739"/>
            <a:ext cx="60960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solidFill>
                  <a:srgbClr val="0070C0"/>
                </a:solidFill>
                <a:ea typeface="Times New Roman" panose="02020603050405020304" pitchFamily="18" charset="0"/>
              </a:rPr>
              <a:t>Vnitřním prostředím je veškerý vnitrobuněčný a mimobuněčný prostor, který je vyplněn tekutinou obsahující mnoho rozmanitých látek nutných pro činnost buněk (voda, zdroje energie, kyslík, stavební látky, chemické katalyzátory, minerální látky a jiné).</a:t>
            </a:r>
            <a:r>
              <a:rPr lang="cs-CZ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720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8" y="1693390"/>
            <a:ext cx="8281067" cy="50708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518028" y="1328708"/>
            <a:ext cx="82810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 smtClean="0">
                <a:latin typeface="AdvOT4b47d116"/>
              </a:rPr>
              <a:t>LEONARDO-MENDONÇA et al., </a:t>
            </a:r>
            <a:r>
              <a:rPr lang="en-US" sz="1100" b="1" dirty="0"/>
              <a:t>Redox status and antioxidant response in professional cyclists </a:t>
            </a:r>
            <a:r>
              <a:rPr lang="en-US" sz="1100" b="1" dirty="0" smtClean="0"/>
              <a:t>during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training</a:t>
            </a:r>
            <a:r>
              <a:rPr lang="cs-CZ" sz="1100" dirty="0" smtClean="0"/>
              <a:t>.</a:t>
            </a:r>
          </a:p>
          <a:p>
            <a:pPr algn="ctr"/>
            <a:r>
              <a:rPr lang="cs-CZ" sz="1100" dirty="0" err="1" smtClean="0"/>
              <a:t>European</a:t>
            </a:r>
            <a:r>
              <a:rPr lang="cs-CZ" sz="1100" dirty="0" smtClean="0"/>
              <a:t> </a:t>
            </a:r>
            <a:r>
              <a:rPr lang="cs-CZ" sz="1100" dirty="0"/>
              <a:t>Journal </a:t>
            </a:r>
            <a:r>
              <a:rPr lang="cs-CZ" sz="1100" dirty="0" err="1"/>
              <a:t>of</a:t>
            </a:r>
            <a:r>
              <a:rPr lang="cs-CZ" sz="1100" dirty="0"/>
              <a:t> Sport Science, </a:t>
            </a:r>
            <a:r>
              <a:rPr lang="cs-CZ" sz="1100" dirty="0" smtClean="0"/>
              <a:t>2014. Vol</a:t>
            </a:r>
            <a:r>
              <a:rPr lang="cs-CZ" sz="1100" dirty="0"/>
              <a:t>. 14, No. 8, 830–838, http://dx.doi.org/10.1080/17461391.2014.915345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80307" y="1430589"/>
            <a:ext cx="2838450" cy="313932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/>
              <a:t>10 cyklistů, věk 21.8 </a:t>
            </a:r>
            <a:r>
              <a:rPr lang="cs-CZ" dirty="0"/>
              <a:t>± </a:t>
            </a:r>
            <a:r>
              <a:rPr lang="cs-CZ" dirty="0" smtClean="0"/>
              <a:t>2.5 r.</a:t>
            </a:r>
            <a:endParaRPr lang="cs-CZ" u="sng" dirty="0" smtClean="0">
              <a:solidFill>
                <a:srgbClr val="7030A0"/>
              </a:solidFill>
            </a:endParaRPr>
          </a:p>
          <a:p>
            <a:endParaRPr lang="cs-CZ" u="sng" dirty="0" smtClean="0">
              <a:solidFill>
                <a:srgbClr val="7030A0"/>
              </a:solidFill>
            </a:endParaRPr>
          </a:p>
          <a:p>
            <a:r>
              <a:rPr lang="cs-CZ" u="sng" dirty="0" err="1" smtClean="0">
                <a:solidFill>
                  <a:srgbClr val="0070C0"/>
                </a:solidFill>
              </a:rPr>
              <a:t>Supplementace</a:t>
            </a:r>
            <a:r>
              <a:rPr lang="cs-CZ" u="sng" dirty="0" smtClean="0">
                <a:solidFill>
                  <a:srgbClr val="0070C0"/>
                </a:solidFill>
              </a:rPr>
              <a:t>: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</a:t>
            </a:r>
            <a:r>
              <a:rPr lang="fi-FI" dirty="0" smtClean="0">
                <a:solidFill>
                  <a:srgbClr val="0070C0"/>
                </a:solidFill>
              </a:rPr>
              <a:t>it </a:t>
            </a:r>
            <a:r>
              <a:rPr lang="fi-FI" dirty="0">
                <a:solidFill>
                  <a:srgbClr val="0070C0"/>
                </a:solidFill>
              </a:rPr>
              <a:t>C (1000 mg day−1)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Vit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 (400 mg day−1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cs-CZ" dirty="0" smtClean="0">
              <a:solidFill>
                <a:srgbClr val="0070C0"/>
              </a:solidFill>
            </a:endParaRPr>
          </a:p>
          <a:p>
            <a:pPr algn="ctr"/>
            <a:endParaRPr lang="cs-CZ" dirty="0"/>
          </a:p>
          <a:p>
            <a:r>
              <a:rPr lang="cs-CZ" u="sng" dirty="0" smtClean="0">
                <a:solidFill>
                  <a:srgbClr val="7030A0"/>
                </a:solidFill>
              </a:rPr>
              <a:t>Poměr LPO:ORAC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- ukazatel oxidačního stresu</a:t>
            </a:r>
          </a:p>
          <a:p>
            <a:r>
              <a:rPr lang="cs-CZ" dirty="0" smtClean="0"/>
              <a:t>LPO – lipid </a:t>
            </a:r>
            <a:r>
              <a:rPr lang="cs-CZ" dirty="0" err="1" smtClean="0"/>
              <a:t>peroxidation</a:t>
            </a:r>
            <a:endParaRPr lang="cs-CZ" dirty="0" smtClean="0"/>
          </a:p>
          <a:p>
            <a:r>
              <a:rPr lang="cs-CZ" dirty="0" smtClean="0"/>
              <a:t>ORAC - </a:t>
            </a:r>
            <a:r>
              <a:rPr lang="cs-CZ" dirty="0"/>
              <a:t>plasma oxygen</a:t>
            </a:r>
          </a:p>
          <a:p>
            <a:r>
              <a:rPr lang="cs-CZ" dirty="0" err="1"/>
              <a:t>radical</a:t>
            </a:r>
            <a:r>
              <a:rPr lang="cs-CZ" dirty="0"/>
              <a:t> </a:t>
            </a:r>
            <a:r>
              <a:rPr lang="cs-CZ" dirty="0" err="1"/>
              <a:t>absorption</a:t>
            </a:r>
            <a:r>
              <a:rPr lang="cs-CZ" dirty="0"/>
              <a:t> </a:t>
            </a:r>
            <a:r>
              <a:rPr lang="cs-CZ" dirty="0" err="1" smtClean="0"/>
              <a:t>capacity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880307" y="4640536"/>
            <a:ext cx="2838450" cy="21236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200" u="sng" dirty="0" smtClean="0">
                <a:solidFill>
                  <a:schemeClr val="accent6">
                    <a:lumMod val="75000"/>
                  </a:schemeClr>
                </a:solidFill>
              </a:rPr>
              <a:t>Závěr:</a:t>
            </a:r>
          </a:p>
          <a:p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Trénovaní cyklisté nepotřebují ke zlepšení antioxidační adaptace </a:t>
            </a:r>
            <a:r>
              <a:rPr lang="cs-CZ" sz="2200" dirty="0" err="1" smtClean="0">
                <a:solidFill>
                  <a:schemeClr val="accent6">
                    <a:lumMod val="75000"/>
                  </a:schemeClr>
                </a:solidFill>
              </a:rPr>
              <a:t>suplementaci</a:t>
            </a:r>
            <a:r>
              <a:rPr lang="cs-CZ" sz="2200" dirty="0" smtClean="0">
                <a:solidFill>
                  <a:schemeClr val="accent6">
                    <a:lumMod val="75000"/>
                  </a:schemeClr>
                </a:solidFill>
              </a:rPr>
              <a:t> antioxidanty.</a:t>
            </a:r>
            <a:endParaRPr lang="cs-CZ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18028" y="809445"/>
            <a:ext cx="11200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Vliv 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suplementace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antioxidanty na oxidační stres u profesionálních cyklistů</a:t>
            </a:r>
            <a:endParaRPr lang="cs-CZ" altLang="cs-CZ" sz="2400" b="1" cap="all" dirty="0">
              <a:solidFill>
                <a:srgbClr val="FF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7830767" y="4453178"/>
            <a:ext cx="680936" cy="595477"/>
          </a:xfrm>
          <a:prstGeom prst="ellipse">
            <a:avLst/>
          </a:prstGeom>
          <a:noFill/>
          <a:ln w="444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8511703" y="4828794"/>
            <a:ext cx="441797" cy="2895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none" w="lg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4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763953"/>
            <a:ext cx="6860251" cy="59759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ovéPole 2"/>
          <p:cNvSpPr txBox="1"/>
          <p:nvPr/>
        </p:nvSpPr>
        <p:spPr>
          <a:xfrm rot="16200000">
            <a:off x="9544372" y="3582707"/>
            <a:ext cx="4572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Steinbacher</a:t>
            </a:r>
            <a:r>
              <a:rPr lang="cs-CZ" sz="1400" i="1" dirty="0"/>
              <a:t> P, </a:t>
            </a:r>
            <a:r>
              <a:rPr lang="cs-CZ" sz="1400" i="1" dirty="0" err="1"/>
              <a:t>Eckl</a:t>
            </a:r>
            <a:r>
              <a:rPr lang="cs-CZ" sz="1400" i="1" dirty="0"/>
              <a:t> P. </a:t>
            </a:r>
            <a:r>
              <a:rPr lang="en-US" sz="1400" i="1" dirty="0" smtClean="0"/>
              <a:t>Impact </a:t>
            </a:r>
            <a:r>
              <a:rPr lang="en-US" sz="1400" i="1" dirty="0"/>
              <a:t>of Oxidative Stress </a:t>
            </a:r>
            <a:r>
              <a:rPr lang="en-US" sz="1400" i="1" dirty="0" smtClean="0"/>
              <a:t>on</a:t>
            </a:r>
            <a:r>
              <a:rPr lang="cs-CZ" sz="1400" i="1" dirty="0" smtClean="0"/>
              <a:t> </a:t>
            </a:r>
            <a:r>
              <a:rPr lang="en-US" sz="1400" i="1" dirty="0" smtClean="0"/>
              <a:t>Exercising </a:t>
            </a:r>
            <a:r>
              <a:rPr lang="en-US" sz="1400" i="1" dirty="0"/>
              <a:t>Skeletal Muscle</a:t>
            </a:r>
            <a:r>
              <a:rPr lang="cs-CZ" sz="1400" i="1" dirty="0" smtClean="0"/>
              <a:t>. </a:t>
            </a:r>
            <a:r>
              <a:rPr lang="cs-CZ" sz="1400" i="1" dirty="0" err="1" smtClean="0">
                <a:effectLst/>
              </a:rPr>
              <a:t>Biomolecules</a:t>
            </a:r>
            <a:r>
              <a:rPr lang="cs-CZ" sz="1400" i="1" dirty="0" smtClean="0">
                <a:effectLst/>
              </a:rPr>
              <a:t>, 2015, 5(2), 356-377.</a:t>
            </a:r>
            <a:endParaRPr lang="cs-CZ" sz="14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8028" y="2082338"/>
            <a:ext cx="422886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Soustavné správné aerobní cvičení </a:t>
            </a:r>
          </a:p>
          <a:p>
            <a:r>
              <a:rPr lang="cs-CZ" altLang="cs-CZ" sz="2000" b="1" dirty="0" smtClean="0">
                <a:solidFill>
                  <a:srgbClr val="00B050"/>
                </a:solidFill>
              </a:rPr>
              <a:t>→ </a:t>
            </a:r>
            <a:r>
              <a:rPr lang="cs-CZ" sz="2000" b="1" dirty="0" smtClean="0">
                <a:solidFill>
                  <a:srgbClr val="00B050"/>
                </a:solidFill>
              </a:rPr>
              <a:t>zvyšování antioxidační kapacity </a:t>
            </a:r>
            <a:r>
              <a:rPr lang="cs-CZ" altLang="cs-CZ" sz="2000" b="1" dirty="0">
                <a:solidFill>
                  <a:srgbClr val="00B050"/>
                </a:solidFill>
              </a:rPr>
              <a:t>→</a:t>
            </a:r>
            <a:endParaRPr lang="cs-CZ" sz="2000" b="1" dirty="0" smtClean="0">
              <a:solidFill>
                <a:srgbClr val="00B050"/>
              </a:solidFill>
            </a:endParaRPr>
          </a:p>
          <a:p>
            <a:r>
              <a:rPr lang="cs-CZ" altLang="cs-CZ" sz="2000" b="1" dirty="0">
                <a:solidFill>
                  <a:srgbClr val="00B050"/>
                </a:solidFill>
              </a:rPr>
              <a:t>→ </a:t>
            </a:r>
            <a:r>
              <a:rPr lang="cs-CZ" sz="2000" b="1" dirty="0" smtClean="0">
                <a:solidFill>
                  <a:srgbClr val="00B050"/>
                </a:solidFill>
              </a:rPr>
              <a:t>snižování oxidačního stresu</a:t>
            </a:r>
            <a:endParaRPr lang="cs-CZ" sz="2000" b="1" dirty="0">
              <a:solidFill>
                <a:srgbClr val="00B05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2220" y="971401"/>
            <a:ext cx="4340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solidFill>
                  <a:srgbClr val="002060"/>
                </a:solidFill>
              </a:rPr>
              <a:t>Vztah 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vytrvalostní zátěže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002060"/>
                </a:solidFill>
              </a:rPr>
              <a:t>a adaptace na oxidační stres</a:t>
            </a:r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8026" y="3200429"/>
            <a:ext cx="422886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Poměr likvidace a tvorby ROS rozhoduje</a:t>
            </a:r>
          </a:p>
          <a:p>
            <a:r>
              <a:rPr lang="cs-CZ" dirty="0" smtClean="0">
                <a:solidFill>
                  <a:srgbClr val="7030A0"/>
                </a:solidFill>
              </a:rPr>
              <a:t>o velikosti oxidačního stresu.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8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15" y="667034"/>
            <a:ext cx="8254457" cy="60102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508895" y="667034"/>
            <a:ext cx="3070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i="1" dirty="0" err="1" smtClean="0"/>
              <a:t>Nutrition</a:t>
            </a:r>
            <a:r>
              <a:rPr lang="cs-CZ" sz="1600" b="1" i="1" dirty="0" smtClean="0"/>
              <a:t>, </a:t>
            </a:r>
            <a:r>
              <a:rPr lang="cs-CZ" sz="1600" b="1" i="1" dirty="0" err="1" smtClean="0"/>
              <a:t>physical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activity</a:t>
            </a:r>
            <a:r>
              <a:rPr lang="cs-CZ" sz="1600" b="1" i="1" dirty="0" smtClean="0"/>
              <a:t>, and </a:t>
            </a:r>
            <a:r>
              <a:rPr lang="cs-CZ" sz="1600" b="1" i="1" dirty="0" err="1" smtClean="0"/>
              <a:t>cardiovascular</a:t>
            </a:r>
            <a:r>
              <a:rPr lang="cs-CZ" sz="1600" b="1" i="1" dirty="0" smtClean="0"/>
              <a:t> </a:t>
            </a:r>
            <a:r>
              <a:rPr lang="cs-CZ" sz="1600" b="1" i="1" dirty="0" err="1" smtClean="0"/>
              <a:t>disease</a:t>
            </a:r>
            <a:r>
              <a:rPr lang="cs-CZ" sz="1600" b="1" i="1" dirty="0" smtClean="0"/>
              <a:t>: </a:t>
            </a:r>
            <a:r>
              <a:rPr lang="cs-CZ" sz="1600" b="1" i="1" dirty="0" err="1" smtClean="0"/>
              <a:t>An</a:t>
            </a:r>
            <a:r>
              <a:rPr lang="cs-CZ" sz="1600" b="1" i="1" dirty="0" smtClean="0"/>
              <a:t> update</a:t>
            </a:r>
          </a:p>
          <a:p>
            <a:r>
              <a:rPr lang="cs-CZ" sz="1600" i="1" dirty="0" smtClean="0"/>
              <a:t>Louis J. </a:t>
            </a:r>
            <a:r>
              <a:rPr lang="cs-CZ" sz="1600" i="1" dirty="0" err="1" smtClean="0"/>
              <a:t>Ignarro</a:t>
            </a:r>
            <a:r>
              <a:rPr lang="cs-CZ" sz="1600" i="1" dirty="0" smtClean="0"/>
              <a:t>, Maria Luisa </a:t>
            </a:r>
            <a:r>
              <a:rPr lang="cs-CZ" sz="1600" i="1" dirty="0" err="1" smtClean="0"/>
              <a:t>Balestrieri</a:t>
            </a:r>
            <a:r>
              <a:rPr lang="cs-CZ" sz="1600" i="1" dirty="0" smtClean="0"/>
              <a:t>, Claudio </a:t>
            </a:r>
            <a:r>
              <a:rPr lang="cs-CZ" sz="1600" i="1" dirty="0" err="1" smtClean="0"/>
              <a:t>Napoli</a:t>
            </a:r>
            <a:r>
              <a:rPr lang="cs-CZ" sz="1600" i="1" dirty="0" smtClean="0"/>
              <a:t>. </a:t>
            </a:r>
            <a:r>
              <a:rPr lang="cs-CZ" sz="1600" i="1" dirty="0" smtClean="0">
                <a:hlinkClick r:id="rId3"/>
              </a:rPr>
              <a:t>cardiores.2006.06.030</a:t>
            </a:r>
            <a:r>
              <a:rPr lang="cs-CZ" sz="1600" i="1" dirty="0" smtClean="0"/>
              <a:t> 326-340 </a:t>
            </a:r>
            <a:endParaRPr lang="cs-CZ" sz="1600" i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9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3310" y="858668"/>
            <a:ext cx="11747461" cy="4462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u="sng" dirty="0" smtClean="0">
                <a:solidFill>
                  <a:srgbClr val="002060"/>
                </a:solidFill>
              </a:rPr>
              <a:t>ZÁVĚR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Pravidelná vytrvalostní středně </a:t>
            </a:r>
            <a:r>
              <a:rPr lang="cs-CZ" altLang="cs-CZ" sz="2400" b="1" i="1" dirty="0">
                <a:solidFill>
                  <a:schemeClr val="accent6">
                    <a:lumMod val="75000"/>
                  </a:schemeClr>
                </a:solidFill>
              </a:rPr>
              <a:t>intenzivní </a:t>
            </a:r>
            <a:r>
              <a:rPr lang="cs-CZ" altLang="cs-CZ" sz="2400" b="1" i="1" dirty="0" smtClean="0">
                <a:solidFill>
                  <a:schemeClr val="accent6">
                    <a:lumMod val="75000"/>
                  </a:schemeClr>
                </a:solidFill>
              </a:rPr>
              <a:t>zátěž 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cs-CZ" sz="2400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 ANP, </a:t>
            </a:r>
            <a:r>
              <a:rPr lang="en-US" altLang="cs-CZ" sz="2400" dirty="0" smtClean="0">
                <a:solidFill>
                  <a:schemeClr val="accent6">
                    <a:lumMod val="75000"/>
                  </a:schemeClr>
                </a:solidFill>
              </a:rPr>
              <a:t>~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 50-70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% VO</a:t>
            </a:r>
            <a:r>
              <a:rPr lang="cs-CZ" altLang="cs-CZ" sz="2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max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	→ 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zlepšení </a:t>
            </a:r>
            <a:r>
              <a:rPr lang="cs-CZ" altLang="cs-CZ" sz="2400" dirty="0">
                <a:solidFill>
                  <a:schemeClr val="accent6">
                    <a:lumMod val="75000"/>
                  </a:schemeClr>
                </a:solidFill>
              </a:rPr>
              <a:t>kapacity antioxidačních </a:t>
            </a: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mechanismů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dirty="0" smtClean="0">
                <a:solidFill>
                  <a:schemeClr val="accent6">
                    <a:lumMod val="75000"/>
                  </a:schemeClr>
                </a:solidFill>
              </a:rPr>
              <a:t>			(odolnosti vůči oxidačnímu stresu, posílení imunity)</a:t>
            </a:r>
            <a:endParaRPr lang="cs-CZ" altLang="cs-CZ" sz="24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cs-CZ" altLang="cs-CZ" sz="2400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solidFill>
                  <a:srgbClr val="002060"/>
                </a:solidFill>
              </a:rPr>
              <a:t> </a:t>
            </a:r>
            <a:r>
              <a:rPr lang="cs-CZ" altLang="cs-CZ" sz="2400" b="1" i="1" dirty="0"/>
              <a:t>Vysoce intenzivní </a:t>
            </a:r>
            <a:r>
              <a:rPr lang="cs-CZ" altLang="cs-CZ" sz="2400" b="1" i="1" dirty="0" smtClean="0"/>
              <a:t>zátěž </a:t>
            </a:r>
            <a:r>
              <a:rPr lang="cs-CZ" altLang="cs-CZ" sz="2400" dirty="0" smtClean="0"/>
              <a:t>(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ANP</a:t>
            </a:r>
            <a:r>
              <a:rPr lang="cs-CZ" altLang="cs-CZ" sz="2400" dirty="0" smtClean="0"/>
              <a:t>, </a:t>
            </a:r>
            <a:r>
              <a:rPr lang="en-US" altLang="cs-CZ" sz="2400" dirty="0" smtClean="0"/>
              <a:t>~</a:t>
            </a:r>
            <a:r>
              <a:rPr lang="cs-CZ" altLang="cs-CZ" sz="2400" dirty="0" smtClean="0"/>
              <a:t> </a:t>
            </a:r>
            <a:r>
              <a:rPr lang="en-US" altLang="cs-CZ" sz="2400" dirty="0" smtClean="0"/>
              <a:t>&gt;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70% VO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max</a:t>
            </a:r>
            <a:r>
              <a:rPr lang="cs-CZ" altLang="cs-CZ" sz="2400" dirty="0" smtClean="0"/>
              <a:t>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 smtClean="0"/>
              <a:t> 	</a:t>
            </a:r>
            <a:r>
              <a:rPr lang="cs-CZ" altLang="cs-CZ" sz="2400" dirty="0" smtClean="0">
                <a:latin typeface="Calibri" panose="020F0502020204030204" pitchFamily="34" charset="0"/>
              </a:rPr>
              <a:t>→ </a:t>
            </a:r>
            <a:r>
              <a:rPr lang="en-US" altLang="cs-CZ" sz="2400" dirty="0" err="1" smtClean="0"/>
              <a:t>oxida</a:t>
            </a:r>
            <a:r>
              <a:rPr lang="cs-CZ" altLang="cs-CZ" sz="2400" dirty="0" smtClean="0"/>
              <a:t>č</a:t>
            </a:r>
            <a:r>
              <a:rPr lang="en-US" altLang="cs-CZ" sz="2400" dirty="0" smtClean="0"/>
              <a:t>n</a:t>
            </a:r>
            <a:r>
              <a:rPr lang="cs-CZ" altLang="cs-CZ" sz="2400" dirty="0" smtClean="0"/>
              <a:t>í</a:t>
            </a:r>
            <a:r>
              <a:rPr lang="en-US" altLang="cs-CZ" sz="2400" dirty="0" smtClean="0"/>
              <a:t> stress </a:t>
            </a:r>
            <a:r>
              <a:rPr lang="cs-CZ" altLang="cs-CZ" sz="2400" dirty="0">
                <a:latin typeface="Calibri" panose="020F0502020204030204" pitchFamily="34" charset="0"/>
              </a:rPr>
              <a:t>→</a:t>
            </a:r>
            <a:r>
              <a:rPr lang="cs-CZ" altLang="cs-CZ" sz="2400" dirty="0" smtClean="0"/>
              <a:t> poškození kosterních svalů, bílých krvinek,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400" dirty="0"/>
              <a:t>	</a:t>
            </a:r>
            <a:r>
              <a:rPr lang="cs-CZ" altLang="cs-CZ" sz="2400" dirty="0" smtClean="0"/>
              <a:t>		…(? ledvin</a:t>
            </a:r>
            <a:r>
              <a:rPr lang="cs-CZ" altLang="cs-CZ" sz="2400" dirty="0"/>
              <a:t>, jater, cév, štítné žlázy, </a:t>
            </a:r>
            <a:r>
              <a:rPr lang="cs-CZ" altLang="cs-CZ" sz="2400" dirty="0" smtClean="0"/>
              <a:t>…)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altLang="cs-CZ" sz="2400" dirty="0">
                <a:solidFill>
                  <a:srgbClr val="002060"/>
                </a:solidFill>
              </a:rPr>
              <a:t> Nebylo prokázáno, že by </a:t>
            </a:r>
            <a:r>
              <a:rPr lang="cs-CZ" altLang="cs-CZ" sz="2400" dirty="0" smtClean="0">
                <a:solidFill>
                  <a:srgbClr val="002060"/>
                </a:solidFill>
              </a:rPr>
              <a:t>použití antioxidancií </a:t>
            </a:r>
            <a:r>
              <a:rPr lang="cs-CZ" altLang="cs-CZ" sz="2400" dirty="0">
                <a:solidFill>
                  <a:srgbClr val="002060"/>
                </a:solidFill>
              </a:rPr>
              <a:t>bezprostředně </a:t>
            </a:r>
            <a:r>
              <a:rPr lang="cs-CZ" altLang="cs-CZ" sz="2400" dirty="0" smtClean="0">
                <a:solidFill>
                  <a:srgbClr val="002060"/>
                </a:solidFill>
              </a:rPr>
              <a:t>ovlivňovalo </a:t>
            </a:r>
            <a:r>
              <a:rPr lang="cs-CZ" altLang="cs-CZ" sz="2400" dirty="0">
                <a:solidFill>
                  <a:srgbClr val="002060"/>
                </a:solidFill>
              </a:rPr>
              <a:t>sportovní </a:t>
            </a:r>
            <a:r>
              <a:rPr lang="cs-CZ" altLang="cs-CZ" sz="2400" dirty="0" smtClean="0">
                <a:solidFill>
                  <a:srgbClr val="002060"/>
                </a:solidFill>
              </a:rPr>
              <a:t>	výkon</a:t>
            </a:r>
            <a:r>
              <a:rPr lang="cs-CZ" altLang="cs-CZ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Oxidační stres A vytrvalostní trénink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93" y="2553127"/>
            <a:ext cx="4640665" cy="3095287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329087" y="295054"/>
          <a:ext cx="1156137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1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bg1"/>
                          </a:solidFill>
                        </a:rPr>
                        <a:t>HYPONATRÉMIE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cs-CZ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EAH – </a:t>
                      </a:r>
                      <a:r>
                        <a:rPr lang="cs-CZ" sz="2400" dirty="0" err="1" smtClean="0">
                          <a:solidFill>
                            <a:srgbClr val="0070C0"/>
                          </a:solidFill>
                        </a:rPr>
                        <a:t>exercise-associated</a:t>
                      </a:r>
                      <a:r>
                        <a:rPr lang="cs-CZ" sz="2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rgbClr val="0070C0"/>
                          </a:solidFill>
                        </a:rPr>
                        <a:t>hyponatremia</a:t>
                      </a:r>
                      <a:endParaRPr lang="cs-CZ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cs-CZ" sz="24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cs-CZ" sz="2400" dirty="0" smtClean="0">
                          <a:solidFill>
                            <a:schemeClr val="tx1"/>
                          </a:solidFill>
                        </a:rPr>
                        <a:t> 135 mmol•l</a:t>
                      </a:r>
                      <a:r>
                        <a:rPr lang="cs-CZ" sz="24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85" y="2553127"/>
            <a:ext cx="5500358" cy="3095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8923706" y="3894396"/>
            <a:ext cx="241143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7030A0"/>
                </a:solidFill>
              </a:rPr>
              <a:t>„otrava vodou“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7030A0"/>
                </a:solidFill>
              </a:rPr>
              <a:t>otoky (obličej)</a:t>
            </a:r>
            <a:r>
              <a:rPr lang="cs-CZ" altLang="cs-CZ" sz="2000" baseline="30000" dirty="0" smtClean="0">
                <a:solidFill>
                  <a:srgbClr val="7030A0"/>
                </a:solidFill>
              </a:rPr>
              <a:t> </a:t>
            </a:r>
            <a:endParaRPr lang="cs-CZ" altLang="cs-CZ" sz="2000" baseline="30000" dirty="0">
              <a:solidFill>
                <a:srgbClr val="7030A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461539" y="1798115"/>
            <a:ext cx="4481555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cap="all" dirty="0">
                <a:solidFill>
                  <a:srgbClr val="C00000"/>
                </a:solidFill>
              </a:rPr>
              <a:t>Výskyt </a:t>
            </a:r>
            <a:r>
              <a:rPr lang="cs-CZ" sz="2400" cap="all" dirty="0" smtClean="0">
                <a:solidFill>
                  <a:srgbClr val="C00000"/>
                </a:solidFill>
              </a:rPr>
              <a:t>hyponatrémie</a:t>
            </a:r>
            <a:endParaRPr lang="cs-CZ" sz="2400" cap="all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cs-CZ" sz="2000" dirty="0" smtClean="0"/>
              <a:t>(</a:t>
            </a:r>
            <a:r>
              <a:rPr lang="en-GB" sz="2000" dirty="0" err="1" smtClean="0"/>
              <a:t>Knechtle</a:t>
            </a:r>
            <a:r>
              <a:rPr lang="en-GB" sz="2000" dirty="0" smtClean="0"/>
              <a:t> </a:t>
            </a:r>
            <a:r>
              <a:rPr lang="en-GB" sz="2000" dirty="0"/>
              <a:t>B</a:t>
            </a:r>
            <a:r>
              <a:rPr lang="en-GB" sz="2000" dirty="0" smtClean="0"/>
              <a:t>.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cs-CZ" sz="2000" dirty="0" smtClean="0"/>
              <a:t>2013)</a:t>
            </a: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Plavání 26 km 		</a:t>
            </a:r>
            <a:r>
              <a:rPr lang="cs-CZ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♂</a:t>
            </a:r>
            <a:r>
              <a:rPr lang="cs-CZ" sz="2400" dirty="0" smtClean="0">
                <a:solidFill>
                  <a:srgbClr val="0070C0"/>
                </a:solidFill>
              </a:rPr>
              <a:t>8%, </a:t>
            </a:r>
            <a:r>
              <a:rPr lang="cs-CZ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♀</a:t>
            </a:r>
            <a:r>
              <a:rPr lang="cs-CZ" sz="2400" dirty="0" smtClean="0">
                <a:solidFill>
                  <a:srgbClr val="0070C0"/>
                </a:solidFill>
              </a:rPr>
              <a:t>36%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Kolo 109-720 km	0-0,5%</a:t>
            </a: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Běh 100 km silnice	0-4,8%</a:t>
            </a:r>
          </a:p>
          <a:p>
            <a:pPr lvl="1"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161 </a:t>
            </a:r>
            <a:r>
              <a:rPr lang="cs-CZ" sz="2400" dirty="0">
                <a:solidFill>
                  <a:srgbClr val="0070C0"/>
                </a:solidFill>
              </a:rPr>
              <a:t>km </a:t>
            </a:r>
            <a:r>
              <a:rPr lang="cs-CZ" sz="2400" dirty="0" smtClean="0">
                <a:solidFill>
                  <a:srgbClr val="0070C0"/>
                </a:solidFill>
              </a:rPr>
              <a:t>hory	30-51%</a:t>
            </a:r>
            <a:endParaRPr lang="cs-CZ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cs-CZ" sz="2400" dirty="0" smtClean="0">
                <a:solidFill>
                  <a:srgbClr val="0070C0"/>
                </a:solidFill>
              </a:rPr>
              <a:t>Dlouhý triatlon	2-28%</a:t>
            </a:r>
          </a:p>
        </p:txBody>
      </p:sp>
    </p:spTree>
    <p:extLst>
      <p:ext uri="{BB962C8B-B14F-4D97-AF65-F5344CB8AC3E}">
        <p14:creationId xmlns:p14="http://schemas.microsoft.com/office/powerpoint/2010/main" val="20476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5507"/>
            <a:ext cx="10515600" cy="745217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latin typeface="+mn-lt"/>
              </a:rPr>
              <a:t>ETIOPATOGENEZE </a:t>
            </a:r>
            <a:r>
              <a:rPr lang="cs-CZ" sz="2400" dirty="0">
                <a:latin typeface="+mn-lt"/>
              </a:rPr>
              <a:t>A </a:t>
            </a:r>
            <a:r>
              <a:rPr lang="cs-CZ" sz="2400" dirty="0" smtClean="0">
                <a:latin typeface="+mn-lt"/>
              </a:rPr>
              <a:t>NÁSLEDKY RABDOMYOLÝZY A </a:t>
            </a:r>
            <a:r>
              <a:rPr lang="cs-CZ" sz="2800" b="1" dirty="0" smtClean="0">
                <a:solidFill>
                  <a:srgbClr val="0070C0"/>
                </a:solidFill>
                <a:latin typeface="+mn-lt"/>
              </a:rPr>
              <a:t>HYPONATRÉMIE</a:t>
            </a:r>
            <a:endParaRPr lang="cs-CZ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199" y="1067173"/>
            <a:ext cx="10515601" cy="52251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VYČERPÁVAJÍCÍ VYTRVALOSTNÍ VÝKON +</a:t>
            </a:r>
            <a:r>
              <a:rPr lang="cs-CZ" sz="2200" dirty="0" smtClean="0">
                <a:solidFill>
                  <a:srgbClr val="0070C0"/>
                </a:solidFill>
              </a:rPr>
              <a:t> </a:t>
            </a:r>
            <a:r>
              <a:rPr lang="cs-CZ" sz="2200" dirty="0">
                <a:solidFill>
                  <a:srgbClr val="0070C0"/>
                </a:solidFill>
              </a:rPr>
              <a:t>VEDRO → POCENÍ → DEHYDRATACE</a:t>
            </a:r>
            <a:r>
              <a:rPr lang="cs-CZ" sz="2200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cs-CZ" sz="2200" dirty="0" smtClean="0">
                <a:solidFill>
                  <a:srgbClr val="0070C0"/>
                </a:solidFill>
              </a:rPr>
              <a:t>VLHKO</a:t>
            </a:r>
            <a:endParaRPr lang="cs-CZ" sz="2200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824741" y="2268319"/>
            <a:ext cx="2092191" cy="6003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HYPOHYDRATACE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HYPOVOLÉMIE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367293" y="2507955"/>
            <a:ext cx="2611621" cy="6469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↑ objem hypotonického nápoje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38198" y="5309973"/>
            <a:ext cx="6136534" cy="522515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NEFROPATIE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cap="all" dirty="0" smtClean="0">
                <a:solidFill>
                  <a:schemeClr val="tx1"/>
                </a:solidFill>
              </a:rPr>
              <a:t>TUBULY) </a:t>
            </a:r>
            <a:r>
              <a:rPr lang="cs-CZ" sz="2000" dirty="0">
                <a:solidFill>
                  <a:schemeClr val="tx1"/>
                </a:solidFill>
              </a:rPr>
              <a:t>→ </a:t>
            </a:r>
            <a:r>
              <a:rPr lang="cs-CZ" sz="2000" dirty="0" smtClean="0">
                <a:solidFill>
                  <a:schemeClr val="tx1"/>
                </a:solidFill>
              </a:rPr>
              <a:t>AKUTNÍ </a:t>
            </a:r>
            <a:r>
              <a:rPr lang="cs-CZ" sz="2000" dirty="0">
                <a:solidFill>
                  <a:schemeClr val="tx1"/>
                </a:solidFill>
              </a:rPr>
              <a:t>SELHÁNÍ </a:t>
            </a:r>
            <a:r>
              <a:rPr lang="cs-CZ" sz="2000" dirty="0" smtClean="0">
                <a:solidFill>
                  <a:schemeClr val="tx1"/>
                </a:solidFill>
              </a:rPr>
              <a:t>LEDVIN</a:t>
            </a:r>
            <a:endParaRPr lang="cs-CZ" sz="2000" b="1" cap="all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8367293" y="4109762"/>
            <a:ext cx="2986507" cy="522515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C00000"/>
                </a:solidFill>
              </a:rPr>
              <a:t>0-53%běžců: </a:t>
            </a:r>
            <a:r>
              <a:rPr lang="cs-CZ" sz="2400" b="1" dirty="0" smtClean="0">
                <a:solidFill>
                  <a:srgbClr val="C00000"/>
                </a:solidFill>
              </a:rPr>
              <a:t>↓Na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+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2" y="3242937"/>
            <a:ext cx="5078730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RHABDOMYOLYSIS</a:t>
            </a:r>
            <a:r>
              <a:rPr lang="cs-CZ" sz="2000" dirty="0" smtClean="0">
                <a:solidFill>
                  <a:srgbClr val="C00000"/>
                </a:solidFill>
              </a:rPr>
              <a:t>→MYOSITIS→MYOPATHIA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463678" cy="89301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V krvi↑</a:t>
            </a:r>
          </a:p>
          <a:p>
            <a:r>
              <a:rPr lang="cs-CZ" sz="2000" dirty="0" smtClean="0">
                <a:solidFill>
                  <a:srgbClr val="C00000"/>
                </a:solidFill>
              </a:rPr>
              <a:t>CK, LDH, ALT, AST,  K</a:t>
            </a:r>
            <a:r>
              <a:rPr lang="cs-CZ" sz="2000" baseline="30000" dirty="0" smtClean="0">
                <a:solidFill>
                  <a:srgbClr val="C00000"/>
                </a:solidFill>
              </a:rPr>
              <a:t>+</a:t>
            </a:r>
            <a:r>
              <a:rPr lang="cs-CZ" sz="2000" dirty="0" smtClean="0">
                <a:solidFill>
                  <a:srgbClr val="C00000"/>
                </a:solidFill>
              </a:rPr>
              <a:t>, PO</a:t>
            </a:r>
            <a:r>
              <a:rPr lang="cs-CZ" sz="2000" baseline="-25000" dirty="0" smtClean="0">
                <a:solidFill>
                  <a:srgbClr val="C00000"/>
                </a:solidFill>
              </a:rPr>
              <a:t>4</a:t>
            </a:r>
            <a:r>
              <a:rPr lang="cs-CZ" sz="2000" baseline="30000" dirty="0" smtClean="0">
                <a:solidFill>
                  <a:srgbClr val="C00000"/>
                </a:solidFill>
              </a:rPr>
              <a:t>3-</a:t>
            </a:r>
            <a:r>
              <a:rPr lang="cs-CZ" sz="2000" dirty="0" smtClean="0">
                <a:solidFill>
                  <a:srgbClr val="C00000"/>
                </a:solidFill>
              </a:rPr>
              <a:t>, </a:t>
            </a:r>
            <a:r>
              <a:rPr lang="cs-CZ" sz="2000" b="1" dirty="0" err="1" smtClean="0">
                <a:solidFill>
                  <a:srgbClr val="C00000"/>
                </a:solidFill>
              </a:rPr>
              <a:t>Mglb</a:t>
            </a:r>
            <a:r>
              <a:rPr lang="cs-CZ" sz="2000" dirty="0" smtClean="0">
                <a:solidFill>
                  <a:srgbClr val="C00000"/>
                </a:solidFill>
              </a:rPr>
              <a:t>, Urea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19" name="Přímá spojnice 18"/>
          <p:cNvCxnSpPr>
            <a:endCxn id="26" idx="0"/>
          </p:cNvCxnSpPr>
          <p:nvPr/>
        </p:nvCxnSpPr>
        <p:spPr>
          <a:xfrm>
            <a:off x="2998812" y="1909760"/>
            <a:ext cx="1" cy="365800"/>
          </a:xfrm>
          <a:prstGeom prst="line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2508398" y="2871970"/>
            <a:ext cx="10825" cy="36435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>
            <a:stCxn id="65" idx="2"/>
          </p:cNvCxnSpPr>
          <p:nvPr/>
        </p:nvCxnSpPr>
        <p:spPr>
          <a:xfrm>
            <a:off x="9673104" y="3765452"/>
            <a:ext cx="6698" cy="3560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270394" y="2275560"/>
            <a:ext cx="1456837" cy="57248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ACIDOSA ACIDURIE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815742" y="6154672"/>
            <a:ext cx="177587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KOAGULOPATIE</a:t>
            </a:r>
            <a:endParaRPr lang="cs-CZ" sz="2000" dirty="0"/>
          </a:p>
        </p:txBody>
      </p:sp>
      <p:sp>
        <p:nvSpPr>
          <p:cNvPr id="22" name="Obdélník 21"/>
          <p:cNvSpPr/>
          <p:nvPr/>
        </p:nvSpPr>
        <p:spPr>
          <a:xfrm>
            <a:off x="3976626" y="6161021"/>
            <a:ext cx="299537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CHRONICKÁ </a:t>
            </a:r>
            <a:r>
              <a:rPr lang="cs-CZ" sz="2000" dirty="0"/>
              <a:t>NEFROPATIE</a:t>
            </a:r>
          </a:p>
        </p:txBody>
      </p:sp>
      <p:cxnSp>
        <p:nvCxnSpPr>
          <p:cNvPr id="33" name="Přímá spojnice se šipkou 32"/>
          <p:cNvCxnSpPr/>
          <p:nvPr/>
        </p:nvCxnSpPr>
        <p:spPr>
          <a:xfrm flipH="1">
            <a:off x="1075561" y="5828608"/>
            <a:ext cx="9468" cy="31757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4290018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ený obdélník 63"/>
          <p:cNvSpPr/>
          <p:nvPr/>
        </p:nvSpPr>
        <p:spPr>
          <a:xfrm>
            <a:off x="9469677" y="5674961"/>
            <a:ext cx="1873434" cy="8861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MOZEK</a:t>
            </a:r>
            <a:r>
              <a:rPr lang="cs-CZ" sz="2000" dirty="0" smtClean="0">
                <a:solidFill>
                  <a:schemeClr val="tx1"/>
                </a:solidFill>
              </a:rPr>
              <a:t> poruchy funkcí, bezvědomí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2877808" y="6161021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SMRT</a:t>
            </a:r>
            <a:endParaRPr lang="cs-CZ" sz="2000" dirty="0"/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>
            <a:off x="2591613" y="6354727"/>
            <a:ext cx="286195" cy="6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22" idx="1"/>
            <a:endCxn id="79" idx="3"/>
          </p:cNvCxnSpPr>
          <p:nvPr/>
        </p:nvCxnSpPr>
        <p:spPr>
          <a:xfrm flipH="1">
            <a:off x="3662703" y="6361076"/>
            <a:ext cx="31392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délník 90"/>
          <p:cNvSpPr/>
          <p:nvPr/>
        </p:nvSpPr>
        <p:spPr>
          <a:xfrm>
            <a:off x="6091929" y="2749789"/>
            <a:ext cx="1984056" cy="1046440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antiflogistika,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alkohol, </a:t>
            </a:r>
            <a:r>
              <a:rPr lang="cs-CZ" sz="2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statiny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zranění, infekce</a:t>
            </a:r>
            <a:endParaRPr lang="cs-CZ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6" name="Přímá spojnice se šipkou 95"/>
          <p:cNvCxnSpPr/>
          <p:nvPr/>
        </p:nvCxnSpPr>
        <p:spPr>
          <a:xfrm flipH="1" flipV="1">
            <a:off x="2270394" y="4961111"/>
            <a:ext cx="2441" cy="35840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/>
          <p:nvPr/>
        </p:nvCxnSpPr>
        <p:spPr>
          <a:xfrm flipH="1">
            <a:off x="3329169" y="3067118"/>
            <a:ext cx="2762760" cy="298525"/>
          </a:xfrm>
          <a:prstGeom prst="straightConnector1">
            <a:avLst/>
          </a:prstGeom>
          <a:ln w="127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533412" y="1949205"/>
            <a:ext cx="0" cy="3067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Kříž 31"/>
          <p:cNvSpPr/>
          <p:nvPr/>
        </p:nvSpPr>
        <p:spPr>
          <a:xfrm>
            <a:off x="9469677" y="2042601"/>
            <a:ext cx="342771" cy="344674"/>
          </a:xfrm>
          <a:prstGeom prst="plus">
            <a:avLst>
              <a:gd name="adj" fmla="val 35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aoblený obdélník 36"/>
          <p:cNvSpPr/>
          <p:nvPr/>
        </p:nvSpPr>
        <p:spPr>
          <a:xfrm>
            <a:off x="8376482" y="1587546"/>
            <a:ext cx="2602432" cy="37188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0070C0"/>
                </a:solidFill>
              </a:rPr>
              <a:t>↓</a:t>
            </a:r>
            <a:r>
              <a:rPr lang="cs-CZ" sz="2400" b="1" dirty="0"/>
              <a:t> </a:t>
            </a:r>
            <a:r>
              <a:rPr lang="cs-CZ" sz="2400" b="1" dirty="0" smtClean="0">
                <a:solidFill>
                  <a:srgbClr val="0070C0"/>
                </a:solidFill>
              </a:rPr>
              <a:t>intenzita (delší)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1250556" y="1587546"/>
            <a:ext cx="3984635" cy="37644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↑intenzita (</a:t>
            </a:r>
            <a:r>
              <a:rPr lang="cs-CZ" sz="2400" b="1" dirty="0">
                <a:solidFill>
                  <a:srgbClr val="0070C0"/>
                </a:solidFill>
              </a:rPr>
              <a:t>kratší) </a:t>
            </a:r>
            <a:r>
              <a:rPr lang="cs-CZ" sz="2400" b="1" dirty="0" smtClean="0">
                <a:solidFill>
                  <a:srgbClr val="0070C0"/>
                </a:solidFill>
              </a:rPr>
              <a:t>↓pití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1254364" y="2268319"/>
            <a:ext cx="888175" cy="5797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cs-CZ" sz="20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 stres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698451" y="1969991"/>
            <a:ext cx="1" cy="2983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 flipH="1">
            <a:off x="1688678" y="2848044"/>
            <a:ext cx="9774" cy="415766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 flipV="1">
            <a:off x="3016538" y="3669957"/>
            <a:ext cx="5350756" cy="489213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V="1">
            <a:off x="6972002" y="4639745"/>
            <a:ext cx="2669060" cy="103521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2831838" y="2842439"/>
            <a:ext cx="1032826" cy="380281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17691" y="1680942"/>
            <a:ext cx="2558293" cy="36165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HYPERTERMIE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5661764" y="2042601"/>
            <a:ext cx="8786" cy="247549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191" y="1775770"/>
            <a:ext cx="282500" cy="86002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37" idx="1"/>
            <a:endCxn id="49" idx="3"/>
          </p:cNvCxnSpPr>
          <p:nvPr/>
        </p:nvCxnSpPr>
        <p:spPr>
          <a:xfrm flipH="1">
            <a:off x="8075984" y="1773488"/>
            <a:ext cx="300498" cy="882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>
            <a:off x="9655628" y="3166421"/>
            <a:ext cx="0" cy="272486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aoblený obdélník 64"/>
          <p:cNvSpPr/>
          <p:nvPr/>
        </p:nvSpPr>
        <p:spPr>
          <a:xfrm>
            <a:off x="8367294" y="3427373"/>
            <a:ext cx="2611620" cy="338079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HYPERHYDRATACE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Zaoblený obdélník 79"/>
          <p:cNvSpPr/>
          <p:nvPr/>
        </p:nvSpPr>
        <p:spPr>
          <a:xfrm>
            <a:off x="4898734" y="4095513"/>
            <a:ext cx="1473195" cy="9189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V moči↑ </a:t>
            </a:r>
            <a:r>
              <a:rPr lang="cs-CZ" sz="2000" dirty="0" err="1" smtClean="0">
                <a:solidFill>
                  <a:srgbClr val="C00000"/>
                </a:solidFill>
              </a:rPr>
              <a:t>Mglb</a:t>
            </a:r>
            <a:r>
              <a:rPr lang="cs-CZ" sz="2000" dirty="0">
                <a:solidFill>
                  <a:srgbClr val="C00000"/>
                </a:solidFill>
              </a:rPr>
              <a:t>, </a:t>
            </a:r>
            <a:r>
              <a:rPr lang="cs-CZ" sz="2000" dirty="0" smtClean="0">
                <a:solidFill>
                  <a:srgbClr val="C00000"/>
                </a:solidFill>
              </a:rPr>
              <a:t>Urea, KM</a:t>
            </a:r>
            <a:endParaRPr lang="cs-CZ" sz="2000" dirty="0">
              <a:solidFill>
                <a:srgbClr val="C00000"/>
              </a:solidFill>
            </a:endParaRPr>
          </a:p>
        </p:txBody>
      </p:sp>
      <p:cxnSp>
        <p:nvCxnSpPr>
          <p:cNvPr id="89" name="Přímá spojnice se šipkou 88"/>
          <p:cNvCxnSpPr/>
          <p:nvPr/>
        </p:nvCxnSpPr>
        <p:spPr>
          <a:xfrm flipV="1">
            <a:off x="4528580" y="4293708"/>
            <a:ext cx="363938" cy="6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6070485" y="2285611"/>
            <a:ext cx="2005500" cy="3088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</a:rPr>
              <a:t>sval.gykogenu</a:t>
            </a:r>
            <a:endParaRPr lang="cs-CZ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5" name="Přímá spojnice se šipkou 114"/>
          <p:cNvCxnSpPr/>
          <p:nvPr/>
        </p:nvCxnSpPr>
        <p:spPr>
          <a:xfrm flipH="1">
            <a:off x="3080667" y="2593969"/>
            <a:ext cx="3716172" cy="67963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/>
          <p:cNvCxnSpPr/>
          <p:nvPr/>
        </p:nvCxnSpPr>
        <p:spPr>
          <a:xfrm flipH="1">
            <a:off x="8075984" y="1942452"/>
            <a:ext cx="313173" cy="343159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se šipkou 120"/>
          <p:cNvCxnSpPr/>
          <p:nvPr/>
        </p:nvCxnSpPr>
        <p:spPr>
          <a:xfrm>
            <a:off x="5235191" y="1969991"/>
            <a:ext cx="897474" cy="31562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Přímá spojnice se šipkou 125"/>
          <p:cNvCxnSpPr/>
          <p:nvPr/>
        </p:nvCxnSpPr>
        <p:spPr>
          <a:xfrm flipV="1">
            <a:off x="5779177" y="2051179"/>
            <a:ext cx="1" cy="220098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triangle" w="sm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se šipkou 137"/>
          <p:cNvCxnSpPr/>
          <p:nvPr/>
        </p:nvCxnSpPr>
        <p:spPr>
          <a:xfrm flipV="1">
            <a:off x="3610136" y="4892702"/>
            <a:ext cx="1328617" cy="47739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aoblený obdélník 73"/>
          <p:cNvSpPr/>
          <p:nvPr/>
        </p:nvSpPr>
        <p:spPr>
          <a:xfrm>
            <a:off x="6653837" y="3945523"/>
            <a:ext cx="1422148" cy="423586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ADH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→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↓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GF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7" name="Přímá spojnice se šipkou 76"/>
          <p:cNvCxnSpPr>
            <a:stCxn id="74" idx="2"/>
            <a:endCxn id="93" idx="0"/>
          </p:cNvCxnSpPr>
          <p:nvPr/>
        </p:nvCxnSpPr>
        <p:spPr>
          <a:xfrm>
            <a:off x="7364911" y="4369109"/>
            <a:ext cx="2108" cy="32372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 flipV="1">
            <a:off x="7882906" y="3776693"/>
            <a:ext cx="561235" cy="10453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aoblený obdélník 92"/>
          <p:cNvSpPr/>
          <p:nvPr/>
        </p:nvSpPr>
        <p:spPr>
          <a:xfrm>
            <a:off x="6653836" y="4692837"/>
            <a:ext cx="1426366" cy="552616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RETENCE TEKUTIN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6" name="Přímá spojnice se šipkou 105"/>
          <p:cNvCxnSpPr>
            <a:endCxn id="93" idx="1"/>
          </p:cNvCxnSpPr>
          <p:nvPr/>
        </p:nvCxnSpPr>
        <p:spPr>
          <a:xfrm flipV="1">
            <a:off x="3654370" y="4969145"/>
            <a:ext cx="2999466" cy="44704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Přímá spojnice se šipkou 113"/>
          <p:cNvCxnSpPr/>
          <p:nvPr/>
        </p:nvCxnSpPr>
        <p:spPr>
          <a:xfrm flipH="1">
            <a:off x="3662703" y="5097780"/>
            <a:ext cx="2991133" cy="40456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aoblený obdélník 136"/>
          <p:cNvSpPr/>
          <p:nvPr/>
        </p:nvSpPr>
        <p:spPr>
          <a:xfrm>
            <a:off x="9170538" y="4994659"/>
            <a:ext cx="1177046" cy="409666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OTOKY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1" name="Zaoblený obdélník 140"/>
          <p:cNvSpPr/>
          <p:nvPr/>
        </p:nvSpPr>
        <p:spPr>
          <a:xfrm>
            <a:off x="8051155" y="5819238"/>
            <a:ext cx="1250546" cy="73554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PLÍCE</a:t>
            </a:r>
            <a:r>
              <a:rPr lang="cs-CZ" sz="2000" dirty="0" smtClean="0">
                <a:solidFill>
                  <a:schemeClr val="tx1"/>
                </a:solidFill>
              </a:rPr>
              <a:t> dušnost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142" name="Přímá spojnice se šipkou 141"/>
          <p:cNvCxnSpPr/>
          <p:nvPr/>
        </p:nvCxnSpPr>
        <p:spPr>
          <a:xfrm flipH="1">
            <a:off x="9832128" y="4632277"/>
            <a:ext cx="6698" cy="38218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se šipkou 171"/>
          <p:cNvCxnSpPr>
            <a:stCxn id="137" idx="2"/>
            <a:endCxn id="141" idx="0"/>
          </p:cNvCxnSpPr>
          <p:nvPr/>
        </p:nvCxnSpPr>
        <p:spPr>
          <a:xfrm flipH="1">
            <a:off x="8676428" y="5404325"/>
            <a:ext cx="1082633" cy="41491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se šipkou 173"/>
          <p:cNvCxnSpPr>
            <a:stCxn id="137" idx="2"/>
            <a:endCxn id="64" idx="0"/>
          </p:cNvCxnSpPr>
          <p:nvPr/>
        </p:nvCxnSpPr>
        <p:spPr>
          <a:xfrm>
            <a:off x="9759061" y="5404325"/>
            <a:ext cx="647333" cy="27063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Přímá spojnice se šipkou 190"/>
          <p:cNvCxnSpPr/>
          <p:nvPr/>
        </p:nvCxnSpPr>
        <p:spPr>
          <a:xfrm>
            <a:off x="3249723" y="5849053"/>
            <a:ext cx="0" cy="3056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2508399" y="3786403"/>
            <a:ext cx="10824" cy="3012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Přímá spojnice se šipkou 193"/>
          <p:cNvCxnSpPr/>
          <p:nvPr/>
        </p:nvCxnSpPr>
        <p:spPr>
          <a:xfrm flipH="1">
            <a:off x="2648459" y="5016205"/>
            <a:ext cx="695515" cy="2772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se šipkou 209"/>
          <p:cNvCxnSpPr/>
          <p:nvPr/>
        </p:nvCxnSpPr>
        <p:spPr>
          <a:xfrm>
            <a:off x="9812448" y="3762351"/>
            <a:ext cx="6698" cy="3560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466165" y="6609916"/>
            <a:ext cx="1147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Armstrong et al., 2010; </a:t>
            </a:r>
            <a:r>
              <a:rPr lang="cs-CZ" sz="1400" dirty="0" err="1" smtClean="0"/>
              <a:t>Brancaccio</a:t>
            </a:r>
            <a:r>
              <a:rPr lang="cs-CZ" sz="1400" dirty="0" smtClean="0"/>
              <a:t> et al., 2007; </a:t>
            </a:r>
            <a:r>
              <a:rPr lang="cs-CZ" sz="1400" dirty="0" err="1" smtClean="0"/>
              <a:t>Clarkson</a:t>
            </a:r>
            <a:r>
              <a:rPr lang="cs-CZ" sz="1400" dirty="0" smtClean="0"/>
              <a:t>, 2007; Cooper, 2002; </a:t>
            </a:r>
            <a:r>
              <a:rPr lang="cs-CZ" sz="1400" dirty="0" err="1" smtClean="0"/>
              <a:t>Hew-Butler</a:t>
            </a:r>
            <a:r>
              <a:rPr lang="cs-CZ" sz="1400" dirty="0" smtClean="0"/>
              <a:t>, 2013;  </a:t>
            </a:r>
            <a:r>
              <a:rPr lang="cs-CZ" sz="1400" dirty="0" err="1" smtClean="0"/>
              <a:t>Keltz</a:t>
            </a:r>
            <a:r>
              <a:rPr lang="cs-CZ" sz="1400" dirty="0" smtClean="0"/>
              <a:t> et al., 2013; </a:t>
            </a:r>
            <a:r>
              <a:rPr lang="cs-CZ" sz="1400" dirty="0" err="1" smtClean="0"/>
              <a:t>Lenz</a:t>
            </a:r>
            <a:r>
              <a:rPr lang="cs-CZ" sz="1400" dirty="0" smtClean="0"/>
              <a:t>, 2009; </a:t>
            </a:r>
            <a:r>
              <a:rPr lang="cs-CZ" sz="1400" dirty="0" err="1" smtClean="0"/>
              <a:t>Palazzetti</a:t>
            </a:r>
            <a:r>
              <a:rPr lang="cs-CZ" sz="1400" dirty="0" smtClean="0"/>
              <a:t> et al., 2003 et al …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131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26" grpId="0" animBg="1"/>
      <p:bldP spid="21" grpId="0" animBg="1"/>
      <p:bldP spid="22" grpId="0" animBg="1"/>
      <p:bldP spid="64" grpId="0" animBg="1"/>
      <p:bldP spid="79" grpId="0" animBg="1"/>
      <p:bldP spid="91" grpId="0" animBg="1"/>
      <p:bldP spid="32" grpId="0" animBg="1"/>
      <p:bldP spid="37" grpId="0" animBg="1"/>
      <p:bldP spid="40" grpId="0" animBg="1"/>
      <p:bldP spid="43" grpId="0" animBg="1"/>
      <p:bldP spid="49" grpId="0" animBg="1"/>
      <p:bldP spid="65" grpId="0" animBg="1"/>
      <p:bldP spid="80" grpId="0" animBg="1"/>
      <p:bldP spid="113" grpId="0" animBg="1"/>
      <p:bldP spid="74" grpId="0" animBg="1"/>
      <p:bldP spid="93" grpId="0" animBg="1"/>
      <p:bldP spid="137" grpId="0" animBg="1"/>
      <p:bldP spid="1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6" y="5065784"/>
            <a:ext cx="3451691" cy="17258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9" y="1374264"/>
            <a:ext cx="2673599" cy="2171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79" y="1370973"/>
            <a:ext cx="3261619" cy="2174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757632" y="1830793"/>
            <a:ext cx="6602277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Příznaky s podezřením na EAH</a:t>
            </a:r>
          </a:p>
          <a:p>
            <a:pPr algn="ctr"/>
            <a:r>
              <a:rPr lang="cs-CZ" dirty="0" smtClean="0">
                <a:solidFill>
                  <a:srgbClr val="0070C0"/>
                </a:solidFill>
              </a:rPr>
              <a:t>alterace duševních funkcí, bezvědomí, záchvat křečí, těžká dušnost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2490512" y="2751575"/>
            <a:ext cx="1705232" cy="716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ANO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12200" y="3896770"/>
            <a:ext cx="3301138" cy="1477328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Na+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]&gt;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135mmol/l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Další diferenciální diagnostika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(přehřátí,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hypernatrémie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, hypoglykémie, výšková nemoc)</a:t>
            </a:r>
          </a:p>
          <a:p>
            <a:pPr algn="ctr"/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78278" y="3899442"/>
            <a:ext cx="3301138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Na+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]&lt;</a:t>
            </a:r>
            <a:r>
              <a:rPr lang="cs-CZ" u="sng" dirty="0" smtClean="0">
                <a:solidFill>
                  <a:schemeClr val="accent6">
                    <a:lumMod val="75000"/>
                  </a:schemeClr>
                </a:solidFill>
              </a:rPr>
              <a:t>135mmol/l</a:t>
            </a:r>
          </a:p>
          <a:p>
            <a:pPr algn="ctr"/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i.v.bolus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100 ml 3%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fyz.roz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(opakovat každých 10 minut do 3 dávek nebo do ústupu neurologických symptomů)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Přímá spojnice se šipkou 20"/>
          <p:cNvCxnSpPr>
            <a:stCxn id="7" idx="5"/>
          </p:cNvCxnSpPr>
          <p:nvPr/>
        </p:nvCxnSpPr>
        <p:spPr>
          <a:xfrm>
            <a:off x="3946019" y="3363310"/>
            <a:ext cx="1295185" cy="53012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ousměrná vodorovná šipka 22"/>
          <p:cNvSpPr/>
          <p:nvPr/>
        </p:nvSpPr>
        <p:spPr>
          <a:xfrm>
            <a:off x="4208101" y="2768951"/>
            <a:ext cx="3709336" cy="666651"/>
          </a:xfrm>
          <a:prstGeom prst="leftRight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>
                <a:solidFill>
                  <a:schemeClr val="tx1"/>
                </a:solidFill>
              </a:rPr>
              <a:t>Možnost měření elektrolytů v krvi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7929794" y="2724591"/>
            <a:ext cx="1705232" cy="716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26" name="Přímá spojnice se šipkou 25"/>
          <p:cNvCxnSpPr>
            <a:endCxn id="18" idx="0"/>
          </p:cNvCxnSpPr>
          <p:nvPr/>
        </p:nvCxnSpPr>
        <p:spPr>
          <a:xfrm flipH="1">
            <a:off x="2628847" y="3467935"/>
            <a:ext cx="448346" cy="43150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846122" y="3898451"/>
            <a:ext cx="3301138" cy="1477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Zajistit žílu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Orálně hypertonický roztok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(vyvarovat se hypotonických tekutin)</a:t>
            </a:r>
          </a:p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Kyslík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Přímá spojnice se šipkou 34"/>
          <p:cNvCxnSpPr/>
          <p:nvPr/>
        </p:nvCxnSpPr>
        <p:spPr>
          <a:xfrm>
            <a:off x="8867550" y="3441283"/>
            <a:ext cx="361590" cy="4521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9434907" y="5375779"/>
            <a:ext cx="0" cy="594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1002550" y="834811"/>
            <a:ext cx="101689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cap="all" dirty="0" smtClean="0">
                <a:solidFill>
                  <a:srgbClr val="C00000"/>
                </a:solidFill>
              </a:rPr>
              <a:t>Diagnostika a léčba hyponatrémie (EAH)</a:t>
            </a:r>
          </a:p>
          <a:p>
            <a:pPr algn="ctr"/>
            <a:r>
              <a:rPr lang="cs-CZ" sz="2000" dirty="0" smtClean="0"/>
              <a:t>(</a:t>
            </a:r>
            <a:r>
              <a:rPr lang="cs-CZ" sz="2000" dirty="0" err="1" smtClean="0"/>
              <a:t>Bennet</a:t>
            </a:r>
            <a:r>
              <a:rPr lang="cs-CZ" sz="2000" dirty="0" smtClean="0"/>
              <a:t> BL et al., 2013)</a:t>
            </a:r>
            <a:endParaRPr lang="cs-CZ" sz="2000" dirty="0"/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Hyponatrémie při vytrvalostním cvičení</a:t>
            </a:r>
            <a:endParaRPr lang="cs-CZ" sz="2400" b="1" cap="all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961979" y="5374098"/>
            <a:ext cx="0" cy="594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978279" y="5971714"/>
            <a:ext cx="10168982" cy="369332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TRANSPORT DO ZDRAVOTNÍHO ZAŘÍZENÍ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2628847" y="5405217"/>
            <a:ext cx="0" cy="57250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2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4" grpId="0" animBg="1"/>
      <p:bldP spid="28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54403" y="930095"/>
            <a:ext cx="9465275" cy="292387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ZÁVĚRY - PREVENCE</a:t>
            </a:r>
            <a:endParaRPr lang="cs-CZ" sz="8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Dlouhodobé vytrvalostní cvičení + </a:t>
            </a:r>
            <a:r>
              <a:rPr lang="cs-CZ" sz="24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hyperhydratace</a:t>
            </a: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4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hyponatrémie →  </a:t>
            </a:r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otok </a:t>
            </a:r>
            <a:r>
              <a:rPr lang="cs-CZ" sz="24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mozku a plic.</a:t>
            </a:r>
          </a:p>
          <a:p>
            <a:pPr lvl="0">
              <a:spcAft>
                <a:spcPts val="0"/>
              </a:spcAft>
            </a:pPr>
            <a:endParaRPr lang="cs-CZ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Doporučuji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sportovcům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jejich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trenérům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rozumně</a:t>
            </a:r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podle stavu sportovce volit 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druh a </a:t>
            </a: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objem sportovní 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zátěže</a:t>
            </a: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vnímat a respektovat odezvu těla na zátěž a případně ji omezit,</a:t>
            </a:r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Doplňovat nejenom vodu, ale i </a:t>
            </a:r>
            <a:r>
              <a:rPr lang="cs-CZ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minerály </a:t>
            </a:r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cs-CZ" sz="2400" b="1" baseline="30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Mg</a:t>
            </a:r>
            <a:r>
              <a:rPr lang="cs-CZ" sz="24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cs-CZ" sz="24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cs-CZ" sz="24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, </a:t>
            </a:r>
            <a:r>
              <a:rPr lang="cs-CZ" sz="24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r>
              <a:rPr lang="cs-CZ" sz="24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energii.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3310" y="323264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hyponatrémie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cs-CZ" sz="2400" b="1" cap="all" dirty="0" smtClean="0">
                <a:solidFill>
                  <a:srgbClr val="0070C0"/>
                </a:solidFill>
                <a:latin typeface="+mn-lt"/>
              </a:rPr>
              <a:t>při vytrvalostní zátěži</a:t>
            </a:r>
            <a:endParaRPr lang="cs-CZ" sz="2400" b="1" cap="all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hephard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4"/>
          <a:stretch/>
        </p:blipFill>
        <p:spPr bwMode="auto">
          <a:xfrm>
            <a:off x="1205215" y="733168"/>
            <a:ext cx="9638270" cy="59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207" y="133694"/>
            <a:ext cx="11382287" cy="4616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BEZPROSTŘEDNÍ VLIV </a:t>
            </a:r>
            <a:r>
              <a:rPr lang="cs-CZ" altLang="cs-CZ" sz="2400" b="1" cap="all" dirty="0" err="1" smtClean="0">
                <a:solidFill>
                  <a:srgbClr val="0070C0"/>
                </a:solidFill>
                <a:latin typeface="+mn-lt"/>
              </a:rPr>
              <a:t>TréninkU</a:t>
            </a:r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 (+/-) Na imunitní systém</a:t>
            </a:r>
            <a:endParaRPr lang="cs-CZ" alt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59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33207" y="133694"/>
            <a:ext cx="1138228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Trénink a imunitní systém </a:t>
            </a:r>
            <a:r>
              <a:rPr lang="cs-CZ" altLang="cs-CZ" sz="2400" dirty="0" smtClean="0">
                <a:solidFill>
                  <a:srgbClr val="C00000"/>
                </a:solidFill>
                <a:latin typeface="+mn-lt"/>
              </a:rPr>
              <a:t>a výskyt virového onemocnění </a:t>
            </a:r>
            <a:r>
              <a:rPr lang="cs-CZ" altLang="cs-CZ" sz="1200" i="1" dirty="0" smtClean="0">
                <a:latin typeface="+mn-lt"/>
              </a:rPr>
              <a:t>(</a:t>
            </a:r>
            <a:r>
              <a:rPr lang="cs-CZ" altLang="cs-CZ" sz="1200" i="1" dirty="0">
                <a:latin typeface="+mn-lt"/>
              </a:rPr>
              <a:t>R. </a:t>
            </a:r>
            <a:r>
              <a:rPr lang="cs-CZ" altLang="cs-CZ" sz="1200" i="1" dirty="0" err="1">
                <a:latin typeface="+mn-lt"/>
              </a:rPr>
              <a:t>Sephard</a:t>
            </a:r>
            <a:r>
              <a:rPr lang="cs-CZ" altLang="cs-CZ" sz="1200" i="1" dirty="0">
                <a:latin typeface="+mn-lt"/>
              </a:rPr>
              <a:t>, P.N. </a:t>
            </a:r>
            <a:r>
              <a:rPr lang="cs-CZ" altLang="cs-CZ" sz="1200" i="1" dirty="0" err="1">
                <a:latin typeface="+mn-lt"/>
              </a:rPr>
              <a:t>Shek</a:t>
            </a:r>
            <a:r>
              <a:rPr lang="cs-CZ" altLang="cs-CZ" sz="1200" i="1" dirty="0">
                <a:latin typeface="+mn-lt"/>
              </a:rPr>
              <a:t> 1999</a:t>
            </a:r>
            <a:r>
              <a:rPr lang="cs-CZ" altLang="cs-CZ" sz="1200" i="1" dirty="0" smtClean="0">
                <a:latin typeface="+mn-lt"/>
              </a:rPr>
              <a:t>)</a:t>
            </a:r>
            <a:endParaRPr lang="cs-CZ" altLang="cs-CZ" sz="2000" i="1" dirty="0">
              <a:latin typeface="+mn-lt"/>
            </a:endParaRPr>
          </a:p>
        </p:txBody>
      </p:sp>
      <p:graphicFrame>
        <p:nvGraphicFramePr>
          <p:cNvPr id="3588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04958"/>
              </p:ext>
            </p:extLst>
          </p:nvPr>
        </p:nvGraphicFramePr>
        <p:xfrm>
          <a:off x="329515" y="749642"/>
          <a:ext cx="6326658" cy="3554758"/>
        </p:xfrm>
        <a:graphic>
          <a:graphicData uri="http://schemas.openxmlformats.org/drawingml/2006/table">
            <a:tbl>
              <a:tblPr/>
              <a:tblGrid>
                <a:gridCol w="1696993"/>
                <a:gridCol w="2108887"/>
                <a:gridCol w="2520778"/>
              </a:tblGrid>
              <a:tr h="844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CVIČENÍ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BUNĚČNÉ MECHANISMY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</a:rPr>
                        <a:t>HUMORÁLNÍ MECHANISMY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lehké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­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altLang="cs-CZ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­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Makrofágů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­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T-lymfocytů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4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těžké dlouhodobé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Natural </a:t>
                      </a:r>
                      <a:r>
                        <a:rPr kumimoji="0" lang="cs-CZ" altLang="cs-CZ" sz="2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Killers</a:t>
                      </a: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Makrofágů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Pl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(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IgA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, </a:t>
                      </a:r>
                      <a:r>
                        <a:rPr kumimoji="0" lang="cs-CZ" alt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IgG</a:t>
                      </a: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Interferon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¯"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 C-reaktivní protein</a:t>
                      </a:r>
                      <a:endParaRPr kumimoji="0" lang="cs-CZ" alt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3206" y="4456671"/>
            <a:ext cx="11382288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0070C0"/>
                </a:solidFill>
              </a:rPr>
              <a:t>TĚŽKÉ CVIČENÍ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  <a:r>
              <a:rPr lang="cs-CZ" altLang="cs-CZ" b="1" i="1" dirty="0">
                <a:solidFill>
                  <a:srgbClr val="7030A0"/>
                </a:solidFill>
              </a:rPr>
              <a:t>kumulativní mikrotrauma</a:t>
            </a:r>
            <a:r>
              <a:rPr lang="cs-CZ" altLang="cs-CZ" dirty="0">
                <a:solidFill>
                  <a:srgbClr val="7030A0"/>
                </a:solidFill>
              </a:rPr>
              <a:t> (rhabdomyolýza) </a:t>
            </a:r>
            <a:r>
              <a:rPr lang="cs-CZ" altLang="cs-CZ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lokální a systémové </a:t>
            </a:r>
            <a:r>
              <a:rPr lang="cs-CZ" altLang="cs-CZ" b="1" u="sng" dirty="0">
                <a:solidFill>
                  <a:srgbClr val="FF0000"/>
                </a:solidFill>
              </a:rPr>
              <a:t>akutní fázi </a:t>
            </a:r>
            <a:r>
              <a:rPr lang="cs-CZ" altLang="cs-CZ" b="1" u="sng" dirty="0" smtClean="0">
                <a:solidFill>
                  <a:srgbClr val="FF0000"/>
                </a:solidFill>
              </a:rPr>
              <a:t>zánětu</a:t>
            </a:r>
            <a:r>
              <a:rPr lang="cs-CZ" altLang="cs-CZ" dirty="0" smtClean="0">
                <a:solidFill>
                  <a:srgbClr val="FF0000"/>
                </a:solidFill>
              </a:rPr>
              <a:t> </a:t>
            </a:r>
            <a:r>
              <a:rPr lang="cs-CZ" altLang="cs-CZ" dirty="0" smtClean="0"/>
              <a:t>(leukocytóza)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cs-CZ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 smtClean="0">
                <a:solidFill>
                  <a:srgbClr val="7030A0"/>
                </a:solidFill>
              </a:rPr>
              <a:t> </a:t>
            </a:r>
            <a:r>
              <a:rPr lang="cs-CZ" altLang="cs-CZ" b="1" i="1" dirty="0">
                <a:solidFill>
                  <a:srgbClr val="7030A0"/>
                </a:solidFill>
              </a:rPr>
              <a:t>destrukce bílkovin a leukocytů + psychický stres</a:t>
            </a:r>
            <a:r>
              <a:rPr lang="cs-CZ" altLang="cs-CZ" dirty="0">
                <a:solidFill>
                  <a:srgbClr val="7030A0"/>
                </a:solidFill>
              </a:rPr>
              <a:t> </a:t>
            </a:r>
            <a:r>
              <a:rPr lang="cs-CZ" altLang="cs-CZ" b="1" dirty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dirty="0"/>
              <a:t> </a:t>
            </a:r>
            <a:r>
              <a:rPr lang="cs-CZ" altLang="cs-CZ" b="1" u="sng" dirty="0"/>
              <a:t>IMUNOSUPRESE</a:t>
            </a:r>
            <a:r>
              <a:rPr lang="cs-CZ" altLang="cs-CZ" dirty="0"/>
              <a:t> </a:t>
            </a:r>
            <a:r>
              <a:rPr lang="cs-CZ" altLang="cs-CZ" dirty="0" smtClean="0"/>
              <a:t>(leukopenie)</a:t>
            </a:r>
            <a:endParaRPr lang="cs-CZ" altLang="cs-CZ" dirty="0">
              <a:solidFill>
                <a:schemeClr val="accent2"/>
              </a:solidFill>
            </a:endParaRPr>
          </a:p>
          <a:p>
            <a:pPr eaLnBrk="1" hangingPunct="1"/>
            <a:r>
              <a:rPr lang="cs-CZ" altLang="cs-CZ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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b="1" i="1" dirty="0">
                <a:solidFill>
                  <a:srgbClr val="7030A0"/>
                </a:solidFill>
              </a:rPr>
              <a:t>nedostatek</a:t>
            </a:r>
            <a:r>
              <a:rPr lang="cs-CZ" altLang="cs-CZ" sz="2000" dirty="0">
                <a:solidFill>
                  <a:srgbClr val="7030A0"/>
                </a:solidFill>
              </a:rPr>
              <a:t> </a:t>
            </a:r>
            <a:r>
              <a:rPr lang="cs-CZ" altLang="cs-CZ" sz="2000" dirty="0" err="1"/>
              <a:t>glutaminu</a:t>
            </a:r>
            <a:r>
              <a:rPr lang="cs-CZ" altLang="cs-CZ" sz="2000" dirty="0"/>
              <a:t>, argininu, L-karnitinu, esenciálních AMK, vit. </a:t>
            </a:r>
            <a:r>
              <a:rPr lang="cs-CZ" altLang="cs-CZ" sz="2000" dirty="0" smtClean="0"/>
              <a:t>B6, </a:t>
            </a:r>
            <a:r>
              <a:rPr lang="cs-CZ" altLang="cs-CZ" sz="2000" dirty="0" err="1" smtClean="0"/>
              <a:t>kys.listové</a:t>
            </a:r>
            <a:r>
              <a:rPr lang="cs-CZ" altLang="cs-CZ" sz="2000" dirty="0"/>
              <a:t>, </a:t>
            </a:r>
            <a:r>
              <a:rPr lang="cs-CZ" altLang="cs-CZ" sz="2000" dirty="0" err="1" smtClean="0"/>
              <a:t>vit.E</a:t>
            </a:r>
            <a:r>
              <a:rPr lang="cs-CZ" altLang="cs-CZ" sz="2000" dirty="0" smtClean="0"/>
              <a:t>, …</a:t>
            </a:r>
            <a:endParaRPr lang="cs-CZ" altLang="cs-CZ" sz="2000" dirty="0"/>
          </a:p>
        </p:txBody>
      </p:sp>
      <p:pic>
        <p:nvPicPr>
          <p:cNvPr id="7" name="Picture 2" descr="shephard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4"/>
          <a:stretch/>
        </p:blipFill>
        <p:spPr bwMode="auto">
          <a:xfrm>
            <a:off x="6672650" y="651906"/>
            <a:ext cx="5330310" cy="36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 rot="16200000">
            <a:off x="5771934" y="1947056"/>
            <a:ext cx="274670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 dirty="0">
                <a:solidFill>
                  <a:srgbClr val="CC0066"/>
                </a:solidFill>
              </a:rPr>
              <a:t>VÝSKYT VIROVÉHO ONEMOCNĚNÍ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98725" y="3612798"/>
            <a:ext cx="439205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dirty="0"/>
              <a:t>malá		vyčerpávající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800" cap="all" dirty="0">
                <a:solidFill>
                  <a:srgbClr val="CC0066"/>
                </a:solidFill>
              </a:rPr>
              <a:t>Objem a intenzita fyzické zátěže</a:t>
            </a:r>
          </a:p>
        </p:txBody>
      </p:sp>
    </p:spTree>
    <p:extLst>
      <p:ext uri="{BB962C8B-B14F-4D97-AF65-F5344CB8AC3E}">
        <p14:creationId xmlns:p14="http://schemas.microsoft.com/office/powerpoint/2010/main" val="1563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9382" y="881120"/>
            <a:ext cx="1152698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Homeostáza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ea typeface="Times New Roman" panose="02020603050405020304" pitchFamily="18" charset="0"/>
              </a:rPr>
              <a:t>je </a:t>
            </a:r>
            <a:r>
              <a:rPr lang="cs-CZ" sz="2000" b="1" dirty="0">
                <a:solidFill>
                  <a:srgbClr val="0070C0"/>
                </a:solidFill>
                <a:ea typeface="Times New Roman" panose="02020603050405020304" pitchFamily="18" charset="0"/>
              </a:rPr>
              <a:t>stálost ve vnitřním prostředí </a:t>
            </a:r>
            <a:r>
              <a:rPr lang="cs-CZ" sz="2000" dirty="0">
                <a:ea typeface="Times New Roman" panose="02020603050405020304" pitchFamily="18" charset="0"/>
              </a:rPr>
              <a:t>organizmu člověka (řecky </a:t>
            </a:r>
            <a:r>
              <a:rPr lang="cs-CZ" sz="2000" i="1" dirty="0" err="1">
                <a:ea typeface="Times New Roman" panose="02020603050405020304" pitchFamily="18" charset="0"/>
              </a:rPr>
              <a:t>homos</a:t>
            </a:r>
            <a:r>
              <a:rPr lang="cs-CZ" sz="2000" i="1" dirty="0">
                <a:ea typeface="Times New Roman" panose="02020603050405020304" pitchFamily="18" charset="0"/>
              </a:rPr>
              <a:t> </a:t>
            </a:r>
            <a:r>
              <a:rPr lang="cs-CZ" sz="2000" dirty="0">
                <a:ea typeface="Times New Roman" panose="02020603050405020304" pitchFamily="18" charset="0"/>
              </a:rPr>
              <a:t>= stejný, </a:t>
            </a:r>
            <a:r>
              <a:rPr lang="cs-CZ" sz="2000" i="1" dirty="0" err="1">
                <a:ea typeface="Times New Roman" panose="02020603050405020304" pitchFamily="18" charset="0"/>
              </a:rPr>
              <a:t>stasis</a:t>
            </a:r>
            <a:r>
              <a:rPr lang="cs-CZ" sz="2000" dirty="0">
                <a:ea typeface="Times New Roman" panose="02020603050405020304" pitchFamily="18" charset="0"/>
              </a:rPr>
              <a:t> = stav). </a:t>
            </a:r>
          </a:p>
          <a:p>
            <a:pPr>
              <a:spcAft>
                <a:spcPts val="0"/>
              </a:spcAft>
            </a:pPr>
            <a:endParaRPr lang="cs-CZ" sz="20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 smtClean="0">
                <a:ea typeface="Times New Roman" panose="02020603050405020304" pitchFamily="18" charset="0"/>
              </a:rPr>
              <a:t>Přežití </a:t>
            </a:r>
            <a:r>
              <a:rPr lang="cs-CZ" sz="2000" b="1" dirty="0">
                <a:ea typeface="Times New Roman" panose="02020603050405020304" pitchFamily="18" charset="0"/>
              </a:rPr>
              <a:t>buněk je možné pouze v prostředí s určitou fyzikální a chemickou stabilitou</a:t>
            </a:r>
            <a:r>
              <a:rPr lang="cs-CZ" sz="2000" dirty="0">
                <a:ea typeface="Times New Roman" panose="02020603050405020304" pitchFamily="18" charset="0"/>
              </a:rPr>
              <a:t> (teplota, tlak, chemické složení, prostupnost atd.). </a:t>
            </a:r>
            <a:endParaRPr lang="cs-CZ" sz="20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</a:rPr>
              <a:t>Organizmus </a:t>
            </a:r>
            <a:r>
              <a:rPr lang="cs-CZ" sz="2000" dirty="0">
                <a:latin typeface="Calibri" panose="020F0502020204030204" pitchFamily="34" charset="0"/>
              </a:rPr>
              <a:t>se snaží udržet v úzkých mezích podmínky pro strukturu a funkce svých buněk a tkání (např. nervová, svalová), orgánů (např. srdce a mozek) a orgánových systémů (např. oběhový systém). Tím se </a:t>
            </a:r>
            <a:r>
              <a:rPr lang="cs-CZ" sz="2000" b="1" dirty="0">
                <a:latin typeface="Calibri" panose="020F0502020204030204" pitchFamily="34" charset="0"/>
              </a:rPr>
              <a:t>zajištuje přežití jedince v neustále se měnícím prostředí, které je zdrojem zátěže - stresu</a:t>
            </a:r>
            <a:r>
              <a:rPr lang="cs-CZ" sz="2000" dirty="0">
                <a:latin typeface="Calibri" panose="020F0502020204030204" pitchFamily="34" charset="0"/>
              </a:rPr>
              <a:t> (pracovní zátěž a odpočinek, horko a chlad, sucho a vlhko, nízký a vysoký atmosférický tlak atd</a:t>
            </a:r>
            <a:r>
              <a:rPr lang="cs-CZ" sz="2000" dirty="0" smtClean="0">
                <a:latin typeface="Calibri" panose="020F0502020204030204" pitchFamily="34" charset="0"/>
              </a:rPr>
              <a:t>.).</a:t>
            </a:r>
            <a:endParaRPr lang="cs-CZ" sz="2000" b="1" i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1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367213" y="2492375"/>
            <a:ext cx="3744912" cy="1993900"/>
          </a:xfrm>
          <a:prstGeom prst="rect">
            <a:avLst/>
          </a:prstGeom>
          <a:solidFill>
            <a:schemeClr val="accent1">
              <a:lumMod val="40000"/>
              <a:lumOff val="60000"/>
              <a:alpha val="9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rgbClr val="7030A0"/>
                </a:solidFill>
              </a:rPr>
              <a:t>vznik - zvýšení</a:t>
            </a:r>
          </a:p>
          <a:p>
            <a:pPr algn="ctr">
              <a:spcBef>
                <a:spcPct val="50000"/>
              </a:spcBef>
            </a:pPr>
            <a:r>
              <a:rPr lang="cs-CZ" altLang="cs-CZ" sz="3600" b="1" dirty="0">
                <a:solidFill>
                  <a:srgbClr val="0070C0"/>
                </a:solidFill>
              </a:rPr>
              <a:t>ÚNAVA</a:t>
            </a:r>
          </a:p>
          <a:p>
            <a:pPr algn="ctr">
              <a:spcBef>
                <a:spcPct val="50000"/>
              </a:spcBef>
            </a:pPr>
            <a:r>
              <a:rPr lang="cs-CZ" altLang="cs-CZ" sz="2800" b="1" dirty="0">
                <a:solidFill>
                  <a:schemeClr val="accent6">
                    <a:lumMod val="75000"/>
                  </a:schemeClr>
                </a:solidFill>
              </a:rPr>
              <a:t>snížení - odstranění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367214" y="333375"/>
            <a:ext cx="3673475" cy="20891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FF">
              <a:alpha val="11000"/>
            </a:srgb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2800" b="1" dirty="0" smtClean="0">
                <a:solidFill>
                  <a:srgbClr val="7030A0"/>
                </a:solidFill>
              </a:rPr>
              <a:t>TRÉNINK</a:t>
            </a:r>
            <a:endParaRPr lang="cs-CZ" altLang="cs-CZ" sz="2800" b="1" dirty="0">
              <a:solidFill>
                <a:srgbClr val="7030A0"/>
              </a:solidFill>
            </a:endParaRPr>
          </a:p>
          <a:p>
            <a:pPr algn="ctr"/>
            <a:endParaRPr lang="cs-CZ" altLang="cs-CZ" sz="2800" b="1" dirty="0">
              <a:solidFill>
                <a:srgbClr val="7030A0"/>
              </a:solidFill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295775" y="4579938"/>
            <a:ext cx="3816350" cy="20891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6">
              <a:lumMod val="20000"/>
              <a:lumOff val="80000"/>
              <a:alpha val="9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000" b="1">
                <a:solidFill>
                  <a:schemeClr val="accent6">
                    <a:lumMod val="75000"/>
                  </a:schemeClr>
                </a:solidFill>
              </a:rPr>
              <a:t>REGENERACE</a:t>
            </a:r>
          </a:p>
          <a:p>
            <a:pPr algn="ctr"/>
            <a:r>
              <a:rPr lang="cs-CZ" altLang="cs-CZ" sz="2000" b="1">
                <a:solidFill>
                  <a:schemeClr val="accent6">
                    <a:lumMod val="75000"/>
                  </a:schemeClr>
                </a:solidFill>
              </a:rPr>
              <a:t>SIL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 rot="16200000">
            <a:off x="7320757" y="3717132"/>
            <a:ext cx="3959225" cy="1798638"/>
          </a:xfrm>
          <a:prstGeom prst="curvedUpArrow">
            <a:avLst>
              <a:gd name="adj1" fmla="val 44025"/>
              <a:gd name="adj2" fmla="val 88049"/>
              <a:gd name="adj3" fmla="val 33356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cs-CZ" altLang="cs-CZ" sz="2400" b="1">
                <a:solidFill>
                  <a:schemeClr val="accent6">
                    <a:lumMod val="75000"/>
                  </a:schemeClr>
                </a:solidFill>
              </a:rPr>
              <a:t>po zátěži</a:t>
            </a: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rot="16200000">
            <a:off x="227806" y="2601119"/>
            <a:ext cx="6192838" cy="1657350"/>
          </a:xfrm>
          <a:prstGeom prst="curvedDownArrow">
            <a:avLst>
              <a:gd name="adj1" fmla="val 38041"/>
              <a:gd name="adj2" fmla="val 112945"/>
              <a:gd name="adj3" fmla="val 33296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/>
            <a:r>
              <a:rPr lang="cs-CZ" altLang="cs-CZ" sz="2400" b="1">
                <a:solidFill>
                  <a:schemeClr val="accent6">
                    <a:lumMod val="75000"/>
                  </a:schemeClr>
                </a:solidFill>
              </a:rPr>
              <a:t>při zátěži</a:t>
            </a:r>
          </a:p>
        </p:txBody>
      </p:sp>
    </p:spTree>
    <p:extLst>
      <p:ext uri="{BB962C8B-B14F-4D97-AF65-F5344CB8AC3E}">
        <p14:creationId xmlns:p14="http://schemas.microsoft.com/office/powerpoint/2010/main" val="2548349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97" y="115888"/>
            <a:ext cx="11096368" cy="4318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PŘÍČINY ÚNAVY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698" y="620713"/>
            <a:ext cx="11096367" cy="5582379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900" b="1" u="sng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u="sng" dirty="0" smtClean="0">
                <a:solidFill>
                  <a:srgbClr val="C00000"/>
                </a:solidFill>
              </a:rPr>
              <a:t>SOMATICKÉ </a:t>
            </a:r>
            <a:r>
              <a:rPr lang="cs-CZ" altLang="cs-CZ" sz="2000" b="1" u="sng" dirty="0">
                <a:solidFill>
                  <a:srgbClr val="C00000"/>
                </a:solidFill>
              </a:rPr>
              <a:t>FAKTORY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zdrojů energie </a:t>
            </a:r>
            <a:r>
              <a:rPr lang="cs-CZ" altLang="cs-CZ" sz="2000" dirty="0"/>
              <a:t>(ATP, ADP, CP, pyruvát, glukosa, glykogen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kapacity enzymů </a:t>
            </a:r>
            <a:r>
              <a:rPr lang="cs-CZ" altLang="cs-CZ" sz="2000" dirty="0"/>
              <a:t>energetického metabolizmu v </a:t>
            </a:r>
            <a:r>
              <a:rPr lang="cs-CZ" altLang="cs-CZ" sz="2000" dirty="0" err="1"/>
              <a:t>myocytech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spouštěčů kontrakce </a:t>
            </a:r>
            <a:r>
              <a:rPr lang="cs-CZ" altLang="cs-CZ" sz="2000" dirty="0"/>
              <a:t>sval. vláken (Ca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Vyčerpání mediátorů přenosu podráždění </a:t>
            </a:r>
            <a:r>
              <a:rPr lang="cs-CZ" altLang="cs-CZ" sz="2000" dirty="0"/>
              <a:t>nervosvalových plotének a ve svalech (acetylcholin)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Ztráty vody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hypohydratace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Ztráty minerálů </a:t>
            </a:r>
            <a:r>
              <a:rPr lang="cs-CZ" altLang="cs-CZ" sz="2000" dirty="0"/>
              <a:t>(z buněk: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, Mg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; do buněk a do potu: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Cl</a:t>
            </a:r>
            <a:r>
              <a:rPr lang="cs-CZ" altLang="cs-CZ" sz="2000" baseline="30000" dirty="0"/>
              <a:t>-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Metabolická acidóza </a:t>
            </a:r>
            <a:r>
              <a:rPr lang="cs-CZ" altLang="cs-CZ" sz="2000" dirty="0"/>
              <a:t>(H</a:t>
            </a:r>
            <a:r>
              <a:rPr lang="cs-CZ" altLang="cs-CZ" sz="2000" baseline="30000" dirty="0"/>
              <a:t>+</a:t>
            </a:r>
            <a:r>
              <a:rPr lang="cs-CZ" altLang="cs-CZ" sz="2000" dirty="0">
                <a:cs typeface="Arial" panose="020B0604020202020204" pitchFamily="34" charset="0"/>
              </a:rPr>
              <a:t>→↓pH)</a:t>
            </a:r>
            <a:r>
              <a:rPr lang="cs-CZ" altLang="cs-CZ" sz="2000" dirty="0"/>
              <a:t>, vyčerpání mechanizmů kompenzace (HCO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-, </a:t>
            </a:r>
            <a:r>
              <a:rPr lang="cs-CZ" altLang="cs-CZ" sz="2000" dirty="0">
                <a:cs typeface="Arial" panose="020B0604020202020204" pitchFamily="34" charset="0"/>
              </a:rPr>
              <a:t>↑</a:t>
            </a:r>
            <a:r>
              <a:rPr lang="cs-CZ" altLang="cs-CZ" sz="2000" dirty="0"/>
              <a:t>VCO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, </a:t>
            </a:r>
            <a:r>
              <a:rPr lang="cs-CZ" altLang="cs-CZ" sz="2000" dirty="0">
                <a:cs typeface="Arial" panose="020B0604020202020204" pitchFamily="34" charset="0"/>
              </a:rPr>
              <a:t>↑</a:t>
            </a:r>
            <a:r>
              <a:rPr lang="cs-CZ" altLang="cs-CZ" sz="2000" dirty="0"/>
              <a:t>-BE)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Přehřátí</a:t>
            </a:r>
            <a:r>
              <a:rPr lang="cs-CZ" altLang="cs-CZ" sz="2000" dirty="0">
                <a:solidFill>
                  <a:schemeClr val="accent2"/>
                </a:solidFill>
              </a:rPr>
              <a:t> </a:t>
            </a:r>
            <a:r>
              <a:rPr lang="cs-CZ" altLang="cs-CZ" sz="2000" dirty="0"/>
              <a:t>(hypertermie), vyčerpání termoregulačních mechanizmů ochlazování (pocení)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>
                <a:solidFill>
                  <a:srgbClr val="0070C0"/>
                </a:solidFill>
              </a:rPr>
              <a:t>Hypoxemie</a:t>
            </a:r>
            <a:r>
              <a:rPr lang="cs-CZ" altLang="cs-CZ" sz="2000" dirty="0">
                <a:solidFill>
                  <a:srgbClr val="0070C0"/>
                </a:solidFill>
              </a:rPr>
              <a:t> – hypoxie </a:t>
            </a:r>
            <a:r>
              <a:rPr lang="cs-CZ" altLang="cs-CZ" sz="2000" dirty="0">
                <a:sym typeface="Symbol" panose="05050102010706020507" pitchFamily="18" charset="2"/>
              </a:rPr>
              <a:t></a:t>
            </a:r>
            <a:r>
              <a:rPr lang="cs-CZ" altLang="cs-CZ" sz="2000" dirty="0">
                <a:solidFill>
                  <a:schemeClr val="accent2"/>
                </a:solidFill>
              </a:rPr>
              <a:t> </a:t>
            </a:r>
            <a:r>
              <a:rPr lang="cs-CZ" altLang="cs-CZ" sz="2000" dirty="0"/>
              <a:t>nedostatečná ventilace a cirkulace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</a:rPr>
              <a:t>Nedostatečné prokrvení </a:t>
            </a:r>
            <a:r>
              <a:rPr lang="cs-CZ" altLang="cs-CZ" sz="2000" dirty="0"/>
              <a:t>(ischemie) </a:t>
            </a:r>
            <a:r>
              <a:rPr lang="cs-CZ" altLang="cs-CZ" sz="2000" dirty="0">
                <a:sym typeface="Symbol" panose="05050102010706020507" pitchFamily="18" charset="2"/>
              </a:rPr>
              <a:t>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↑viskozita krve (</a:t>
            </a:r>
            <a:r>
              <a:rPr lang="cs-CZ" altLang="cs-CZ" sz="2000" dirty="0" err="1">
                <a:cs typeface="Arial" panose="020B0604020202020204" pitchFamily="34" charset="0"/>
                <a:sym typeface="Symbol" panose="05050102010706020507" pitchFamily="18" charset="2"/>
              </a:rPr>
              <a:t>hypohydratace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), únava srdce (oslabení kontrakcí myokardu)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b="1" u="sng" dirty="0">
              <a:solidFill>
                <a:schemeClr val="accent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u="sng" dirty="0" smtClean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PSYCHICKÉ </a:t>
            </a:r>
            <a:r>
              <a:rPr lang="cs-CZ" altLang="cs-CZ" sz="2000" b="1" u="sng" dirty="0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FAKTORY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Charakter sportovní zátěže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- dlouhodobá, monotónní, ..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Frustrace ve sportu </a:t>
            </a:r>
            <a:r>
              <a:rPr lang="cs-CZ" altLang="cs-CZ" sz="2000" dirty="0">
                <a:cs typeface="Arial" panose="020B0604020202020204" pitchFamily="34" charset="0"/>
                <a:sym typeface="Symbol" panose="05050102010706020507" pitchFamily="18" charset="2"/>
              </a:rPr>
              <a:t> stagnace výkonnosti, neúspěchy, překážky v tréninku a soutěži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Psychický stres a frustrace v rodině, škole, práci, </a:t>
            </a:r>
            <a:r>
              <a:rPr lang="cs-CZ" altLang="cs-CZ" sz="2000" dirty="0" smtClean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společnosti..</a:t>
            </a:r>
            <a:endParaRPr lang="cs-CZ" altLang="cs-CZ" sz="2000" dirty="0">
              <a:solidFill>
                <a:srgbClr val="0070C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6344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081" y="620714"/>
            <a:ext cx="11318789" cy="6048375"/>
          </a:xfrm>
          <a:ln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cs-CZ" altLang="cs-CZ" sz="20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b="1" dirty="0" smtClean="0">
                <a:solidFill>
                  <a:srgbClr val="0000FF"/>
                </a:solidFill>
              </a:rPr>
              <a:t>MÍSTNÍ </a:t>
            </a:r>
            <a:r>
              <a:rPr lang="cs-CZ" altLang="cs-CZ" sz="2000" b="1" dirty="0">
                <a:solidFill>
                  <a:srgbClr val="0000FF"/>
                </a:solidFill>
              </a:rPr>
              <a:t>ÚNAVA </a:t>
            </a:r>
            <a:r>
              <a:rPr lang="cs-CZ" altLang="cs-CZ" sz="2000" dirty="0">
                <a:solidFill>
                  <a:srgbClr val="0000FF"/>
                </a:solidFill>
              </a:rPr>
              <a:t>(lokální)</a:t>
            </a:r>
          </a:p>
          <a:p>
            <a:pPr>
              <a:lnSpc>
                <a:spcPct val="80000"/>
              </a:lnSpc>
            </a:pPr>
            <a:r>
              <a:rPr lang="cs-CZ" altLang="cs-CZ" sz="2000" b="1" i="1" u="sng" dirty="0">
                <a:solidFill>
                  <a:srgbClr val="009900"/>
                </a:solidFill>
              </a:rPr>
              <a:t>Fyziologická</a:t>
            </a:r>
            <a:r>
              <a:rPr lang="cs-CZ" altLang="cs-CZ" sz="2000" i="1" dirty="0">
                <a:solidFill>
                  <a:srgbClr val="009900"/>
                </a:solidFill>
              </a:rPr>
              <a:t> </a:t>
            </a:r>
            <a:r>
              <a:rPr lang="cs-CZ" altLang="cs-CZ" sz="2000" dirty="0">
                <a:solidFill>
                  <a:srgbClr val="009900"/>
                </a:solidFill>
              </a:rPr>
              <a:t>(</a:t>
            </a:r>
            <a:r>
              <a:rPr lang="cs-CZ" altLang="cs-CZ" sz="2000" dirty="0" err="1">
                <a:solidFill>
                  <a:srgbClr val="009900"/>
                </a:solidFill>
              </a:rPr>
              <a:t>overloading</a:t>
            </a:r>
            <a:r>
              <a:rPr lang="cs-CZ" altLang="cs-CZ" sz="2000" dirty="0">
                <a:solidFill>
                  <a:srgbClr val="009900"/>
                </a:solidFill>
              </a:rPr>
              <a:t>) </a:t>
            </a:r>
            <a:r>
              <a:rPr lang="cs-CZ" altLang="cs-CZ" sz="2000" i="1" dirty="0">
                <a:solidFill>
                  <a:srgbClr val="009900"/>
                </a:solidFill>
              </a:rPr>
              <a:t>- stresová reakce </a:t>
            </a:r>
            <a:r>
              <a:rPr lang="cs-CZ" altLang="cs-CZ" sz="2000" b="1" i="1" dirty="0">
                <a:solidFill>
                  <a:srgbClr val="009900"/>
                </a:solidFill>
              </a:rPr>
              <a:t>zatížených částí pohybového aparátu (svalu, šlachy, vazu, úponu, kloubu, kosti atd.),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2000" i="1" dirty="0">
                <a:solidFill>
                  <a:srgbClr val="0000FF"/>
                </a:solidFill>
              </a:rPr>
              <a:t>- přenos neuro-muskulárního podráždění, zdroje energie, přesuny vody, minerálů, hromadění metabolitů, acidóza; zahřátí, ...</a:t>
            </a:r>
          </a:p>
          <a:p>
            <a:pPr>
              <a:lnSpc>
                <a:spcPct val="80000"/>
              </a:lnSpc>
            </a:pPr>
            <a:r>
              <a:rPr lang="cs-CZ" altLang="cs-CZ" sz="2000" b="1" i="1" u="sng" dirty="0"/>
              <a:t>Patologická</a:t>
            </a:r>
            <a:r>
              <a:rPr lang="cs-CZ" altLang="cs-CZ" sz="2000" i="1" dirty="0"/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– přetížení (</a:t>
            </a:r>
            <a:r>
              <a:rPr lang="cs-CZ" altLang="cs-CZ" sz="2000" dirty="0" err="1">
                <a:solidFill>
                  <a:srgbClr val="FF0000"/>
                </a:solidFill>
              </a:rPr>
              <a:t>overuse</a:t>
            </a:r>
            <a:r>
              <a:rPr lang="cs-CZ" altLang="cs-CZ" sz="20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cs typeface="Arial" panose="020B0604020202020204" pitchFamily="34" charset="0"/>
              </a:rPr>
              <a:t>	</a:t>
            </a:r>
            <a:r>
              <a:rPr lang="cs-CZ" altLang="cs-CZ" sz="2000" dirty="0">
                <a:cs typeface="Arial" panose="020B0604020202020204" pitchFamily="34" charset="0"/>
              </a:rPr>
              <a:t>- AKUTNÍ, CHRONICKÁ</a:t>
            </a:r>
            <a:r>
              <a:rPr lang="cs-CZ" altLang="cs-CZ" sz="2000" b="1" dirty="0">
                <a:cs typeface="Arial" panose="020B0604020202020204" pitchFamily="34" charset="0"/>
              </a:rPr>
              <a:t> → traumata a mikrotrauma </a:t>
            </a:r>
            <a:r>
              <a:rPr lang="cs-CZ" altLang="cs-CZ" sz="2000" dirty="0">
                <a:cs typeface="Arial" panose="020B0604020202020204" pitchFamily="34" charset="0"/>
              </a:rPr>
              <a:t>(zánět svalu, šlachy, burzy, vazu, plíživá zlomenina kosti ...)</a:t>
            </a:r>
          </a:p>
          <a:p>
            <a:pPr>
              <a:lnSpc>
                <a:spcPct val="80000"/>
              </a:lnSpc>
            </a:pPr>
            <a:endParaRPr lang="cs-CZ" altLang="cs-CZ" sz="2000" i="1" u="sng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CELKOVÁ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ÚNAVA </a:t>
            </a:r>
            <a:r>
              <a:rPr lang="cs-CZ" altLang="cs-CZ" sz="2000" dirty="0" smtClean="0">
                <a:solidFill>
                  <a:srgbClr val="0000FF"/>
                </a:solidFill>
              </a:rPr>
              <a:t>(i mimo pracující svaly)</a:t>
            </a:r>
            <a:endParaRPr lang="cs-CZ" altLang="cs-CZ" sz="20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 i="1" u="sng" dirty="0">
                <a:solidFill>
                  <a:srgbClr val="009900"/>
                </a:solidFill>
              </a:rPr>
              <a:t>Fyziologická</a:t>
            </a:r>
          </a:p>
          <a:p>
            <a:pPr lvl="1">
              <a:lnSpc>
                <a:spcPct val="80000"/>
              </a:lnSpc>
            </a:pPr>
            <a:r>
              <a:rPr lang="cs-CZ" altLang="cs-CZ" sz="2000" i="1" dirty="0">
                <a:solidFill>
                  <a:srgbClr val="009900"/>
                </a:solidFill>
              </a:rPr>
              <a:t>Maximální zatížení </a:t>
            </a:r>
            <a:r>
              <a:rPr lang="cs-CZ" altLang="cs-CZ" sz="2000" i="1" dirty="0">
                <a:solidFill>
                  <a:srgbClr val="00990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i="1" dirty="0">
                <a:solidFill>
                  <a:srgbClr val="009900"/>
                </a:solidFill>
              </a:rPr>
              <a:t> stresová reakce, resistence a adaptace i </a:t>
            </a:r>
            <a:r>
              <a:rPr lang="cs-CZ" altLang="cs-CZ" sz="2000" b="1" i="1" dirty="0">
                <a:solidFill>
                  <a:srgbClr val="009900"/>
                </a:solidFill>
              </a:rPr>
              <a:t>mimo zatížený pohybový aparát</a:t>
            </a:r>
            <a:r>
              <a:rPr lang="cs-CZ" altLang="cs-CZ" sz="2000" i="1" dirty="0">
                <a:solidFill>
                  <a:srgbClr val="009900"/>
                </a:solidFill>
              </a:rPr>
              <a:t> </a:t>
            </a:r>
            <a:r>
              <a:rPr lang="cs-CZ" altLang="cs-CZ" sz="2000" i="1" dirty="0">
                <a:solidFill>
                  <a:srgbClr val="0000FF"/>
                </a:solidFill>
              </a:rPr>
              <a:t>(energetický metabolismus, oběh, dech, nervové a mentální funkce, imunita ...) </a:t>
            </a:r>
            <a:r>
              <a:rPr lang="cs-CZ" altLang="cs-CZ" sz="2000" b="1" dirty="0">
                <a:solidFill>
                  <a:srgbClr val="7030A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b="1" dirty="0">
                <a:solidFill>
                  <a:srgbClr val="7030A0"/>
                </a:solidFill>
              </a:rPr>
              <a:t> přetížení </a:t>
            </a:r>
            <a:endParaRPr lang="cs-CZ" altLang="cs-CZ" sz="2000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b="1" i="1" u="sng" dirty="0"/>
              <a:t>Patologická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AKUTNÍ:</a:t>
            </a:r>
          </a:p>
          <a:p>
            <a:pPr lvl="2">
              <a:lnSpc>
                <a:spcPct val="80000"/>
              </a:lnSpc>
            </a:pPr>
            <a:r>
              <a:rPr lang="cs-CZ" altLang="cs-CZ" b="1" dirty="0">
                <a:solidFill>
                  <a:srgbClr val="7030A0"/>
                </a:solidFill>
              </a:rPr>
              <a:t>Přetížení </a:t>
            </a:r>
            <a:r>
              <a:rPr lang="cs-CZ" altLang="cs-CZ" dirty="0">
                <a:solidFill>
                  <a:srgbClr val="FF0000"/>
                </a:solidFill>
              </a:rPr>
              <a:t>(</a:t>
            </a:r>
            <a:r>
              <a:rPr lang="cs-CZ" altLang="cs-CZ" dirty="0" err="1">
                <a:solidFill>
                  <a:srgbClr val="FF0000"/>
                </a:solidFill>
              </a:rPr>
              <a:t>overreaching</a:t>
            </a:r>
            <a:r>
              <a:rPr lang="cs-CZ" altLang="cs-CZ" dirty="0">
                <a:solidFill>
                  <a:srgbClr val="FF0000"/>
                </a:solidFill>
              </a:rPr>
              <a:t>)</a:t>
            </a:r>
            <a:r>
              <a:rPr lang="cs-CZ" altLang="cs-CZ" dirty="0"/>
              <a:t> </a:t>
            </a:r>
            <a:r>
              <a:rPr lang="cs-CZ" altLang="cs-CZ" b="1" dirty="0">
                <a:cs typeface="Arial" panose="020B0604020202020204" pitchFamily="34" charset="0"/>
              </a:rPr>
              <a:t>→</a:t>
            </a:r>
            <a:r>
              <a:rPr lang="cs-CZ" altLang="cs-CZ" b="1" dirty="0"/>
              <a:t> </a:t>
            </a:r>
            <a:r>
              <a:rPr lang="cs-CZ" altLang="cs-CZ" b="1" dirty="0" smtClean="0"/>
              <a:t>schvácení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CHRONICKÁ:</a:t>
            </a:r>
          </a:p>
          <a:p>
            <a:pPr lvl="2"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Opakované dlouhodobé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FF0000"/>
                </a:solidFill>
              </a:rPr>
              <a:t>přetěžování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cs-CZ" altLang="cs-CZ" b="1" dirty="0">
                <a:cs typeface="Arial" panose="020B0604020202020204" pitchFamily="34" charset="0"/>
              </a:rPr>
              <a:t>→</a:t>
            </a:r>
            <a:r>
              <a:rPr lang="cs-CZ" altLang="cs-CZ" b="1" dirty="0"/>
              <a:t> Syndrom přetrénování </a:t>
            </a:r>
            <a:r>
              <a:rPr lang="cs-CZ" altLang="cs-CZ" dirty="0"/>
              <a:t>(</a:t>
            </a:r>
            <a:r>
              <a:rPr lang="cs-CZ" altLang="cs-CZ" dirty="0" err="1"/>
              <a:t>overtraining</a:t>
            </a:r>
            <a:r>
              <a:rPr lang="cs-CZ" altLang="cs-CZ" dirty="0"/>
              <a:t> syndrom)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3081" y="131805"/>
            <a:ext cx="11318789" cy="375851"/>
          </a:xfrm>
          <a:noFill/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DRUHY ÚNAVY</a:t>
            </a:r>
          </a:p>
        </p:txBody>
      </p:sp>
    </p:spTree>
    <p:extLst>
      <p:ext uri="{BB962C8B-B14F-4D97-AF65-F5344CB8AC3E}">
        <p14:creationId xmlns:p14="http://schemas.microsoft.com/office/powerpoint/2010/main" val="2335785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7" name="Text Box 127"/>
          <p:cNvSpPr txBox="1">
            <a:spLocks noChangeArrowheads="1"/>
          </p:cNvSpPr>
          <p:nvPr/>
        </p:nvSpPr>
        <p:spPr bwMode="auto">
          <a:xfrm>
            <a:off x="1286391" y="404813"/>
            <a:ext cx="2016125" cy="581697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rgbClr val="C00000"/>
                </a:solidFill>
              </a:rPr>
              <a:t>SUBJEKTIVNÍ </a:t>
            </a:r>
            <a:r>
              <a:rPr lang="cs-CZ" altLang="cs-CZ" dirty="0">
                <a:solidFill>
                  <a:srgbClr val="0070C0"/>
                </a:solidFill>
              </a:rPr>
              <a:t>POCITY SPORTOVCE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únava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slabost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bolest</a:t>
            </a:r>
          </a:p>
          <a:p>
            <a:pPr>
              <a:spcBef>
                <a:spcPct val="50000"/>
              </a:spcBef>
            </a:pPr>
            <a:endParaRPr lang="cs-CZ" altLang="cs-CZ" sz="2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sz="2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cs-CZ" altLang="cs-CZ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závrať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nevolnost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bolest břicha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</a:rPr>
              <a:t>vedro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↓ vnímání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atd.</a:t>
            </a:r>
          </a:p>
        </p:txBody>
      </p:sp>
      <p:sp>
        <p:nvSpPr>
          <p:cNvPr id="25723" name="AutoShape 123"/>
          <p:cNvSpPr>
            <a:spLocks noChangeArrowheads="1"/>
          </p:cNvSpPr>
          <p:nvPr/>
        </p:nvSpPr>
        <p:spPr bwMode="auto">
          <a:xfrm>
            <a:off x="3432176" y="981076"/>
            <a:ext cx="5472113" cy="2447925"/>
          </a:xfrm>
          <a:prstGeom prst="downArrow">
            <a:avLst>
              <a:gd name="adj1" fmla="val 62167"/>
              <a:gd name="adj2" fmla="val 25088"/>
            </a:avLst>
          </a:prstGeom>
          <a:solidFill>
            <a:schemeClr val="accent1">
              <a:lumMod val="20000"/>
              <a:lumOff val="80000"/>
              <a:alpha val="8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 sz="2000" b="1" u="sng" dirty="0">
              <a:solidFill>
                <a:schemeClr val="accent2"/>
              </a:solidFill>
            </a:endParaRPr>
          </a:p>
          <a:p>
            <a:pPr algn="ctr"/>
            <a:r>
              <a:rPr lang="cs-CZ" altLang="cs-CZ" sz="2000" b="1" u="sng" dirty="0">
                <a:solidFill>
                  <a:srgbClr val="0070C0"/>
                </a:solidFill>
              </a:rPr>
              <a:t>MÍSTNÍ - SVALOVÉ</a:t>
            </a:r>
          </a:p>
          <a:p>
            <a:pPr algn="ctr"/>
            <a:r>
              <a:rPr lang="cs-CZ" altLang="cs-CZ" sz="2000" b="1" dirty="0" smtClean="0">
                <a:solidFill>
                  <a:srgbClr val="7030A0"/>
                </a:solidFill>
              </a:rPr>
              <a:t>Metabolické </a:t>
            </a:r>
            <a:r>
              <a:rPr lang="cs-CZ" altLang="cs-CZ" sz="2000" b="1" dirty="0">
                <a:solidFill>
                  <a:srgbClr val="7030A0"/>
                </a:solidFill>
              </a:rPr>
              <a:t>změny</a:t>
            </a:r>
          </a:p>
          <a:p>
            <a:pPr algn="ctr"/>
            <a:r>
              <a:rPr lang="cs-CZ" altLang="cs-CZ" sz="2000" dirty="0">
                <a:solidFill>
                  <a:srgbClr val="7030A0"/>
                </a:solidFill>
              </a:rPr>
              <a:t>↓ aktivita enzymů, ↓ energie</a:t>
            </a:r>
          </a:p>
          <a:p>
            <a:pPr algn="ctr"/>
            <a:r>
              <a:rPr lang="cs-CZ" altLang="cs-CZ" sz="2000" dirty="0">
                <a:solidFill>
                  <a:srgbClr val="7030A0"/>
                </a:solidFill>
              </a:rPr>
              <a:t>Acidóza, Oxidační </a:t>
            </a:r>
            <a:r>
              <a:rPr lang="cs-CZ" altLang="cs-CZ" sz="2000" dirty="0" smtClean="0">
                <a:solidFill>
                  <a:srgbClr val="7030A0"/>
                </a:solidFill>
              </a:rPr>
              <a:t>stres</a:t>
            </a:r>
            <a:endParaRPr lang="cs-CZ" altLang="cs-CZ" sz="2000" dirty="0">
              <a:solidFill>
                <a:srgbClr val="7030A0"/>
              </a:solidFill>
            </a:endParaRPr>
          </a:p>
          <a:p>
            <a:pPr algn="ctr"/>
            <a:r>
              <a:rPr lang="cs-CZ" altLang="cs-CZ" sz="2000" b="1" dirty="0">
                <a:solidFill>
                  <a:srgbClr val="7030A0"/>
                </a:solidFill>
              </a:rPr>
              <a:t>Porucha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homeostázy</a:t>
            </a:r>
          </a:p>
          <a:p>
            <a:pPr algn="ctr"/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25725" name="AutoShape 125"/>
          <p:cNvSpPr>
            <a:spLocks noChangeArrowheads="1"/>
          </p:cNvSpPr>
          <p:nvPr/>
        </p:nvSpPr>
        <p:spPr bwMode="auto">
          <a:xfrm>
            <a:off x="4440238" y="3573464"/>
            <a:ext cx="3384550" cy="2808287"/>
          </a:xfrm>
          <a:prstGeom prst="roundRect">
            <a:avLst>
              <a:gd name="adj" fmla="val 16667"/>
            </a:avLst>
          </a:prstGeom>
          <a:solidFill>
            <a:srgbClr val="FFCCFF">
              <a:alpha val="10001"/>
            </a:srgbClr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000" b="1" u="sng" dirty="0">
                <a:solidFill>
                  <a:srgbClr val="0070C0"/>
                </a:solidFill>
              </a:rPr>
              <a:t>CELKOVÉ</a:t>
            </a:r>
          </a:p>
          <a:p>
            <a:pPr algn="ctr"/>
            <a:r>
              <a:rPr lang="cs-CZ" altLang="cs-CZ" sz="2000" b="1" dirty="0">
                <a:solidFill>
                  <a:srgbClr val="7030A0"/>
                </a:solidFill>
              </a:rPr>
              <a:t>JAKO MÍSTNÍ</a:t>
            </a:r>
          </a:p>
          <a:p>
            <a:pPr algn="ctr"/>
            <a:r>
              <a:rPr lang="cs-CZ" altLang="cs-CZ" sz="2000" b="1" dirty="0">
                <a:solidFill>
                  <a:srgbClr val="7030A0"/>
                </a:solidFill>
              </a:rPr>
              <a:t>+</a:t>
            </a:r>
          </a:p>
          <a:p>
            <a:pPr algn="ctr"/>
            <a:r>
              <a:rPr lang="cs-CZ" altLang="cs-CZ" sz="2000" dirty="0"/>
              <a:t>Porucha cirkulace</a:t>
            </a:r>
          </a:p>
          <a:p>
            <a:pPr algn="ctr"/>
            <a:r>
              <a:rPr lang="cs-CZ" altLang="cs-CZ" sz="2000" dirty="0"/>
              <a:t>Porucha nervových funkcí</a:t>
            </a:r>
          </a:p>
          <a:p>
            <a:pPr algn="ctr"/>
            <a:r>
              <a:rPr lang="cs-CZ" altLang="cs-CZ" sz="2000" dirty="0"/>
              <a:t>Porucha imunity</a:t>
            </a:r>
          </a:p>
          <a:p>
            <a:pPr algn="ctr"/>
            <a:r>
              <a:rPr lang="cs-CZ" altLang="cs-CZ" sz="2000" dirty="0"/>
              <a:t>Porucha termoregulace</a:t>
            </a:r>
          </a:p>
          <a:p>
            <a:pPr algn="ctr"/>
            <a:r>
              <a:rPr lang="cs-CZ" altLang="cs-CZ" sz="2000" dirty="0"/>
              <a:t>Porucha motoriky</a:t>
            </a:r>
          </a:p>
          <a:p>
            <a:pPr algn="ctr"/>
            <a:r>
              <a:rPr lang="cs-CZ" altLang="cs-CZ" sz="2000" dirty="0"/>
              <a:t>Zvýšení rizika úrazu</a:t>
            </a:r>
          </a:p>
        </p:txBody>
      </p:sp>
      <p:sp>
        <p:nvSpPr>
          <p:cNvPr id="25726" name="Rectangle 126"/>
          <p:cNvSpPr>
            <a:spLocks noChangeArrowheads="1"/>
          </p:cNvSpPr>
          <p:nvPr/>
        </p:nvSpPr>
        <p:spPr bwMode="auto">
          <a:xfrm>
            <a:off x="4132649" y="360365"/>
            <a:ext cx="399972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0070C0"/>
                </a:solidFill>
              </a:rPr>
              <a:t>PROJEVY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AKUTNÍ ÚNAVY</a:t>
            </a:r>
            <a:endParaRPr lang="cs-CZ" altLang="cs-CZ" sz="2400" b="1" dirty="0">
              <a:solidFill>
                <a:srgbClr val="0070C0"/>
              </a:solidFill>
            </a:endParaRPr>
          </a:p>
        </p:txBody>
      </p:sp>
      <p:sp>
        <p:nvSpPr>
          <p:cNvPr id="25728" name="Text Box 128"/>
          <p:cNvSpPr txBox="1">
            <a:spLocks noChangeArrowheads="1"/>
          </p:cNvSpPr>
          <p:nvPr/>
        </p:nvSpPr>
        <p:spPr bwMode="auto">
          <a:xfrm>
            <a:off x="8977314" y="404813"/>
            <a:ext cx="2305050" cy="601703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altLang="cs-CZ" sz="2400" b="1" dirty="0" smtClean="0">
                <a:solidFill>
                  <a:srgbClr val="C00000"/>
                </a:solidFill>
              </a:rPr>
              <a:t>OBJEKTIVNÍ </a:t>
            </a:r>
            <a:r>
              <a:rPr lang="cs-CZ" altLang="cs-CZ" dirty="0" smtClean="0">
                <a:solidFill>
                  <a:srgbClr val="0070C0"/>
                </a:solidFill>
              </a:rPr>
              <a:t>POZOROVATEL</a:t>
            </a:r>
            <a:endParaRPr lang="cs-CZ" altLang="cs-CZ" dirty="0">
              <a:solidFill>
                <a:srgbClr val="0070C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</a:rPr>
              <a:t>↓ </a:t>
            </a:r>
            <a:r>
              <a:rPr lang="cs-CZ" altLang="cs-CZ" dirty="0">
                <a:solidFill>
                  <a:srgbClr val="C00000"/>
                </a:solidFill>
              </a:rPr>
              <a:t>svalová síla </a:t>
            </a:r>
            <a:r>
              <a:rPr lang="cs-CZ" altLang="cs-CZ" dirty="0" smtClean="0">
                <a:solidFill>
                  <a:srgbClr val="C00000"/>
                </a:solidFill>
              </a:rPr>
              <a:t>- práce</a:t>
            </a:r>
            <a:endParaRPr lang="cs-CZ" altLang="cs-CZ" dirty="0">
              <a:solidFill>
                <a:srgbClr val="C0000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</a:rPr>
              <a:t>svalová křeč</a:t>
            </a:r>
            <a:endParaRPr lang="cs-CZ" altLang="cs-CZ" dirty="0">
              <a:solidFill>
                <a:srgbClr val="C00000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</a:rPr>
              <a:t>rhabdomyolýza</a:t>
            </a:r>
            <a:endParaRPr lang="cs-CZ" altLang="cs-CZ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dirty="0">
                <a:solidFill>
                  <a:srgbClr val="C00000"/>
                </a:solidFill>
              </a:rPr>
              <a:t>↓ celkový výkon, hypoglykémie,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dirty="0">
                <a:solidFill>
                  <a:srgbClr val="C00000"/>
                </a:solidFill>
              </a:rPr>
              <a:t>↓pH, </a:t>
            </a: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↑ laktát, </a:t>
            </a:r>
            <a:r>
              <a:rPr lang="cs-CZ" altLang="cs-CZ" dirty="0">
                <a:solidFill>
                  <a:srgbClr val="C00000"/>
                </a:solidFill>
              </a:rPr>
              <a:t>↑CK, ↑LDH, ↓TK, ↑celková teplota, ↓Leu, ↓</a:t>
            </a:r>
            <a:r>
              <a:rPr lang="cs-CZ" altLang="cs-CZ" dirty="0" err="1">
                <a:solidFill>
                  <a:srgbClr val="C00000"/>
                </a:solidFill>
              </a:rPr>
              <a:t>Ig</a:t>
            </a:r>
            <a:r>
              <a:rPr lang="cs-CZ" altLang="cs-CZ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dirty="0" smtClean="0">
                <a:solidFill>
                  <a:srgbClr val="C00000"/>
                </a:solidFill>
                <a:cs typeface="Arial" panose="020B0604020202020204" pitchFamily="34" charset="0"/>
              </a:rPr>
              <a:t>atd.</a:t>
            </a:r>
            <a:endParaRPr lang="cs-CZ" altLang="cs-CZ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5729" name="AutoShape 129"/>
          <p:cNvSpPr>
            <a:spLocks noChangeArrowheads="1"/>
          </p:cNvSpPr>
          <p:nvPr/>
        </p:nvSpPr>
        <p:spPr bwMode="auto">
          <a:xfrm>
            <a:off x="8004175" y="4510087"/>
            <a:ext cx="785598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730" name="AutoShape 130"/>
          <p:cNvSpPr>
            <a:spLocks noChangeArrowheads="1"/>
          </p:cNvSpPr>
          <p:nvPr/>
        </p:nvSpPr>
        <p:spPr bwMode="auto">
          <a:xfrm>
            <a:off x="8004175" y="1270001"/>
            <a:ext cx="785598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731" name="AutoShape 131"/>
          <p:cNvSpPr>
            <a:spLocks noChangeArrowheads="1"/>
          </p:cNvSpPr>
          <p:nvPr/>
        </p:nvSpPr>
        <p:spPr bwMode="auto">
          <a:xfrm>
            <a:off x="3432176" y="1341439"/>
            <a:ext cx="935037" cy="11525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732" name="AutoShape 132"/>
          <p:cNvSpPr>
            <a:spLocks noChangeArrowheads="1"/>
          </p:cNvSpPr>
          <p:nvPr/>
        </p:nvSpPr>
        <p:spPr bwMode="auto">
          <a:xfrm>
            <a:off x="3432176" y="4581525"/>
            <a:ext cx="935037" cy="115252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CCFF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1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8" name="Rectangle 190"/>
          <p:cNvSpPr>
            <a:spLocks noChangeArrowheads="1"/>
          </p:cNvSpPr>
          <p:nvPr/>
        </p:nvSpPr>
        <p:spPr bwMode="auto">
          <a:xfrm>
            <a:off x="2135188" y="188913"/>
            <a:ext cx="80645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 smtClean="0">
                <a:solidFill>
                  <a:srgbClr val="0070C0"/>
                </a:solidFill>
              </a:rPr>
              <a:t>PŘÍZNAKY PŘECHODU AKUTNÍ CELKOVÉ </a:t>
            </a:r>
            <a:r>
              <a:rPr lang="cs-CZ" altLang="cs-CZ" sz="2400" b="1" dirty="0">
                <a:solidFill>
                  <a:srgbClr val="0070C0"/>
                </a:solidFill>
              </a:rPr>
              <a:t>ÚNAVY</a:t>
            </a:r>
            <a:r>
              <a:rPr lang="cs-CZ" altLang="cs-CZ" sz="2400" b="1" dirty="0">
                <a:solidFill>
                  <a:srgbClr val="FF0000"/>
                </a:solidFill>
              </a:rPr>
              <a:t/>
            </a:r>
            <a:br>
              <a:rPr lang="cs-CZ" altLang="cs-CZ" sz="2400" b="1" dirty="0">
                <a:solidFill>
                  <a:srgbClr val="FF0000"/>
                </a:solidFill>
              </a:rPr>
            </a:br>
            <a:r>
              <a:rPr lang="cs-CZ" altLang="cs-CZ" sz="2400" b="1" dirty="0" smtClean="0">
                <a:solidFill>
                  <a:srgbClr val="7030A0"/>
                </a:solidFill>
              </a:rPr>
              <a:t>Z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7030A0"/>
                </a:solidFill>
              </a:rPr>
              <a:t>FYZIOLOGICKÉ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NA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PATOLOGICKOU</a:t>
            </a:r>
            <a:endParaRPr lang="cs-CZ" altLang="cs-CZ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7962" name="Group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43688"/>
              </p:ext>
            </p:extLst>
          </p:nvPr>
        </p:nvGraphicFramePr>
        <p:xfrm>
          <a:off x="2855913" y="1052513"/>
          <a:ext cx="6623050" cy="5669280"/>
        </p:xfrm>
        <a:graphic>
          <a:graphicData uri="http://schemas.openxmlformats.org/drawingml/2006/table">
            <a:tbl>
              <a:tblPr/>
              <a:tblGrid>
                <a:gridCol w="2813050"/>
                <a:gridCol w="2014537"/>
                <a:gridCol w="1795463"/>
              </a:tblGrid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altLang="cs-CZ" sz="1800" b="1" dirty="0" smtClean="0">
                          <a:solidFill>
                            <a:srgbClr val="0070C0"/>
                          </a:solidFill>
                        </a:rPr>
                        <a:t>PŘÍZNAKY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PŘETÍŽENÍ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ZCHVÁCENÍ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Výkon, slabost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 ↓ ↓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Bolest hlavy, závrať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Výpadky zorného pole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Žaludeční komfort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nevolnost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zvracení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Pulz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nitkový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až nehmatný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Ventilace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hyperventilace tachypnoe lapavé dechy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</a:t>
                      </a: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+ dušnost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Řeč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přerušovaná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nezřetelná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Barva kůže a sliznic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k.bledá,s.růžové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cyanotická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Poruchy vnímání, myšlení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Zkratové reakce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Svalové křeče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↑↑↑ až tetanie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Termoregulace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bez poruch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poruchy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Cirkulace krve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zrychlená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kolaps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983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209" y="370703"/>
            <a:ext cx="9209903" cy="45767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altLang="cs-CZ" sz="2400" b="1" cap="all" dirty="0" smtClean="0">
                <a:solidFill>
                  <a:srgbClr val="0070C0"/>
                </a:solidFill>
                <a:latin typeface="+mn-lt"/>
              </a:rPr>
              <a:t>Přetrénování - </a:t>
            </a:r>
            <a:r>
              <a:rPr lang="cs-CZ" altLang="cs-CZ" sz="2400" b="1" cap="all" dirty="0" smtClean="0">
                <a:solidFill>
                  <a:srgbClr val="7030A0"/>
                </a:solidFill>
                <a:latin typeface="+mn-lt"/>
              </a:rPr>
              <a:t>patologický </a:t>
            </a:r>
            <a:r>
              <a:rPr lang="cs-CZ" altLang="cs-CZ" sz="2400" b="1" cap="all" dirty="0">
                <a:solidFill>
                  <a:srgbClr val="7030A0"/>
                </a:solidFill>
                <a:latin typeface="+mn-lt"/>
              </a:rPr>
              <a:t>stav i v tělesném </a:t>
            </a:r>
            <a:r>
              <a:rPr lang="cs-CZ" altLang="cs-CZ" sz="2400" b="1" cap="all" dirty="0" smtClean="0">
                <a:solidFill>
                  <a:srgbClr val="7030A0"/>
                </a:solidFill>
                <a:latin typeface="+mn-lt"/>
              </a:rPr>
              <a:t>klidu</a:t>
            </a:r>
            <a:endParaRPr lang="cs-CZ" altLang="cs-CZ" sz="2400" b="1" cap="all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5209" y="894879"/>
            <a:ext cx="9209903" cy="569539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u="sng" cap="all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u="sng" cap="all" dirty="0" smtClean="0">
                <a:solidFill>
                  <a:srgbClr val="0070C0"/>
                </a:solidFill>
              </a:rPr>
              <a:t>Příčiny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 smtClean="0">
                <a:solidFill>
                  <a:srgbClr val="7030A0"/>
                </a:solidFill>
              </a:rPr>
              <a:t>Opakovaná akutní únava bez dostatečného odpočinku (regenerace sil) + nemoci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 smtClean="0"/>
              <a:t>(Příčiny a mechanizmy únavy jsou popsány výše.)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u="sng" cap="all" dirty="0" smtClean="0">
                <a:solidFill>
                  <a:srgbClr val="0070C0"/>
                </a:solidFill>
              </a:rPr>
              <a:t>MECHANIZMY</a:t>
            </a:r>
          </a:p>
          <a:p>
            <a:pPr>
              <a:lnSpc>
                <a:spcPct val="80000"/>
              </a:lnSpc>
            </a:pPr>
            <a:r>
              <a:rPr lang="cs-CZ" altLang="cs-CZ" sz="2000" cap="all" dirty="0" smtClean="0">
                <a:solidFill>
                  <a:srgbClr val="7030A0"/>
                </a:solidFill>
              </a:rPr>
              <a:t>Nervově-hormonální </a:t>
            </a:r>
            <a:r>
              <a:rPr lang="cs-CZ" altLang="cs-CZ" sz="2000" cap="all" dirty="0" err="1">
                <a:solidFill>
                  <a:srgbClr val="7030A0"/>
                </a:solidFill>
              </a:rPr>
              <a:t>dysregulace</a:t>
            </a:r>
            <a:r>
              <a:rPr lang="cs-CZ" altLang="cs-CZ" sz="2000" cap="all" dirty="0">
                <a:solidFill>
                  <a:srgbClr val="7030A0"/>
                </a:solidFill>
              </a:rPr>
              <a:t> </a:t>
            </a:r>
            <a:r>
              <a:rPr lang="cs-CZ" altLang="cs-CZ" sz="2000" dirty="0"/>
              <a:t>- </a:t>
            </a:r>
            <a:r>
              <a:rPr lang="cs-CZ" altLang="cs-CZ" sz="2000" i="1" dirty="0" smtClean="0"/>
              <a:t>neurovegetativní </a:t>
            </a:r>
            <a:r>
              <a:rPr lang="cs-CZ" altLang="cs-CZ" sz="2000" i="1" dirty="0"/>
              <a:t>dysfunkce</a:t>
            </a:r>
            <a:r>
              <a:rPr lang="cs-CZ" altLang="cs-CZ" sz="2000" dirty="0" smtClean="0"/>
              <a:t>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2000" u="sng" dirty="0" smtClean="0">
                <a:solidFill>
                  <a:srgbClr val="7030A0"/>
                </a:solidFill>
              </a:rPr>
              <a:t>fáze </a:t>
            </a:r>
            <a:r>
              <a:rPr lang="cs-CZ" altLang="cs-CZ" sz="2000" u="sng" dirty="0">
                <a:solidFill>
                  <a:srgbClr val="7030A0"/>
                </a:solidFill>
              </a:rPr>
              <a:t>přetrénování: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000" dirty="0" err="1"/>
              <a:t>Sympatikotonní</a:t>
            </a:r>
            <a:r>
              <a:rPr lang="cs-CZ" altLang="cs-CZ" sz="2000" dirty="0"/>
              <a:t> (tachykardie, specifická variabilita </a:t>
            </a:r>
            <a:r>
              <a:rPr lang="cs-CZ" altLang="cs-CZ" sz="2000" dirty="0" smtClean="0"/>
              <a:t>HR, krevní hypertenze, …)</a:t>
            </a:r>
            <a:endParaRPr lang="cs-CZ" altLang="cs-CZ" sz="2000" dirty="0"/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2000" dirty="0" err="1"/>
              <a:t>Parasympatikotonní</a:t>
            </a:r>
            <a:r>
              <a:rPr lang="cs-CZ" altLang="cs-CZ" sz="2000" dirty="0"/>
              <a:t> (bradykardie, specifická variabilita </a:t>
            </a:r>
            <a:r>
              <a:rPr lang="cs-CZ" altLang="cs-CZ" sz="2000" dirty="0" smtClean="0"/>
              <a:t>HR, krevní </a:t>
            </a:r>
            <a:r>
              <a:rPr lang="cs-CZ" altLang="cs-CZ" sz="2000" dirty="0" err="1" smtClean="0"/>
              <a:t>dystenze</a:t>
            </a:r>
            <a:r>
              <a:rPr lang="cs-CZ" altLang="cs-CZ" sz="2000" dirty="0" smtClean="0"/>
              <a:t>, …)</a:t>
            </a: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dirty="0" smtClean="0">
                <a:latin typeface="Calibri" panose="020F0502020204030204" pitchFamily="34" charset="0"/>
              </a:rPr>
              <a:t> </a:t>
            </a:r>
            <a:r>
              <a:rPr lang="cs-CZ" altLang="cs-CZ" sz="2000" u="sng" cap="all" dirty="0" err="1">
                <a:solidFill>
                  <a:srgbClr val="0070C0"/>
                </a:solidFill>
              </a:rPr>
              <a:t>PROJEVy</a:t>
            </a:r>
            <a:endParaRPr lang="cs-CZ" altLang="cs-CZ" sz="2000" u="sng" cap="all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/>
              <a:t>SUBJEKTIVNÍ: Nechuť k </a:t>
            </a:r>
            <a:r>
              <a:rPr lang="cs-CZ" altLang="cs-CZ" sz="2000" dirty="0" smtClean="0"/>
              <a:t>tréninku, </a:t>
            </a:r>
            <a:r>
              <a:rPr lang="cs-CZ" altLang="cs-CZ" sz="2000" dirty="0"/>
              <a:t>ztráta motivace, bolesti hlavy, závratě, bušení srdce, malátnost, porucha koncentrace, bolesti břicha</a:t>
            </a:r>
            <a:r>
              <a:rPr lang="cs-CZ" altLang="cs-CZ" sz="2000" dirty="0" smtClean="0"/>
              <a:t>, … </a:t>
            </a:r>
            <a:endParaRPr lang="cs-CZ" altLang="cs-CZ" sz="2000" dirty="0">
              <a:solidFill>
                <a:srgbClr val="D60093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OBJEKTIVNÍ: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pokles </a:t>
            </a:r>
            <a:r>
              <a:rPr lang="cs-CZ" altLang="cs-CZ" sz="2000" dirty="0"/>
              <a:t>výkonnosti, </a:t>
            </a:r>
            <a:endParaRPr lang="cs-CZ" altLang="cs-CZ" sz="2000" dirty="0" smtClean="0"/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průjmy</a:t>
            </a:r>
            <a:r>
              <a:rPr lang="cs-CZ" altLang="cs-CZ" sz="2000" dirty="0"/>
              <a:t>, pocení v klidu, třes, </a:t>
            </a:r>
            <a:r>
              <a:rPr lang="cs-CZ" altLang="cs-CZ" sz="2000" dirty="0" smtClean="0"/>
              <a:t>poruchy spánku,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poruchy imunity - častější infekce, 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cs-CZ" altLang="cs-CZ" sz="2000" dirty="0" smtClean="0"/>
              <a:t>častější zranění, ...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52563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" name="Group 5"/>
          <p:cNvGrpSpPr>
            <a:grpSpLocks noChangeAspect="1"/>
          </p:cNvGrpSpPr>
          <p:nvPr/>
        </p:nvGrpSpPr>
        <p:grpSpPr bwMode="auto">
          <a:xfrm>
            <a:off x="2063750" y="-9525"/>
            <a:ext cx="8135938" cy="7038975"/>
            <a:chOff x="1700" y="72"/>
            <a:chExt cx="9100" cy="8160"/>
          </a:xfrm>
        </p:grpSpPr>
        <p:sp>
          <p:nvSpPr>
            <p:cNvPr id="29702" name="AutoShape 6"/>
            <p:cNvSpPr>
              <a:spLocks noChangeAspect="1" noChangeArrowheads="1"/>
            </p:cNvSpPr>
            <p:nvPr/>
          </p:nvSpPr>
          <p:spPr bwMode="auto">
            <a:xfrm>
              <a:off x="1700" y="72"/>
              <a:ext cx="9100" cy="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6972" y="2112"/>
              <a:ext cx="600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cs-CZ" sz="1200" b="1">
                  <a:latin typeface="Times New Roman" panose="02020603050405020304" pitchFamily="18" charset="0"/>
                </a:rPr>
                <a:t>(-)</a:t>
              </a:r>
              <a:endParaRPr lang="cs-CZ" altLang="cs-CZ"/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300" y="208"/>
              <a:ext cx="2300" cy="40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Sportovní zátěž</a:t>
              </a:r>
              <a:endParaRPr lang="cs-CZ" altLang="cs-CZ" sz="1700"/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000" y="208"/>
              <a:ext cx="5400" cy="40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Jiné zátěže: školní, pracovní, společenská, rodinná ..</a:t>
              </a:r>
              <a:endParaRPr lang="cs-CZ" altLang="cs-CZ" sz="1700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5172" y="1024"/>
              <a:ext cx="2300" cy="408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PŘETRÉNOVÁNÍ</a:t>
              </a:r>
              <a:endParaRPr lang="cs-CZ" altLang="cs-CZ" sz="1700"/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3073" y="1839"/>
              <a:ext cx="3899" cy="54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Hypotalamo-hypofyzární dysfunkce</a:t>
              </a:r>
              <a:endParaRPr lang="cs-CZ" altLang="cs-CZ" sz="1700"/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7572" y="1839"/>
              <a:ext cx="2500" cy="4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↑ Stresové hormony</a:t>
              </a:r>
              <a:endParaRPr lang="cs-CZ" altLang="cs-CZ" sz="1700"/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1772" y="2656"/>
              <a:ext cx="1601" cy="9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porucha periodicity LH</a:t>
              </a:r>
              <a:endParaRPr lang="cs-CZ" altLang="cs-CZ" sz="1700"/>
            </a:p>
          </p:txBody>
        </p:sp>
        <p:sp>
          <p:nvSpPr>
            <p:cNvPr id="29710" name="Text Box 14"/>
            <p:cNvSpPr txBox="1">
              <a:spLocks noChangeArrowheads="1"/>
            </p:cNvSpPr>
            <p:nvPr/>
          </p:nvSpPr>
          <p:spPr bwMode="auto">
            <a:xfrm>
              <a:off x="3472" y="2656"/>
              <a:ext cx="10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TSH</a:t>
              </a:r>
              <a:endParaRPr lang="cs-CZ" altLang="cs-CZ" sz="1700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4670" y="2656"/>
              <a:ext cx="1302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ACTH</a:t>
              </a:r>
              <a:endParaRPr lang="cs-CZ" altLang="cs-CZ" sz="1700"/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6172" y="2656"/>
              <a:ext cx="9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GH</a:t>
              </a:r>
              <a:endParaRPr lang="cs-CZ" altLang="cs-CZ" sz="1700"/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7272" y="2656"/>
              <a:ext cx="13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cs-CZ" sz="1700">
                  <a:latin typeface="Times New Roman" panose="02020603050405020304" pitchFamily="18" charset="0"/>
                </a:rPr>
                <a:t>↑ Kortizol</a:t>
              </a:r>
              <a:endParaRPr lang="cs-CZ" altLang="cs-CZ" sz="1700"/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8672" y="2656"/>
              <a:ext cx="200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cs-CZ" altLang="cs-CZ" sz="1700">
                  <a:latin typeface="Times New Roman" panose="02020603050405020304" pitchFamily="18" charset="0"/>
                </a:rPr>
                <a:t>↑ Katecholaminy</a:t>
              </a:r>
              <a:endParaRPr lang="cs-CZ" altLang="cs-CZ" sz="1700"/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2172" y="4016"/>
              <a:ext cx="1700" cy="5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 ↓Testosteron</a:t>
              </a:r>
              <a:endParaRPr lang="cs-CZ" altLang="cs-CZ" sz="1700"/>
            </a:p>
          </p:txBody>
        </p:sp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5572" y="4016"/>
              <a:ext cx="1300" cy="5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 ↓Kortizol</a:t>
              </a:r>
              <a:endParaRPr lang="cs-CZ" altLang="cs-CZ" sz="1700"/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3972" y="3608"/>
              <a:ext cx="1399" cy="9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↓T3,T4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PTH Kalcitoninn</a:t>
              </a:r>
              <a:endParaRPr lang="cs-CZ" altLang="cs-CZ" sz="1700"/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1772" y="4832"/>
              <a:ext cx="2500" cy="19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Poruchy reprodukčních funkcí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muži: ↓ počet spermií a  libido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ženy: poruchy menses</a:t>
              </a:r>
              <a:endParaRPr lang="cs-CZ" altLang="cs-CZ" sz="1700"/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672" y="5104"/>
              <a:ext cx="2500" cy="16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Porucha anabolicko-katabolické rovnováhy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hmotnosti, svalů, syntézy glykogenu</a:t>
              </a:r>
              <a:endParaRPr lang="cs-CZ" altLang="cs-CZ" sz="1700"/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7772" y="5104"/>
              <a:ext cx="2900" cy="16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Porucha regulace metabolizmu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dysregulace glykémie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mobilizace glykolytické energie dysregulace FFA</a:t>
              </a:r>
              <a:endParaRPr lang="cs-CZ" altLang="cs-CZ" sz="1700"/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8772" y="3608"/>
              <a:ext cx="1900" cy="1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↓ senzitivita a denzita β-adrenergních receptorů</a:t>
              </a:r>
              <a:endParaRPr lang="cs-CZ" altLang="cs-CZ" sz="1700"/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6672" y="6872"/>
              <a:ext cx="1598" cy="1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Poruchy imunity</a:t>
              </a:r>
            </a:p>
            <a:p>
              <a:pPr algn="ctr"/>
              <a:r>
                <a:rPr lang="cs-CZ" altLang="cs-CZ" sz="1700">
                  <a:latin typeface="Times New Roman" panose="02020603050405020304" pitchFamily="18" charset="0"/>
                </a:rPr>
                <a:t>↑ náchylnost k infekci</a:t>
              </a:r>
              <a:endParaRPr lang="cs-CZ" altLang="cs-CZ" sz="1700"/>
            </a:p>
          </p:txBody>
        </p: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4174" y="6872"/>
              <a:ext cx="1598" cy="13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↑ únava,</a:t>
              </a:r>
            </a:p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riziko osteoporózy</a:t>
              </a:r>
            </a:p>
            <a:p>
              <a:pPr algn="ctr"/>
              <a:r>
                <a:rPr lang="cs-CZ" altLang="cs-CZ" sz="1700" b="1">
                  <a:latin typeface="Times New Roman" panose="02020603050405020304" pitchFamily="18" charset="0"/>
                </a:rPr>
                <a:t>↓ SF a TK</a:t>
              </a:r>
              <a:endParaRPr lang="cs-CZ" altLang="cs-CZ" sz="1700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072" y="615"/>
              <a:ext cx="11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 flipH="1">
              <a:off x="7472" y="615"/>
              <a:ext cx="9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 flipH="1">
              <a:off x="6271" y="1432"/>
              <a:ext cx="1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6972" y="1432"/>
              <a:ext cx="13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H="1">
              <a:off x="32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3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 flipH="1">
              <a:off x="54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 flipH="1">
              <a:off x="6400" y="2384"/>
              <a:ext cx="1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flipH="1">
              <a:off x="8172" y="2248"/>
              <a:ext cx="30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>
              <a:off x="9072" y="2248"/>
              <a:ext cx="300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2772" y="3608"/>
              <a:ext cx="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2072" y="3608"/>
              <a:ext cx="1" cy="1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6" name="Line 40"/>
            <p:cNvSpPr>
              <a:spLocks noChangeShapeType="1"/>
            </p:cNvSpPr>
            <p:nvPr/>
          </p:nvSpPr>
          <p:spPr bwMode="auto">
            <a:xfrm flipH="1" flipV="1">
              <a:off x="6972" y="2112"/>
              <a:ext cx="17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7" name="Line 41"/>
            <p:cNvSpPr>
              <a:spLocks noChangeShapeType="1"/>
            </p:cNvSpPr>
            <p:nvPr/>
          </p:nvSpPr>
          <p:spPr bwMode="auto">
            <a:xfrm flipH="1" flipV="1">
              <a:off x="7000" y="2384"/>
              <a:ext cx="272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8" name="Line 42"/>
            <p:cNvSpPr>
              <a:spLocks noChangeShapeType="1"/>
            </p:cNvSpPr>
            <p:nvPr/>
          </p:nvSpPr>
          <p:spPr bwMode="auto">
            <a:xfrm>
              <a:off x="4372" y="320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39" name="Line 43"/>
            <p:cNvSpPr>
              <a:spLocks noChangeShapeType="1"/>
            </p:cNvSpPr>
            <p:nvPr/>
          </p:nvSpPr>
          <p:spPr bwMode="auto">
            <a:xfrm>
              <a:off x="9372" y="3200"/>
              <a:ext cx="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>
              <a:off x="5772" y="3200"/>
              <a:ext cx="1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6972" y="3200"/>
              <a:ext cx="1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>
              <a:off x="4172" y="3200"/>
              <a:ext cx="1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3" name="Line 47"/>
            <p:cNvSpPr>
              <a:spLocks noChangeShapeType="1"/>
            </p:cNvSpPr>
            <p:nvPr/>
          </p:nvSpPr>
          <p:spPr bwMode="auto">
            <a:xfrm>
              <a:off x="7072" y="3200"/>
              <a:ext cx="901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7372" y="3200"/>
              <a:ext cx="1" cy="3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>
              <a:off x="3872" y="4560"/>
              <a:ext cx="11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5772" y="4560"/>
              <a:ext cx="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7" name="Line 51"/>
            <p:cNvSpPr>
              <a:spLocks noChangeShapeType="1"/>
            </p:cNvSpPr>
            <p:nvPr/>
          </p:nvSpPr>
          <p:spPr bwMode="auto">
            <a:xfrm>
              <a:off x="6872" y="4560"/>
              <a:ext cx="10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8" name="Line 52"/>
            <p:cNvSpPr>
              <a:spLocks noChangeShapeType="1"/>
            </p:cNvSpPr>
            <p:nvPr/>
          </p:nvSpPr>
          <p:spPr bwMode="auto">
            <a:xfrm>
              <a:off x="5372" y="4560"/>
              <a:ext cx="240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49" name="Line 53"/>
            <p:cNvSpPr>
              <a:spLocks noChangeShapeType="1"/>
            </p:cNvSpPr>
            <p:nvPr/>
          </p:nvSpPr>
          <p:spPr bwMode="auto">
            <a:xfrm>
              <a:off x="4472" y="4560"/>
              <a:ext cx="0" cy="2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50" name="Line 54"/>
            <p:cNvSpPr>
              <a:spLocks noChangeShapeType="1"/>
            </p:cNvSpPr>
            <p:nvPr/>
          </p:nvSpPr>
          <p:spPr bwMode="auto">
            <a:xfrm>
              <a:off x="5172" y="4560"/>
              <a:ext cx="0" cy="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51" name="Line 55"/>
            <p:cNvSpPr>
              <a:spLocks noChangeShapeType="1"/>
            </p:cNvSpPr>
            <p:nvPr/>
          </p:nvSpPr>
          <p:spPr bwMode="auto">
            <a:xfrm flipH="1">
              <a:off x="8672" y="3200"/>
              <a:ext cx="1" cy="19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52" name="Line 56"/>
            <p:cNvSpPr>
              <a:spLocks noChangeShapeType="1"/>
            </p:cNvSpPr>
            <p:nvPr/>
          </p:nvSpPr>
          <p:spPr bwMode="auto">
            <a:xfrm flipH="1">
              <a:off x="7572" y="3200"/>
              <a:ext cx="1100" cy="3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215540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984" y="231220"/>
            <a:ext cx="11154032" cy="386619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altLang="cs-CZ" sz="2400" b="1" dirty="0">
                <a:solidFill>
                  <a:srgbClr val="0070C0"/>
                </a:solidFill>
                <a:latin typeface="+mn-lt"/>
              </a:rPr>
              <a:t>REGENERACE </a:t>
            </a:r>
            <a:r>
              <a:rPr lang="cs-CZ" altLang="cs-CZ" sz="2400" b="1" dirty="0" smtClean="0">
                <a:solidFill>
                  <a:srgbClr val="0070C0"/>
                </a:solidFill>
                <a:latin typeface="+mn-lt"/>
              </a:rPr>
              <a:t>SIL</a:t>
            </a:r>
            <a:endParaRPr lang="cs-CZ" altLang="cs-CZ" sz="2000" b="1" dirty="0">
              <a:solidFill>
                <a:srgbClr val="0070C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984" y="688334"/>
            <a:ext cx="11154032" cy="5794844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Souhrn opatření - </a:t>
            </a:r>
            <a:r>
              <a:rPr lang="cs-CZ" altLang="cs-CZ" sz="2000" b="1" dirty="0">
                <a:solidFill>
                  <a:srgbClr val="0070C0"/>
                </a:solidFill>
              </a:rPr>
              <a:t>činností </a:t>
            </a:r>
            <a:r>
              <a:rPr lang="cs-CZ" altLang="cs-CZ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odstranění </a:t>
            </a:r>
            <a:r>
              <a:rPr lang="cs-CZ" altLang="cs-CZ" sz="2000" b="1" dirty="0">
                <a:solidFill>
                  <a:srgbClr val="0070C0"/>
                </a:solidFill>
              </a:rPr>
              <a:t>příčin a následků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únavy, </a:t>
            </a:r>
            <a:r>
              <a:rPr lang="cs-CZ" altLang="cs-CZ" sz="2000" dirty="0" smtClean="0">
                <a:solidFill>
                  <a:srgbClr val="0070C0"/>
                </a:solidFill>
              </a:rPr>
              <a:t>dosažení </a:t>
            </a:r>
            <a:r>
              <a:rPr lang="cs-CZ" altLang="cs-CZ" sz="2000" dirty="0" err="1">
                <a:solidFill>
                  <a:srgbClr val="0070C0"/>
                </a:solidFill>
              </a:rPr>
              <a:t>superkompenzace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u="sng" dirty="0" smtClean="0"/>
              <a:t> PŘI TRÉNINKU</a:t>
            </a:r>
            <a:r>
              <a:rPr lang="cs-CZ" altLang="cs-CZ" sz="2000" dirty="0" smtClean="0"/>
              <a:t> - těsně </a:t>
            </a:r>
            <a:r>
              <a:rPr lang="cs-CZ" altLang="cs-CZ" sz="2000" dirty="0"/>
              <a:t>před a </a:t>
            </a:r>
            <a:r>
              <a:rPr lang="cs-CZ" altLang="cs-CZ" sz="2000" dirty="0" smtClean="0"/>
              <a:t>v průběhu</a:t>
            </a:r>
            <a:endParaRPr lang="cs-CZ" altLang="cs-CZ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altLang="cs-CZ" sz="2000" dirty="0">
                <a:solidFill>
                  <a:srgbClr val="C00000"/>
                </a:solidFill>
              </a:rPr>
              <a:t>Přiměřený trénink, případné omezení nebo ukončení zátěže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000" u="sng" dirty="0" smtClean="0"/>
              <a:t> PO TRÉNINKU</a:t>
            </a:r>
            <a:endParaRPr lang="cs-CZ" altLang="cs-CZ" sz="2000" u="sng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cs-CZ" altLang="cs-CZ" sz="2000" b="1" dirty="0" smtClean="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altLang="cs-CZ" sz="2000" b="1" u="sng" dirty="0" smtClean="0">
                <a:solidFill>
                  <a:srgbClr val="009900"/>
                </a:solidFill>
              </a:rPr>
              <a:t> AKTIVITA </a:t>
            </a:r>
            <a:r>
              <a:rPr lang="cs-CZ" altLang="cs-CZ" sz="2000" b="1" u="sng" dirty="0">
                <a:solidFill>
                  <a:srgbClr val="009900"/>
                </a:solidFill>
              </a:rPr>
              <a:t>SPORTOVCE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9900"/>
                </a:solidFill>
              </a:rPr>
              <a:t>Pasivní regenerace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  <a:r>
              <a:rPr lang="cs-CZ" altLang="cs-CZ" sz="2000" dirty="0"/>
              <a:t>(ukončení zátěže, tělesný klid, spánek)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>
                <a:solidFill>
                  <a:srgbClr val="009900"/>
                </a:solidFill>
              </a:rPr>
              <a:t>Aktivní regenerace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  <a:r>
              <a:rPr lang="cs-CZ" altLang="cs-CZ" sz="2000" dirty="0"/>
              <a:t>(zahřátí, rozcvičení, vyklusání, pití, strava, atd...)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20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2000" b="1" u="sng" dirty="0" smtClean="0">
                <a:solidFill>
                  <a:schemeClr val="hlink"/>
                </a:solidFill>
              </a:rPr>
              <a:t>DALŠÍ PROSTŘEDKY REGENERACE </a:t>
            </a:r>
            <a:r>
              <a:rPr lang="cs-CZ" altLang="cs-CZ" sz="2000" dirty="0" smtClean="0"/>
              <a:t>(často </a:t>
            </a:r>
            <a:r>
              <a:rPr lang="cs-CZ" altLang="cs-CZ" sz="2000" dirty="0"/>
              <a:t>kombinované)</a:t>
            </a:r>
          </a:p>
          <a:p>
            <a:pPr lvl="1"/>
            <a:r>
              <a:rPr lang="cs-CZ" altLang="cs-CZ" sz="2000" b="1" dirty="0">
                <a:solidFill>
                  <a:schemeClr val="hlink"/>
                </a:solidFill>
              </a:rPr>
              <a:t>Somatické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hlink"/>
                </a:solidFill>
              </a:rPr>
              <a:t>Podpora dodávky energie, vody, iontů </a:t>
            </a:r>
            <a:r>
              <a:rPr lang="cs-CZ" altLang="cs-CZ" dirty="0"/>
              <a:t>(dieta, pití),</a:t>
            </a:r>
            <a:r>
              <a:rPr lang="cs-CZ" altLang="cs-CZ" dirty="0">
                <a:solidFill>
                  <a:schemeClr val="hlink"/>
                </a:solidFill>
              </a:rPr>
              <a:t> cirkulace, termoregulace </a:t>
            </a:r>
            <a:r>
              <a:rPr lang="cs-CZ" altLang="cs-CZ" dirty="0"/>
              <a:t>(oblečení, chlazení)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hlink"/>
                </a:solidFill>
              </a:rPr>
              <a:t>Denní režim</a:t>
            </a:r>
            <a:r>
              <a:rPr lang="cs-CZ" altLang="cs-CZ" dirty="0"/>
              <a:t> – odpočinek, spánek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altLang="cs-CZ" dirty="0">
                <a:solidFill>
                  <a:schemeClr val="hlink"/>
                </a:solidFill>
              </a:rPr>
              <a:t>Fyzioterapeutické (RHB) prostředky</a:t>
            </a:r>
            <a:r>
              <a:rPr lang="cs-CZ" altLang="cs-CZ" dirty="0"/>
              <a:t> – masáže, </a:t>
            </a:r>
            <a:r>
              <a:rPr lang="cs-CZ" altLang="cs-CZ" dirty="0" err="1"/>
              <a:t>aquaterapie</a:t>
            </a:r>
            <a:r>
              <a:rPr lang="cs-CZ" altLang="cs-CZ" dirty="0"/>
              <a:t>, el-terapie..</a:t>
            </a:r>
          </a:p>
          <a:p>
            <a:pPr lvl="1"/>
            <a:r>
              <a:rPr lang="cs-CZ" altLang="cs-CZ" sz="2000" b="1" dirty="0">
                <a:solidFill>
                  <a:schemeClr val="hlink"/>
                </a:solidFill>
              </a:rPr>
              <a:t>Psychologické</a:t>
            </a:r>
            <a:r>
              <a:rPr lang="cs-CZ" altLang="cs-CZ" sz="2000" dirty="0">
                <a:solidFill>
                  <a:schemeClr val="hlink"/>
                </a:solidFill>
              </a:rPr>
              <a:t>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cs-CZ" dirty="0">
                <a:solidFill>
                  <a:schemeClr val="hlink"/>
                </a:solidFill>
              </a:rPr>
              <a:t>– pestrost tréninku,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cs-CZ" dirty="0">
                <a:solidFill>
                  <a:schemeClr val="hlink"/>
                </a:solidFill>
              </a:rPr>
              <a:t>- odstraňování stresů </a:t>
            </a:r>
            <a:r>
              <a:rPr lang="cs-CZ" altLang="cs-CZ" dirty="0"/>
              <a:t>(vyřešení problémů rodinných a společenských)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 altLang="cs-CZ" dirty="0">
                <a:solidFill>
                  <a:schemeClr val="hlink"/>
                </a:solidFill>
              </a:rPr>
              <a:t>- pěstování pozitivních emocí </a:t>
            </a:r>
            <a:r>
              <a:rPr lang="cs-CZ" altLang="cs-CZ" dirty="0"/>
              <a:t>(RUN FREE)</a:t>
            </a:r>
          </a:p>
        </p:txBody>
      </p:sp>
    </p:spTree>
    <p:extLst>
      <p:ext uri="{BB962C8B-B14F-4D97-AF65-F5344CB8AC3E}">
        <p14:creationId xmlns:p14="http://schemas.microsoft.com/office/powerpoint/2010/main" val="1540996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„Abstinenční příznaky“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Vznikají asi po 3 týdnech při  </a:t>
            </a: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náhlém přerušení tréninku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(obvykle úraz s imobilizací na lůžku).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Projevy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ve sféře </a:t>
            </a:r>
            <a:r>
              <a:rPr lang="cs-CZ" altLang="cs-CZ" sz="20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psychické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(podráždění, poruchy spánku) i </a:t>
            </a:r>
            <a:r>
              <a:rPr lang="cs-CZ" altLang="cs-CZ" sz="20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somatické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ze všech orgánů,(nejčastěji zažívací trakt, oběhový aparát).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Příčinou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je přetrvávání zvýšené dráždivosti CNS z období sportu.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Prevence a léčba</a:t>
            </a:r>
            <a:r>
              <a:rPr lang="cs-CZ" altLang="cs-CZ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časná rehabilitace, postupné snižování tréninkového zatížení. </a:t>
            </a:r>
          </a:p>
          <a:p>
            <a:pPr algn="r" eaLnBrk="1" hangingPunct="1">
              <a:lnSpc>
                <a:spcPct val="110000"/>
              </a:lnSpc>
              <a:buFontTx/>
              <a:buNone/>
              <a:defRPr/>
            </a:pPr>
            <a:r>
              <a:rPr lang="cs-CZ" altLang="cs-CZ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(K.Barták, </a:t>
            </a:r>
            <a:r>
              <a:rPr lang="cs-CZ" altLang="cs-CZ" sz="1200"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http://www.lfhk.cuni.cz/bartak/ppt/5-D-PoskozeniSportemAnahlaSmrt[1].ppt</a:t>
            </a:r>
            <a:r>
              <a:rPr lang="cs-CZ" altLang="cs-CZ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7315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04" y="867466"/>
            <a:ext cx="6832424" cy="469539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3024" y="5690129"/>
            <a:ext cx="10984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Plasma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concentrations</a:t>
            </a:r>
            <a:r>
              <a:rPr lang="cs-CZ" sz="1400" dirty="0"/>
              <a:t> </a:t>
            </a:r>
            <a:r>
              <a:rPr lang="cs-CZ" sz="1400" dirty="0" err="1"/>
              <a:t>during</a:t>
            </a:r>
            <a:r>
              <a:rPr lang="cs-CZ" sz="1400" dirty="0"/>
              <a:t> </a:t>
            </a:r>
            <a:r>
              <a:rPr lang="cs-CZ" sz="1400" dirty="0" err="1"/>
              <a:t>euglycemic</a:t>
            </a:r>
            <a:r>
              <a:rPr lang="cs-CZ" sz="1400" dirty="0"/>
              <a:t>, </a:t>
            </a:r>
            <a:r>
              <a:rPr lang="cs-CZ" sz="1400" dirty="0" err="1"/>
              <a:t>hyperinsulinemic</a:t>
            </a:r>
            <a:r>
              <a:rPr lang="cs-CZ" sz="1400" dirty="0"/>
              <a:t> </a:t>
            </a:r>
            <a:r>
              <a:rPr lang="cs-CZ" sz="1400" dirty="0" err="1"/>
              <a:t>clamps</a:t>
            </a:r>
            <a:r>
              <a:rPr lang="cs-CZ" sz="1400" dirty="0"/>
              <a:t>. Plasma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levels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control</a:t>
            </a:r>
            <a:r>
              <a:rPr lang="cs-CZ" sz="1400" dirty="0"/>
              <a:t> and </a:t>
            </a:r>
            <a:r>
              <a:rPr lang="cs-CZ" sz="1400" dirty="0" err="1"/>
              <a:t>diabetic</a:t>
            </a:r>
            <a:r>
              <a:rPr lang="cs-CZ" sz="1400" dirty="0"/>
              <a:t> </a:t>
            </a:r>
            <a:r>
              <a:rPr lang="cs-CZ" sz="1400" dirty="0" err="1"/>
              <a:t>subjects</a:t>
            </a:r>
            <a:r>
              <a:rPr lang="cs-CZ" sz="1400" dirty="0"/>
              <a:t> are </a:t>
            </a:r>
            <a:r>
              <a:rPr lang="cs-CZ" sz="1400" dirty="0" err="1"/>
              <a:t>shown</a:t>
            </a:r>
            <a:r>
              <a:rPr lang="cs-CZ" sz="1400" dirty="0"/>
              <a:t> </a:t>
            </a:r>
            <a:r>
              <a:rPr lang="cs-CZ" sz="1400" dirty="0" err="1"/>
              <a:t>during</a:t>
            </a:r>
            <a:r>
              <a:rPr lang="cs-CZ" sz="1400" dirty="0"/>
              <a:t> insulin </a:t>
            </a:r>
            <a:r>
              <a:rPr lang="cs-CZ" sz="1400" dirty="0" err="1"/>
              <a:t>stimulation</a:t>
            </a:r>
            <a:r>
              <a:rPr lang="cs-CZ" sz="1400" dirty="0"/>
              <a:t> </a:t>
            </a:r>
            <a:r>
              <a:rPr lang="cs-CZ" sz="1400" dirty="0" err="1"/>
              <a:t>alone</a:t>
            </a:r>
            <a:r>
              <a:rPr lang="cs-CZ" sz="1400" dirty="0"/>
              <a:t> and insulin </a:t>
            </a:r>
            <a:r>
              <a:rPr lang="cs-CZ" sz="1400" dirty="0" err="1"/>
              <a:t>stimulation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concomitant</a:t>
            </a:r>
            <a:r>
              <a:rPr lang="cs-CZ" sz="1400" dirty="0"/>
              <a:t> </a:t>
            </a:r>
            <a:r>
              <a:rPr lang="cs-CZ" sz="1400" dirty="0" err="1"/>
              <a:t>exercise</a:t>
            </a:r>
            <a:r>
              <a:rPr lang="cs-CZ" sz="1400" dirty="0"/>
              <a:t>.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levels</a:t>
            </a:r>
            <a:r>
              <a:rPr lang="cs-CZ" sz="1400" dirty="0"/>
              <a:t> </a:t>
            </a:r>
            <a:r>
              <a:rPr lang="cs-CZ" sz="1400" dirty="0" err="1"/>
              <a:t>were</a:t>
            </a:r>
            <a:r>
              <a:rPr lang="cs-CZ" sz="1400" dirty="0"/>
              <a:t> </a:t>
            </a:r>
            <a:r>
              <a:rPr lang="cs-CZ" sz="1400" dirty="0" err="1"/>
              <a:t>maintained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euglycemia</a:t>
            </a:r>
            <a:r>
              <a:rPr lang="cs-CZ" sz="1400" dirty="0"/>
              <a:t> (90-100 mg/dl) by a </a:t>
            </a:r>
            <a:r>
              <a:rPr lang="cs-CZ" sz="1400" dirty="0" err="1"/>
              <a:t>variable</a:t>
            </a:r>
            <a:r>
              <a:rPr lang="cs-CZ" sz="1400" dirty="0"/>
              <a:t>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infusion</a:t>
            </a:r>
            <a:r>
              <a:rPr lang="cs-CZ" sz="1400" dirty="0"/>
              <a:t>.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diabetic</a:t>
            </a:r>
            <a:r>
              <a:rPr lang="cs-CZ" sz="1400" dirty="0"/>
              <a:t> </a:t>
            </a:r>
            <a:r>
              <a:rPr lang="cs-CZ" sz="1400" dirty="0" err="1"/>
              <a:t>subjects</a:t>
            </a:r>
            <a:r>
              <a:rPr lang="cs-CZ" sz="1400" dirty="0"/>
              <a:t>,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levels</a:t>
            </a:r>
            <a:r>
              <a:rPr lang="cs-CZ" sz="1400" dirty="0"/>
              <a:t> </a:t>
            </a:r>
            <a:r>
              <a:rPr lang="cs-CZ" sz="1400" dirty="0" err="1"/>
              <a:t>were</a:t>
            </a:r>
            <a:r>
              <a:rPr lang="cs-CZ" sz="1400" dirty="0"/>
              <a:t> </a:t>
            </a:r>
            <a:r>
              <a:rPr lang="cs-CZ" sz="1400" dirty="0" err="1"/>
              <a:t>allowed</a:t>
            </a:r>
            <a:r>
              <a:rPr lang="cs-CZ" sz="1400" dirty="0"/>
              <a:t> to </a:t>
            </a:r>
            <a:r>
              <a:rPr lang="cs-CZ" sz="1400" dirty="0" err="1"/>
              <a:t>fall</a:t>
            </a:r>
            <a:r>
              <a:rPr lang="cs-CZ" sz="1400" dirty="0"/>
              <a:t> </a:t>
            </a:r>
            <a:r>
              <a:rPr lang="cs-CZ" sz="1400" dirty="0" err="1"/>
              <a:t>until</a:t>
            </a:r>
            <a:r>
              <a:rPr lang="cs-CZ" sz="1400" dirty="0"/>
              <a:t> </a:t>
            </a:r>
            <a:r>
              <a:rPr lang="cs-CZ" sz="1400" dirty="0" err="1"/>
              <a:t>within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euglycemic</a:t>
            </a:r>
            <a:r>
              <a:rPr lang="cs-CZ" sz="1400" dirty="0"/>
              <a:t> </a:t>
            </a:r>
            <a:r>
              <a:rPr lang="cs-CZ" sz="1400" dirty="0" err="1"/>
              <a:t>range</a:t>
            </a:r>
            <a:r>
              <a:rPr lang="cs-CZ" sz="1400" dirty="0"/>
              <a:t> </a:t>
            </a:r>
            <a:r>
              <a:rPr lang="cs-CZ" sz="1400" dirty="0" err="1"/>
              <a:t>before</a:t>
            </a:r>
            <a:r>
              <a:rPr lang="cs-CZ" sz="1400" dirty="0"/>
              <a:t> </a:t>
            </a:r>
            <a:r>
              <a:rPr lang="cs-CZ" sz="1400" dirty="0" err="1"/>
              <a:t>variable</a:t>
            </a:r>
            <a:r>
              <a:rPr lang="cs-CZ" sz="1400" dirty="0"/>
              <a:t> </a:t>
            </a:r>
            <a:r>
              <a:rPr lang="cs-CZ" sz="1400" dirty="0" err="1"/>
              <a:t>glucose</a:t>
            </a:r>
            <a:r>
              <a:rPr lang="cs-CZ" sz="1400" dirty="0"/>
              <a:t> </a:t>
            </a:r>
            <a:r>
              <a:rPr lang="cs-CZ" sz="1400" dirty="0" err="1"/>
              <a:t>infusion</a:t>
            </a:r>
            <a:r>
              <a:rPr lang="cs-CZ" sz="1400" dirty="0"/>
              <a:t> </a:t>
            </a:r>
            <a:r>
              <a:rPr lang="cs-CZ" sz="1400" dirty="0" err="1"/>
              <a:t>was</a:t>
            </a:r>
            <a:r>
              <a:rPr lang="cs-CZ" sz="1400" dirty="0"/>
              <a:t> </a:t>
            </a:r>
            <a:r>
              <a:rPr lang="cs-CZ" sz="1400" dirty="0" err="1"/>
              <a:t>begun</a:t>
            </a:r>
            <a:r>
              <a:rPr lang="cs-CZ" sz="1400" dirty="0"/>
              <a:t>. </a:t>
            </a:r>
            <a:r>
              <a:rPr lang="cs-CZ" sz="1400" dirty="0" err="1"/>
              <a:t>Values</a:t>
            </a:r>
            <a:r>
              <a:rPr lang="cs-CZ" sz="1400" dirty="0"/>
              <a:t> are </a:t>
            </a:r>
            <a:r>
              <a:rPr lang="cs-CZ" sz="1400" dirty="0" err="1"/>
              <a:t>means</a:t>
            </a:r>
            <a:r>
              <a:rPr lang="cs-CZ" sz="1400" dirty="0"/>
              <a:t> ± SE. ▪, </a:t>
            </a:r>
            <a:r>
              <a:rPr lang="cs-CZ" sz="1400" dirty="0" err="1"/>
              <a:t>Control</a:t>
            </a:r>
            <a:r>
              <a:rPr lang="cs-CZ" sz="1400" dirty="0"/>
              <a:t>, insulin </a:t>
            </a:r>
            <a:r>
              <a:rPr lang="cs-CZ" sz="1400" dirty="0" err="1"/>
              <a:t>alone</a:t>
            </a:r>
            <a:r>
              <a:rPr lang="cs-CZ" sz="1400" dirty="0"/>
              <a:t>; □, </a:t>
            </a:r>
            <a:r>
              <a:rPr lang="cs-CZ" sz="1400" dirty="0" err="1"/>
              <a:t>control</a:t>
            </a:r>
            <a:r>
              <a:rPr lang="cs-CZ" sz="1400" dirty="0"/>
              <a:t>, insulin + </a:t>
            </a:r>
            <a:r>
              <a:rPr lang="cs-CZ" sz="1400" dirty="0" err="1"/>
              <a:t>exercise</a:t>
            </a:r>
            <a:r>
              <a:rPr lang="cs-CZ" sz="1400" dirty="0"/>
              <a:t>; ▴, </a:t>
            </a:r>
            <a:r>
              <a:rPr lang="cs-CZ" sz="1400" dirty="0" err="1"/>
              <a:t>diabetic</a:t>
            </a:r>
            <a:r>
              <a:rPr lang="cs-CZ" sz="1400" dirty="0"/>
              <a:t>, insulin </a:t>
            </a:r>
            <a:r>
              <a:rPr lang="cs-CZ" sz="1400" dirty="0" err="1"/>
              <a:t>alone</a:t>
            </a:r>
            <a:r>
              <a:rPr lang="cs-CZ" sz="1400" dirty="0"/>
              <a:t>; ▵, </a:t>
            </a:r>
            <a:r>
              <a:rPr lang="cs-CZ" sz="1400" dirty="0" err="1"/>
              <a:t>diabetic</a:t>
            </a:r>
            <a:r>
              <a:rPr lang="cs-CZ" sz="1400" dirty="0"/>
              <a:t>, insulin + </a:t>
            </a:r>
            <a:r>
              <a:rPr lang="cs-CZ" sz="1400" dirty="0" err="1"/>
              <a:t>exercise</a:t>
            </a:r>
            <a:r>
              <a:rPr lang="cs-CZ" sz="1400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7150" y="155421"/>
            <a:ext cx="1123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cap="all" dirty="0" smtClean="0">
                <a:solidFill>
                  <a:srgbClr val="0070C0"/>
                </a:solidFill>
              </a:rPr>
              <a:t>Glykémie </a:t>
            </a:r>
            <a:r>
              <a:rPr lang="cs-CZ" sz="2400" cap="all" dirty="0">
                <a:solidFill>
                  <a:srgbClr val="0070C0"/>
                </a:solidFill>
              </a:rPr>
              <a:t>diabetiků </a:t>
            </a:r>
            <a:r>
              <a:rPr lang="cs-CZ" sz="2000" dirty="0">
                <a:solidFill>
                  <a:srgbClr val="0033CC"/>
                </a:solidFill>
              </a:rPr>
              <a:t>II. typu </a:t>
            </a:r>
            <a:r>
              <a:rPr lang="cs-CZ" sz="2000" dirty="0" smtClean="0">
                <a:solidFill>
                  <a:srgbClr val="0033CC"/>
                </a:solidFill>
              </a:rPr>
              <a:t>v klidu, při a po </a:t>
            </a:r>
            <a:r>
              <a:rPr lang="cs-CZ" sz="2000" dirty="0">
                <a:solidFill>
                  <a:srgbClr val="0033CC"/>
                </a:solidFill>
              </a:rPr>
              <a:t>30 min cvičení (</a:t>
            </a:r>
            <a:r>
              <a:rPr lang="cs-CZ" sz="2000" dirty="0" err="1">
                <a:solidFill>
                  <a:srgbClr val="0033CC"/>
                </a:solidFill>
              </a:rPr>
              <a:t>cykloergometr</a:t>
            </a:r>
            <a:r>
              <a:rPr lang="cs-CZ" sz="2000" dirty="0">
                <a:solidFill>
                  <a:srgbClr val="0033CC"/>
                </a:solidFill>
              </a:rPr>
              <a:t>, 70%VO2peak)</a:t>
            </a:r>
          </a:p>
          <a:p>
            <a:pPr algn="ctr"/>
            <a:r>
              <a:rPr lang="cs-CZ" sz="1200" dirty="0"/>
              <a:t>Christ–</a:t>
            </a:r>
            <a:r>
              <a:rPr lang="cs-CZ" sz="1200" dirty="0" err="1"/>
              <a:t>Roberts</a:t>
            </a:r>
            <a:r>
              <a:rPr lang="cs-CZ" sz="1200" dirty="0"/>
              <a:t> et al., 2003 </a:t>
            </a:r>
          </a:p>
        </p:txBody>
      </p:sp>
    </p:spTree>
    <p:extLst>
      <p:ext uri="{BB962C8B-B14F-4D97-AF65-F5344CB8AC3E}">
        <p14:creationId xmlns:p14="http://schemas.microsoft.com/office/powerpoint/2010/main" val="31023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6208" y="923264"/>
            <a:ext cx="588930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K </a:t>
            </a:r>
            <a:r>
              <a:rPr lang="cs-CZ" sz="2400" b="1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udržení </a:t>
            </a:r>
            <a:r>
              <a:rPr lang="cs-CZ" sz="2400" b="1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HOMEOSTÁZY 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organizmus používá princip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negativní zpětné vazby</a:t>
            </a: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Například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při </a:t>
            </a:r>
            <a:r>
              <a:rPr lang="cs-CZ" sz="20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zvýšení teploty vnitřního </a:t>
            </a:r>
            <a:r>
              <a:rPr lang="cs-CZ" sz="2000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prostředí při svalové práci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aktivizuje mechanizmy k ochlazování (snížení aktivity energetického metabolizmu) a při ochlazení naopak k zahřívání (zvýšení aktivity energetického metabolizmu).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Tím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dochází k neustálému, pokud možno co nejmenšímu, kolísání stavu vnitřního prostředí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Pravidelně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kolísajícím (oscilujícím) stavům v živém organizmu se říká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biorytmy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Kromě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kolísání stavu vnitřního prostředí (výchylek homeostázy) jsou popisovány také rytmické změny dýchání, srdeční činnosti, aktivity žláz s vnitřní sekrecí a jiné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7" t="5646" r="9913" b="5003"/>
          <a:stretch/>
        </p:blipFill>
        <p:spPr>
          <a:xfrm>
            <a:off x="6565557" y="98855"/>
            <a:ext cx="5511113" cy="6680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7142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2"/>
          <p:cNvPicPr>
            <a:picLocks noChangeAspect="1"/>
          </p:cNvPicPr>
          <p:nvPr/>
        </p:nvPicPr>
        <p:blipFill rotWithShape="1">
          <a:blip r:embed="rId2"/>
          <a:srcRect t="4927"/>
          <a:stretch/>
        </p:blipFill>
        <p:spPr bwMode="auto">
          <a:xfrm>
            <a:off x="5642256" y="217080"/>
            <a:ext cx="6423338" cy="650560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ovéPole 3"/>
          <p:cNvSpPr txBox="1">
            <a:spLocks noChangeArrowheads="1"/>
          </p:cNvSpPr>
          <p:nvPr/>
        </p:nvSpPr>
        <p:spPr bwMode="auto">
          <a:xfrm>
            <a:off x="275207" y="217080"/>
            <a:ext cx="5198999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2400" dirty="0" smtClean="0">
                <a:solidFill>
                  <a:srgbClr val="0033CC"/>
                </a:solidFill>
              </a:rPr>
              <a:t>MONITORING GLYKÉMIE </a:t>
            </a:r>
            <a:r>
              <a:rPr lang="cs-CZ" altLang="cs-CZ" sz="2400" cap="all" dirty="0" err="1" smtClean="0">
                <a:solidFill>
                  <a:srgbClr val="0033CC"/>
                </a:solidFill>
              </a:rPr>
              <a:t>DIABETIKů</a:t>
            </a:r>
            <a:endParaRPr lang="cs-CZ" altLang="cs-CZ" sz="2400" cap="all" dirty="0" smtClean="0">
              <a:solidFill>
                <a:srgbClr val="0033CC"/>
              </a:solidFill>
            </a:endParaRPr>
          </a:p>
          <a:p>
            <a:pPr algn="ctr">
              <a:defRPr/>
            </a:pPr>
            <a:endParaRPr lang="cs-CZ" altLang="cs-CZ" b="1" dirty="0" smtClean="0">
              <a:solidFill>
                <a:srgbClr val="CC00FF"/>
              </a:solidFill>
            </a:endParaRPr>
          </a:p>
          <a:p>
            <a:pPr algn="ctr">
              <a:defRPr/>
            </a:pPr>
            <a:r>
              <a:rPr lang="cs-CZ" altLang="cs-CZ" b="1" dirty="0" smtClean="0">
                <a:solidFill>
                  <a:srgbClr val="C00000"/>
                </a:solidFill>
              </a:rPr>
              <a:t>Sálová </a:t>
            </a:r>
            <a:r>
              <a:rPr lang="cs-CZ" altLang="cs-CZ" b="1" dirty="0">
                <a:solidFill>
                  <a:srgbClr val="C00000"/>
                </a:solidFill>
              </a:rPr>
              <a:t>kopaná (2,5h) ve 14:00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0000FF"/>
                </a:solidFill>
              </a:rPr>
              <a:t>A(trénovaný)</a:t>
            </a:r>
            <a:r>
              <a:rPr lang="cs-CZ" altLang="cs-CZ" dirty="0"/>
              <a:t>; </a:t>
            </a:r>
            <a:r>
              <a:rPr lang="cs-CZ" altLang="cs-CZ" dirty="0">
                <a:solidFill>
                  <a:srgbClr val="FF0000"/>
                </a:solidFill>
              </a:rPr>
              <a:t>B(netrénovaný)</a:t>
            </a:r>
          </a:p>
          <a:p>
            <a:pPr algn="ctr">
              <a:defRPr/>
            </a:pPr>
            <a:r>
              <a:rPr lang="cs-CZ" altLang="cs-CZ" dirty="0"/>
              <a:t>Snížení dávky </a:t>
            </a:r>
            <a:r>
              <a:rPr lang="cs-CZ" altLang="cs-CZ" dirty="0" err="1"/>
              <a:t>Inz</a:t>
            </a:r>
            <a:r>
              <a:rPr lang="cs-CZ" altLang="cs-CZ" dirty="0"/>
              <a:t> před obědem: </a:t>
            </a:r>
            <a:r>
              <a:rPr lang="cs-CZ" altLang="cs-CZ" dirty="0">
                <a:solidFill>
                  <a:srgbClr val="0000FF"/>
                </a:solidFill>
              </a:rPr>
              <a:t>10</a:t>
            </a:r>
            <a:r>
              <a:rPr lang="cs-CZ" dirty="0">
                <a:solidFill>
                  <a:srgbClr val="0000FF"/>
                </a:solidFill>
              </a:rPr>
              <a:t>→8</a:t>
            </a:r>
            <a:r>
              <a:rPr lang="cs-CZ" altLang="cs-CZ" dirty="0"/>
              <a:t>; </a:t>
            </a:r>
            <a:r>
              <a:rPr lang="cs-CZ" altLang="cs-CZ" dirty="0">
                <a:solidFill>
                  <a:srgbClr val="FF0000"/>
                </a:solidFill>
              </a:rPr>
              <a:t>14</a:t>
            </a:r>
            <a:r>
              <a:rPr lang="cs-CZ" dirty="0">
                <a:solidFill>
                  <a:srgbClr val="FF0000"/>
                </a:solidFill>
              </a:rPr>
              <a:t>→</a:t>
            </a:r>
            <a:r>
              <a:rPr lang="cs-CZ" altLang="cs-CZ" dirty="0">
                <a:solidFill>
                  <a:srgbClr val="FF0000"/>
                </a:solidFill>
              </a:rPr>
              <a:t>10</a:t>
            </a:r>
            <a:r>
              <a:rPr lang="cs-CZ" altLang="cs-CZ" dirty="0"/>
              <a:t> j. </a:t>
            </a:r>
          </a:p>
          <a:p>
            <a:pPr algn="ctr">
              <a:defRPr/>
            </a:pPr>
            <a:r>
              <a:rPr lang="cs-CZ" altLang="cs-CZ" dirty="0"/>
              <a:t>RPE: </a:t>
            </a:r>
            <a:r>
              <a:rPr lang="cs-CZ" altLang="cs-CZ" dirty="0">
                <a:solidFill>
                  <a:srgbClr val="0000FF"/>
                </a:solidFill>
              </a:rPr>
              <a:t>16</a:t>
            </a:r>
            <a:r>
              <a:rPr lang="cs-CZ" altLang="cs-CZ" dirty="0"/>
              <a:t>; </a:t>
            </a:r>
            <a:r>
              <a:rPr lang="cs-CZ" altLang="cs-CZ" dirty="0">
                <a:solidFill>
                  <a:srgbClr val="FF0000"/>
                </a:solidFill>
              </a:rPr>
              <a:t>18,5</a:t>
            </a:r>
          </a:p>
          <a:p>
            <a:pPr algn="ctr">
              <a:defRPr/>
            </a:pPr>
            <a:r>
              <a:rPr lang="cs-CZ" altLang="cs-CZ" dirty="0"/>
              <a:t>Tekutiny (l): </a:t>
            </a:r>
            <a:r>
              <a:rPr lang="cs-CZ" altLang="cs-CZ" dirty="0">
                <a:solidFill>
                  <a:srgbClr val="0000FF"/>
                </a:solidFill>
              </a:rPr>
              <a:t>2,5</a:t>
            </a:r>
            <a:r>
              <a:rPr lang="cs-CZ" altLang="cs-CZ" dirty="0"/>
              <a:t>;</a:t>
            </a:r>
            <a:r>
              <a:rPr lang="cs-CZ" altLang="cs-CZ" dirty="0">
                <a:solidFill>
                  <a:srgbClr val="FF0000"/>
                </a:solidFill>
              </a:rPr>
              <a:t> 2,7</a:t>
            </a:r>
          </a:p>
        </p:txBody>
      </p:sp>
      <p:sp>
        <p:nvSpPr>
          <p:cNvPr id="5" name="Obdélník 4"/>
          <p:cNvSpPr/>
          <p:nvPr/>
        </p:nvSpPr>
        <p:spPr>
          <a:xfrm>
            <a:off x="6575425" y="2967039"/>
            <a:ext cx="3168650" cy="2093912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575425" y="2511426"/>
            <a:ext cx="1882775" cy="2549525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Bublinový popisek se šipkou nahoru 7"/>
          <p:cNvSpPr/>
          <p:nvPr/>
        </p:nvSpPr>
        <p:spPr>
          <a:xfrm>
            <a:off x="8021511" y="4013995"/>
            <a:ext cx="1223962" cy="647700"/>
          </a:xfrm>
          <a:prstGeom prst="up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solidFill>
                  <a:srgbClr val="FF0000"/>
                </a:solidFill>
              </a:rPr>
              <a:t>SLADKÁ</a:t>
            </a:r>
          </a:p>
          <a:p>
            <a:pPr algn="ctr">
              <a:defRPr/>
            </a:pPr>
            <a:r>
              <a:rPr lang="cs-CZ" sz="1400" dirty="0" err="1">
                <a:solidFill>
                  <a:srgbClr val="FF0000"/>
                </a:solidFill>
              </a:rPr>
              <a:t>limo+tyčinka</a:t>
            </a:r>
            <a:endParaRPr lang="cs-CZ" sz="14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/>
          </p:nvPr>
        </p:nvGraphicFramePr>
        <p:xfrm>
          <a:off x="852165" y="2737227"/>
          <a:ext cx="4067048" cy="366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060"/>
                <a:gridCol w="1288711"/>
                <a:gridCol w="1220277"/>
              </a:tblGrid>
              <a:tr h="585508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trén.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cs-CZ" sz="1800" dirty="0" err="1" smtClean="0">
                          <a:solidFill>
                            <a:srgbClr val="FF0000"/>
                          </a:solidFill>
                        </a:rPr>
                        <a:t>netrén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748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Věk (r)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24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434117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Hmot. (kg)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77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85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748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Výška (cm)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170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176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5314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BMI (kg.m</a:t>
                      </a:r>
                      <a:r>
                        <a:rPr lang="cs-CZ" sz="1800" baseline="30000" dirty="0" smtClean="0"/>
                        <a:t>-2</a:t>
                      </a:r>
                      <a:r>
                        <a:rPr lang="cs-CZ" sz="1800" dirty="0" smtClean="0"/>
                        <a:t>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26,6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27,4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5314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Trvání DM (r)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7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74891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HbA</a:t>
                      </a:r>
                      <a:r>
                        <a:rPr lang="cs-CZ" sz="1800" baseline="-25000" dirty="0" smtClean="0"/>
                        <a:t>1C</a:t>
                      </a:r>
                      <a:r>
                        <a:rPr lang="cs-CZ" sz="1800" dirty="0" smtClean="0"/>
                        <a:t> (%)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6,8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11,8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53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DDI (j)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12-10-12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16-14-14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  <a:tr h="36402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DDdep.I</a:t>
                      </a:r>
                      <a:r>
                        <a:rPr lang="cs-CZ" sz="1800" dirty="0" smtClean="0"/>
                        <a:t> (j)</a:t>
                      </a:r>
                      <a:endParaRPr lang="cs-CZ" sz="1800" dirty="0"/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0000FF"/>
                          </a:solidFill>
                        </a:rPr>
                        <a:t>16</a:t>
                      </a:r>
                      <a:endParaRPr lang="cs-CZ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04" marR="9140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04" marR="91404" marT="45717" marB="45717"/>
                </a:tc>
              </a:tr>
            </a:tbl>
          </a:graphicData>
        </a:graphic>
      </p:graphicFrame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1218149" y="6426264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dirty="0"/>
              <a:t>(Bečka J. Možnosti fyzického zatížení diabetiků I. typu. Diplomová práce. Fakulta sportovních studií MU, 2002)</a:t>
            </a:r>
          </a:p>
        </p:txBody>
      </p:sp>
    </p:spTree>
    <p:extLst>
      <p:ext uri="{BB962C8B-B14F-4D97-AF65-F5344CB8AC3E}">
        <p14:creationId xmlns:p14="http://schemas.microsoft.com/office/powerpoint/2010/main" val="1787513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6" y="627064"/>
            <a:ext cx="36798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338638" y="3476625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0000FF"/>
                </a:solidFill>
              </a:rPr>
              <a:t>Inzulínová pera a pumpa</a:t>
            </a:r>
          </a:p>
        </p:txBody>
      </p:sp>
      <p:pic>
        <p:nvPicPr>
          <p:cNvPr id="2867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6" y="627064"/>
            <a:ext cx="31908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135564" y="198439"/>
            <a:ext cx="2016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rgbClr val="0000FF"/>
                </a:solidFill>
              </a:rPr>
              <a:t>Glukometry</a:t>
            </a:r>
          </a:p>
        </p:txBody>
      </p:sp>
      <p:sp>
        <p:nvSpPr>
          <p:cNvPr id="28678" name="Obdélník 3"/>
          <p:cNvSpPr>
            <a:spLocks noChangeArrowheads="1"/>
          </p:cNvSpPr>
          <p:nvPr/>
        </p:nvSpPr>
        <p:spPr bwMode="auto">
          <a:xfrm>
            <a:off x="4373564" y="557214"/>
            <a:ext cx="3246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https://en.wikipedia.org</a:t>
            </a:r>
          </a:p>
        </p:txBody>
      </p:sp>
      <p:pic>
        <p:nvPicPr>
          <p:cNvPr id="28679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6" y="3979863"/>
            <a:ext cx="38576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9" y="4025901"/>
            <a:ext cx="464978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Obdélník 7"/>
          <p:cNvSpPr>
            <a:spLocks noChangeArrowheads="1"/>
          </p:cNvSpPr>
          <p:nvPr/>
        </p:nvSpPr>
        <p:spPr bwMode="auto">
          <a:xfrm>
            <a:off x="6024564" y="6238875"/>
            <a:ext cx="430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/>
              <a:t>http://www.in-pharmatechnologist.com/Drug-Delivery/Novo-Nordisk-and-Roche-insulin-pump-collaboration-gets-EU-thumbs-up</a:t>
            </a:r>
          </a:p>
        </p:txBody>
      </p:sp>
      <p:sp>
        <p:nvSpPr>
          <p:cNvPr id="28682" name="Obdélník 8"/>
          <p:cNvSpPr>
            <a:spLocks noChangeArrowheads="1"/>
          </p:cNvSpPr>
          <p:nvPr/>
        </p:nvSpPr>
        <p:spPr bwMode="auto">
          <a:xfrm>
            <a:off x="1847850" y="6454776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/>
              <a:t>http://www.janekdickinson.com/insulin-pen-vs-vial-and-syringe/</a:t>
            </a:r>
          </a:p>
        </p:txBody>
      </p:sp>
    </p:spTree>
    <p:extLst>
      <p:ext uri="{BB962C8B-B14F-4D97-AF65-F5344CB8AC3E}">
        <p14:creationId xmlns:p14="http://schemas.microsoft.com/office/powerpoint/2010/main" val="3025549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ovéPole 7"/>
          <p:cNvSpPr txBox="1">
            <a:spLocks noChangeArrowheads="1"/>
          </p:cNvSpPr>
          <p:nvPr/>
        </p:nvSpPr>
        <p:spPr bwMode="auto">
          <a:xfrm>
            <a:off x="3575051" y="188914"/>
            <a:ext cx="46085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Kontinuální monitoring glukózy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BIOSENZOR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/>
              <a:t>http://amal.net/?p=2658</a:t>
            </a:r>
          </a:p>
        </p:txBody>
      </p:sp>
      <p:pic>
        <p:nvPicPr>
          <p:cNvPr id="3379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9" y="1060450"/>
            <a:ext cx="38957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4149726"/>
            <a:ext cx="8621713" cy="2608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ovéPole 4"/>
          <p:cNvSpPr txBox="1">
            <a:spLocks noChangeArrowheads="1"/>
          </p:cNvSpPr>
          <p:nvPr/>
        </p:nvSpPr>
        <p:spPr bwMode="auto">
          <a:xfrm>
            <a:off x="2135188" y="4154488"/>
            <a:ext cx="7912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70C0"/>
                </a:solidFill>
              </a:rPr>
              <a:t>Fluorescenční senzor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00">
                <a:hlinkClick r:id="rId4"/>
              </a:rPr>
              <a:t>Jon Stefan Hansen</a:t>
            </a:r>
            <a:r>
              <a:rPr lang="cs-CZ" altLang="cs-CZ" sz="1000"/>
              <a:t>, </a:t>
            </a:r>
            <a:r>
              <a:rPr lang="cs-CZ" altLang="cs-CZ" sz="1000">
                <a:hlinkClick r:id="rId5"/>
              </a:rPr>
              <a:t>Jørn Bolstad Christensen</a:t>
            </a:r>
            <a:r>
              <a:rPr lang="cs-CZ" altLang="cs-CZ" sz="1000"/>
              <a:t>. </a:t>
            </a:r>
            <a:r>
              <a:rPr lang="cs-CZ" altLang="cs-CZ" sz="1000">
                <a:hlinkClick r:id="rId6"/>
              </a:rPr>
              <a:t>Recent Advances in Fluorescent Arylboronic Acids for Glucose Sensing</a:t>
            </a:r>
            <a:r>
              <a:rPr lang="cs-CZ" altLang="cs-CZ" sz="1000"/>
              <a:t>. </a:t>
            </a:r>
            <a:r>
              <a:rPr lang="cs-CZ" altLang="cs-CZ" sz="1000" i="1"/>
              <a:t>Biosensors</a:t>
            </a:r>
            <a:r>
              <a:rPr lang="cs-CZ" altLang="cs-CZ" sz="1000"/>
              <a:t> </a:t>
            </a:r>
            <a:r>
              <a:rPr lang="cs-CZ" altLang="cs-CZ" sz="1000" b="1"/>
              <a:t>2013</a:t>
            </a:r>
            <a:r>
              <a:rPr lang="cs-CZ" altLang="cs-CZ" sz="1000"/>
              <a:t>, </a:t>
            </a:r>
            <a:r>
              <a:rPr lang="cs-CZ" altLang="cs-CZ" sz="1000" i="1"/>
              <a:t>3</a:t>
            </a:r>
            <a:r>
              <a:rPr lang="cs-CZ" altLang="cs-CZ" sz="1000"/>
              <a:t>(4), 400-418; doi:</a:t>
            </a:r>
            <a:r>
              <a:rPr lang="cs-CZ" altLang="cs-CZ" sz="1000">
                <a:hlinkClick r:id="rId7"/>
              </a:rPr>
              <a:t>10.3390/bios3040400</a:t>
            </a:r>
            <a:endParaRPr lang="cs-CZ" altLang="cs-CZ" sz="1000"/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000">
                <a:solidFill>
                  <a:srgbClr val="0070C0"/>
                </a:solidFill>
              </a:rPr>
              <a:t>http://www.mdpi.com/journal/biosensors</a:t>
            </a:r>
          </a:p>
        </p:txBody>
      </p:sp>
    </p:spTree>
    <p:extLst>
      <p:ext uri="{BB962C8B-B14F-4D97-AF65-F5344CB8AC3E}">
        <p14:creationId xmlns:p14="http://schemas.microsoft.com/office/powerpoint/2010/main" val="67924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61975" y="703468"/>
            <a:ext cx="10440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b="1" u="sng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Součásti </a:t>
            </a:r>
            <a:r>
              <a:rPr lang="cs-CZ" sz="2400" b="1" u="sng" cap="all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vnitřního </a:t>
            </a:r>
            <a:r>
              <a:rPr lang="cs-CZ" sz="2400" b="1" u="sng" cap="all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prostředí </a:t>
            </a:r>
            <a:r>
              <a:rPr lang="cs-CZ" sz="2400" b="1" u="sng" cap="all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JEJICH změny při svalové práci</a:t>
            </a:r>
          </a:p>
          <a:p>
            <a:pPr algn="ctr">
              <a:spcAft>
                <a:spcPts val="0"/>
              </a:spcAft>
            </a:pPr>
            <a:endParaRPr lang="cs-CZ" u="sng" dirty="0" smtClean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voda</a:t>
            </a:r>
            <a:r>
              <a:rPr lang="cs-CZ" sz="20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úbytek nejprve v extracelulárním, později v intracelulárním prostoru, ztráty pocením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zdroje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energie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(ATP, CP, glukóza)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úbytek v buňkách, přesuny z krve a jater, později úbytek i v krvi a játrech, při anaerobní práci je produkce až kumulace laktátu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stavební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látky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(bílkoviny)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při vysoce intenzivní aerobní zátěži (oxidačním stresu) destrukce myocytů, případně elementů krve a jiných tkání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lyny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spotřeba O</a:t>
            </a:r>
            <a:r>
              <a:rPr lang="cs-CZ" sz="2000" baseline="-25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buňkách a jeho úbytek i v krvi; produkce CO</a:t>
            </a:r>
            <a:r>
              <a:rPr lang="cs-CZ" sz="2000" baseline="-25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buňkách a nárůst v krvi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minerály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(např. Na</a:t>
            </a:r>
            <a:r>
              <a:rPr lang="cs-CZ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K</a:t>
            </a:r>
            <a:r>
              <a:rPr lang="cs-CZ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Mg</a:t>
            </a:r>
            <a:r>
              <a:rPr lang="cs-CZ" sz="2000" baseline="30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přechod 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cs-CZ" sz="2000" baseline="30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z ICT do ECT (i díky acidóze) a zpět (vlivem adrenalinu a aldosteronu), ztráty Na</a:t>
            </a:r>
            <a:r>
              <a:rPr lang="cs-CZ" sz="20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potu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vodík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produkce </a:t>
            </a:r>
            <a:r>
              <a:rPr lang="cs-CZ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cs-CZ" sz="2000" baseline="30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 buňkách při rozpadu ATP a kyseliny mléčné, přesun do krve → </a:t>
            </a:r>
            <a:r>
              <a:rPr lang="cs-CZ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acidóza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další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látky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(např. enzymy, vitaminy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cs-CZ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úbytek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Na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zajištění stability vnitřního prostředí se podílejí všechny fyziologické soustavy,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včetně kůže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trávicí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dýchací soustavy, ledviny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Tyto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orgány jsou řízeny nervovou a endokrinní soustavou a podporovány krevním a lymfatickým oběhem a dalšími systémy.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1567" y="466916"/>
            <a:ext cx="11276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Rozhran</a:t>
            </a:r>
            <a:r>
              <a:rPr lang="cs-CZ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mezi jednotlivými oddíly tekutin tvoří polopropustné membrány buněk.</a:t>
            </a:r>
            <a:r>
              <a:rPr lang="cs-CZ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Póry v membránách štěrbinami mezi buňkami dobře prochází voda, ionty a menší organické látky. Membrány nejsou pasivně propustné pro krvinky a větší molekuly bílkovin.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Přenos látek</a:t>
            </a:r>
            <a:r>
              <a:rPr lang="cs-CZ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mezi buněčnou, mezibuněčnou a mimobuněčnou tekutinou zabezpečují různé mechanizmy od pasivního přechodu, závisejícím na hydrostatickém tlaku a koncentračním spádu, až po aktivní transport za spotřeby energie.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rázek 2" descr="Soubor:Osmóz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4245"/>
            <a:ext cx="7850659" cy="49137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7850659" y="3798792"/>
            <a:ext cx="388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b="1" u="sng" dirty="0">
                <a:solidFill>
                  <a:srgbClr val="54545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Poznámky: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solidFill>
                  <a:srgbClr val="54545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Osmolalita</a:t>
            </a:r>
            <a:r>
              <a:rPr lang="cs-CZ" dirty="0">
                <a:solidFill>
                  <a:srgbClr val="54545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množství osmoticky aktivních látek v jednotce hmotnosti rozpouštědla.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</a:rPr>
              <a:t>Osmóza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je typ pasivního transportu, při kterém přestupuje voda přes polopropustnou membránu z prostoru s méně koncentrovaným roztokem do prostoru s více koncentrovaným roztokem.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0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10897" r="7227" b="19421"/>
          <a:stretch/>
        </p:blipFill>
        <p:spPr>
          <a:xfrm>
            <a:off x="1932942" y="1520832"/>
            <a:ext cx="8227262" cy="4204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2998573" y="36215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0070C0"/>
                </a:solidFill>
              </a:rPr>
              <a:t>Sodíko</a:t>
            </a:r>
            <a:r>
              <a:rPr lang="cs-CZ" sz="2000" b="1" dirty="0" smtClean="0">
                <a:solidFill>
                  <a:srgbClr val="0070C0"/>
                </a:solidFill>
              </a:rPr>
              <a:t> – draslíková pumpa na povrchu buňky</a:t>
            </a:r>
          </a:p>
          <a:p>
            <a:pPr algn="ctr"/>
            <a:r>
              <a:rPr lang="cs-CZ" sz="2000" dirty="0" smtClean="0">
                <a:solidFill>
                  <a:srgbClr val="0070C0"/>
                </a:solidFill>
              </a:rPr>
              <a:t>(K</a:t>
            </a:r>
            <a:r>
              <a:rPr lang="cs-CZ" sz="2000" baseline="30000" dirty="0" smtClean="0">
                <a:solidFill>
                  <a:srgbClr val="0070C0"/>
                </a:solidFill>
              </a:rPr>
              <a:t>+</a:t>
            </a:r>
            <a:r>
              <a:rPr lang="cs-CZ" sz="2000" dirty="0" smtClean="0">
                <a:solidFill>
                  <a:srgbClr val="0070C0"/>
                </a:solidFill>
              </a:rPr>
              <a:t> do buňky, Na</a:t>
            </a:r>
            <a:r>
              <a:rPr lang="cs-CZ" sz="2000" baseline="30000" dirty="0">
                <a:solidFill>
                  <a:srgbClr val="0070C0"/>
                </a:solidFill>
              </a:rPr>
              <a:t> +</a:t>
            </a:r>
            <a:r>
              <a:rPr lang="cs-CZ" sz="2000" dirty="0" smtClean="0">
                <a:solidFill>
                  <a:srgbClr val="0070C0"/>
                </a:solidFill>
              </a:rPr>
              <a:t> z buňky za spotřeby energie ATP)</a:t>
            </a:r>
          </a:p>
          <a:p>
            <a:pPr algn="ctr"/>
            <a:r>
              <a:rPr lang="cs-CZ" sz="1000" dirty="0" smtClean="0"/>
              <a:t>https</a:t>
            </a:r>
            <a:r>
              <a:rPr lang="cs-CZ" sz="1000" dirty="0"/>
              <a:t>://commons.wikimedia.org/wiki/File:Blausen_0818_Sodium-PotassiumPump.png</a:t>
            </a:r>
          </a:p>
        </p:txBody>
      </p:sp>
    </p:spTree>
    <p:extLst>
      <p:ext uri="{BB962C8B-B14F-4D97-AF65-F5344CB8AC3E}">
        <p14:creationId xmlns:p14="http://schemas.microsoft.com/office/powerpoint/2010/main" val="60991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2307" y="551014"/>
            <a:ext cx="116702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UDRŽENÍ OSMOLALITY EXTRACELULÁRNÍ TEKUTINY</a:t>
            </a:r>
            <a:endParaRPr lang="cs-CZ" sz="2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U zdravého člověka kolísá osmolalita plazmy mezi 280 a 295 mmosm.l</a:t>
            </a:r>
            <a:r>
              <a:rPr lang="cs-CZ" sz="2000" baseline="30000" dirty="0">
                <a:latin typeface="Calibri" panose="020F0502020204030204" pitchFamily="34" charset="0"/>
                <a:ea typeface="Times New Roman" panose="02020603050405020304" pitchFamily="18" charset="0"/>
              </a:rPr>
              <a:t>-1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V případě zvýšené osmolality </a:t>
            </a:r>
            <a:endParaRPr lang="cs-CZ" sz="2000" b="1" i="1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při zvýšeném příjmu </a:t>
            </a:r>
            <a:r>
              <a:rPr lang="cs-CZ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 koncentrovaných iontových nápojích</a:t>
            </a:r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při ztrátách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a nedostatku </a:t>
            </a:r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vody </a:t>
            </a:r>
            <a:r>
              <a:rPr lang="cs-CZ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pocením</a:t>
            </a:r>
            <a:r>
              <a:rPr lang="cs-CZ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se objevuje </a:t>
            </a: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pocit žízně, který nutí člověka přijmout tekutiny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Současně dochází k aktivaci neurohormonálního systému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hypotalamus → hypofýza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(ADH – antidiuretický hormon)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→ </a:t>
            </a: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zadržování vody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v ledvinách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s následným udržením objemu krevní plazmy a dalších tekutin.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(Tvoří se méně moči a je více koncentrovaná.). </a:t>
            </a:r>
            <a:endParaRPr lang="cs-CZ" sz="2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cs-CZ" sz="2000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Při snížené osmolalitě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(např. v důsledku nadměrného příjmu vody a ztrát 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iontů – </a:t>
            </a:r>
            <a:r>
              <a:rPr lang="cs-CZ" sz="20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pití vody a silné pocení</a:t>
            </a:r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klesá sekrece ADH a v ledvinách se uvolňuje více vody z krve do moči. </a:t>
            </a:r>
            <a:r>
              <a:rPr lang="cs-CZ" sz="2000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(→</a:t>
            </a:r>
            <a:r>
              <a:rPr lang="cs-CZ" sz="2000" b="1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hyponatrémie </a:t>
            </a:r>
            <a:r>
              <a:rPr lang="cs-CZ" sz="2000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„otrava vodou“)</a:t>
            </a:r>
          </a:p>
          <a:p>
            <a:pPr lvl="1"/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Tvoří se více moči a je méně koncentrovaná.)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Zmenšení objemu ECT a mechanizmy jeho ochrany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Zmenšení objemu ECT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(hypovolémie,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hypohydratace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dehydratace) může být způsobeno průjmy, zvracením, zvýšeným močením a </a:t>
            </a:r>
            <a:r>
              <a:rPr lang="cs-CZ" sz="20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pocením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krvácením. Klesá krevní tlak. Pro udržení objemu se uvolňuje </a:t>
            </a:r>
            <a:r>
              <a:rPr lang="cs-CZ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mineralokortikoid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aldosteron, hormon kůry nadledvin, který stimuluje zadržování sodíku a vody v ledvinách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3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1349" r="6020" b="15156"/>
          <a:stretch/>
        </p:blipFill>
        <p:spPr>
          <a:xfrm>
            <a:off x="2067696" y="650789"/>
            <a:ext cx="8001408" cy="505803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48165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2869</Words>
  <Application>Microsoft Office PowerPoint</Application>
  <PresentationFormat>Širokoúhlá obrazovka</PresentationFormat>
  <Paragraphs>553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AdvOT4b47d116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Motiv Office</vt:lpstr>
      <vt:lpstr>KONDIČNÍ TRENÉR Fyziologie sportu 3/12 Fyziologie a patofyziologie vnitřního prostředí, únava Jan Novotný 2017  Vnitřní prostředí, homeostáza, zpětnovazebná regulace, biorytmy, acidobazická rovnováha, oxidační stres, únava, glykémie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ETIOPATOGENEZE A NÁSLEDKY RABDOMYOLÝZY A HYPONATRÉMIE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PŘÍČINY ÚNAVY</vt:lpstr>
      <vt:lpstr>DRUHY ÚNAVY</vt:lpstr>
      <vt:lpstr>Prezentace aplikace PowerPoint</vt:lpstr>
      <vt:lpstr>Prezentace aplikace PowerPoint</vt:lpstr>
      <vt:lpstr>Přetrénování - patologický stav i v tělesném klidu</vt:lpstr>
      <vt:lpstr>Prezentace aplikace PowerPoint</vt:lpstr>
      <vt:lpstr>REGENERACE SIL</vt:lpstr>
      <vt:lpstr>„Abstinenční příznaky“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3/12 Fyziologie a patofyziologie vnitřního prostředí při kondičním tréninku Jan Novotný 2017</dc:title>
  <dc:creator>Jan Novotný</dc:creator>
  <cp:lastModifiedBy>Jan Novotný</cp:lastModifiedBy>
  <cp:revision>107</cp:revision>
  <dcterms:created xsi:type="dcterms:W3CDTF">2017-09-26T08:27:08Z</dcterms:created>
  <dcterms:modified xsi:type="dcterms:W3CDTF">2017-10-06T13:21:40Z</dcterms:modified>
</cp:coreProperties>
</file>