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0" r:id="rId4"/>
    <p:sldMasterId id="2147483702" r:id="rId5"/>
    <p:sldMasterId id="2147483714" r:id="rId6"/>
    <p:sldMasterId id="2147483726" r:id="rId7"/>
    <p:sldMasterId id="2147483738" r:id="rId8"/>
  </p:sldMasterIdLst>
  <p:sldIdLst>
    <p:sldId id="256" r:id="rId9"/>
    <p:sldId id="348" r:id="rId10"/>
    <p:sldId id="355" r:id="rId11"/>
    <p:sldId id="356" r:id="rId12"/>
    <p:sldId id="365" r:id="rId13"/>
    <p:sldId id="362" r:id="rId14"/>
    <p:sldId id="363" r:id="rId15"/>
    <p:sldId id="364" r:id="rId16"/>
    <p:sldId id="335" r:id="rId17"/>
    <p:sldId id="358" r:id="rId18"/>
    <p:sldId id="360" r:id="rId19"/>
    <p:sldId id="361" r:id="rId20"/>
    <p:sldId id="332" r:id="rId21"/>
    <p:sldId id="333" r:id="rId22"/>
    <p:sldId id="350" r:id="rId23"/>
    <p:sldId id="300" r:id="rId24"/>
    <p:sldId id="336" r:id="rId25"/>
    <p:sldId id="337" r:id="rId26"/>
    <p:sldId id="257" r:id="rId27"/>
    <p:sldId id="317" r:id="rId28"/>
    <p:sldId id="320" r:id="rId29"/>
    <p:sldId id="319" r:id="rId30"/>
    <p:sldId id="321" r:id="rId31"/>
    <p:sldId id="322" r:id="rId32"/>
    <p:sldId id="323" r:id="rId33"/>
    <p:sldId id="324" r:id="rId34"/>
    <p:sldId id="325" r:id="rId35"/>
    <p:sldId id="326" r:id="rId36"/>
    <p:sldId id="258" r:id="rId37"/>
    <p:sldId id="338" r:id="rId38"/>
    <p:sldId id="259" r:id="rId39"/>
    <p:sldId id="342" r:id="rId40"/>
    <p:sldId id="339" r:id="rId41"/>
    <p:sldId id="340" r:id="rId42"/>
    <p:sldId id="261" r:id="rId43"/>
    <p:sldId id="341" r:id="rId44"/>
    <p:sldId id="264" r:id="rId45"/>
    <p:sldId id="343" r:id="rId46"/>
    <p:sldId id="352" r:id="rId47"/>
    <p:sldId id="349" r:id="rId48"/>
    <p:sldId id="353" r:id="rId49"/>
    <p:sldId id="357" r:id="rId50"/>
    <p:sldId id="359" r:id="rId51"/>
    <p:sldId id="265" r:id="rId52"/>
    <p:sldId id="302" r:id="rId53"/>
    <p:sldId id="303" r:id="rId54"/>
    <p:sldId id="304" r:id="rId55"/>
    <p:sldId id="305" r:id="rId56"/>
    <p:sldId id="307" r:id="rId57"/>
    <p:sldId id="308" r:id="rId58"/>
    <p:sldId id="310" r:id="rId59"/>
    <p:sldId id="344" r:id="rId60"/>
    <p:sldId id="345" r:id="rId61"/>
    <p:sldId id="306" r:id="rId62"/>
    <p:sldId id="312" r:id="rId63"/>
    <p:sldId id="313" r:id="rId64"/>
    <p:sldId id="329" r:id="rId65"/>
    <p:sldId id="330" r:id="rId66"/>
    <p:sldId id="331" r:id="rId67"/>
    <p:sldId id="286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5A33D-D537-44CF-B122-09DF9AA483AC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A163BB1-6C8F-4065-B117-175D324B5E3F}">
      <dgm:prSet phldrT="[Text]"/>
      <dgm:spPr/>
      <dgm:t>
        <a:bodyPr/>
        <a:lstStyle/>
        <a:p>
          <a:r>
            <a:rPr lang="cs-CZ" dirty="0"/>
            <a:t>hubnutí</a:t>
          </a:r>
        </a:p>
      </dgm:t>
    </dgm:pt>
    <dgm:pt modelId="{5438BEC1-682A-4136-AECB-857EDDFD5454}" type="parTrans" cxnId="{9FCD4F92-6471-4412-A941-FC79137118CB}">
      <dgm:prSet/>
      <dgm:spPr/>
      <dgm:t>
        <a:bodyPr/>
        <a:lstStyle/>
        <a:p>
          <a:endParaRPr lang="cs-CZ"/>
        </a:p>
      </dgm:t>
    </dgm:pt>
    <dgm:pt modelId="{5DDA9B66-7E52-4665-98C0-DE76993D2623}" type="sibTrans" cxnId="{9FCD4F92-6471-4412-A941-FC79137118CB}">
      <dgm:prSet/>
      <dgm:spPr/>
      <dgm:t>
        <a:bodyPr/>
        <a:lstStyle/>
        <a:p>
          <a:endParaRPr lang="cs-CZ"/>
        </a:p>
      </dgm:t>
    </dgm:pt>
    <dgm:pt modelId="{1E40A305-4D6A-4657-82D9-75DD3A0315A6}">
      <dgm:prSet phldrT="[Text]"/>
      <dgm:spPr/>
      <dgm:t>
        <a:bodyPr/>
        <a:lstStyle/>
        <a:p>
          <a:r>
            <a:rPr lang="cs-CZ" dirty="0"/>
            <a:t>Síla</a:t>
          </a:r>
        </a:p>
      </dgm:t>
    </dgm:pt>
    <dgm:pt modelId="{10F8AE92-43E5-494F-849B-9F8106F5A5DA}" type="parTrans" cxnId="{55DA0140-8CA2-4056-820F-03D7658A7302}">
      <dgm:prSet/>
      <dgm:spPr/>
      <dgm:t>
        <a:bodyPr/>
        <a:lstStyle/>
        <a:p>
          <a:endParaRPr lang="cs-CZ"/>
        </a:p>
      </dgm:t>
    </dgm:pt>
    <dgm:pt modelId="{06F56911-A3D1-4399-A488-E8A5C8956AA1}" type="sibTrans" cxnId="{55DA0140-8CA2-4056-820F-03D7658A7302}">
      <dgm:prSet/>
      <dgm:spPr/>
      <dgm:t>
        <a:bodyPr/>
        <a:lstStyle/>
        <a:p>
          <a:endParaRPr lang="cs-CZ"/>
        </a:p>
      </dgm:t>
    </dgm:pt>
    <dgm:pt modelId="{0778F44D-827D-4B1D-BD9B-DCAA2DACEE48}">
      <dgm:prSet phldrT="[Text]"/>
      <dgm:spPr/>
      <dgm:t>
        <a:bodyPr/>
        <a:lstStyle/>
        <a:p>
          <a:r>
            <a:rPr lang="cs-CZ" dirty="0"/>
            <a:t>Svalová hmota</a:t>
          </a:r>
        </a:p>
      </dgm:t>
    </dgm:pt>
    <dgm:pt modelId="{565341D4-24C9-4225-9509-12BEA0ADCCF1}" type="parTrans" cxnId="{AF187F0C-C4B9-41D4-B9AB-1FEE736CD0B2}">
      <dgm:prSet/>
      <dgm:spPr/>
      <dgm:t>
        <a:bodyPr/>
        <a:lstStyle/>
        <a:p>
          <a:endParaRPr lang="cs-CZ"/>
        </a:p>
      </dgm:t>
    </dgm:pt>
    <dgm:pt modelId="{7427E30A-65D8-48F7-93E3-015DE8C43BE4}" type="sibTrans" cxnId="{AF187F0C-C4B9-41D4-B9AB-1FEE736CD0B2}">
      <dgm:prSet/>
      <dgm:spPr/>
      <dgm:t>
        <a:bodyPr/>
        <a:lstStyle/>
        <a:p>
          <a:endParaRPr lang="cs-CZ"/>
        </a:p>
      </dgm:t>
    </dgm:pt>
    <dgm:pt modelId="{808FACE1-074D-4D94-9103-04AD05DF6F14}">
      <dgm:prSet phldrT="[Text]"/>
      <dgm:spPr/>
      <dgm:t>
        <a:bodyPr/>
        <a:lstStyle/>
        <a:p>
          <a:r>
            <a:rPr lang="cs-CZ" dirty="0"/>
            <a:t>Vytrvalost</a:t>
          </a:r>
        </a:p>
      </dgm:t>
    </dgm:pt>
    <dgm:pt modelId="{95285393-894A-415C-B0EA-C6CABCD8CB23}" type="parTrans" cxnId="{331B935C-7620-4D4A-A284-77D3869D7067}">
      <dgm:prSet/>
      <dgm:spPr/>
      <dgm:t>
        <a:bodyPr/>
        <a:lstStyle/>
        <a:p>
          <a:endParaRPr lang="cs-CZ"/>
        </a:p>
      </dgm:t>
    </dgm:pt>
    <dgm:pt modelId="{A15B9CC6-C5B8-46F3-B75B-EB8D5758D231}" type="sibTrans" cxnId="{331B935C-7620-4D4A-A284-77D3869D7067}">
      <dgm:prSet/>
      <dgm:spPr/>
      <dgm:t>
        <a:bodyPr/>
        <a:lstStyle/>
        <a:p>
          <a:endParaRPr lang="cs-CZ"/>
        </a:p>
      </dgm:t>
    </dgm:pt>
    <dgm:pt modelId="{66F33E22-BE71-4752-8780-CFBCC4098596}">
      <dgm:prSet phldrT="[Text]"/>
      <dgm:spPr/>
      <dgm:t>
        <a:bodyPr/>
        <a:lstStyle/>
        <a:p>
          <a:endParaRPr lang="cs-CZ" dirty="0"/>
        </a:p>
      </dgm:t>
    </dgm:pt>
    <dgm:pt modelId="{60501A37-6E0A-4A33-9985-01AC74595878}" type="parTrans" cxnId="{1FE13DAA-E4B5-433B-8257-57C0F4AA01AC}">
      <dgm:prSet/>
      <dgm:spPr/>
      <dgm:t>
        <a:bodyPr/>
        <a:lstStyle/>
        <a:p>
          <a:endParaRPr lang="cs-CZ"/>
        </a:p>
      </dgm:t>
    </dgm:pt>
    <dgm:pt modelId="{525068AF-D0CA-40E9-B026-80699FD20DF5}" type="sibTrans" cxnId="{1FE13DAA-E4B5-433B-8257-57C0F4AA01AC}">
      <dgm:prSet/>
      <dgm:spPr/>
      <dgm:t>
        <a:bodyPr/>
        <a:lstStyle/>
        <a:p>
          <a:endParaRPr lang="cs-CZ"/>
        </a:p>
      </dgm:t>
    </dgm:pt>
    <dgm:pt modelId="{020BCCC2-B979-4C48-97E5-D093EA7AE8C7}" type="pres">
      <dgm:prSet presAssocID="{E6F5A33D-D537-44CF-B122-09DF9AA483AC}" presName="Name0" presStyleCnt="0">
        <dgm:presLayoutVars>
          <dgm:chMax val="1"/>
          <dgm:chPref val="1"/>
        </dgm:presLayoutVars>
      </dgm:prSet>
      <dgm:spPr/>
    </dgm:pt>
    <dgm:pt modelId="{306140EC-DF7E-49D3-907D-CA65151A4788}" type="pres">
      <dgm:prSet presAssocID="{FA163BB1-6C8F-4065-B117-175D324B5E3F}" presName="Parent" presStyleLbl="node0" presStyleIdx="0" presStyleCnt="1" custLinFactNeighborX="-450" custLinFactNeighborY="-901">
        <dgm:presLayoutVars>
          <dgm:chMax val="5"/>
          <dgm:chPref val="5"/>
        </dgm:presLayoutVars>
      </dgm:prSet>
      <dgm:spPr/>
    </dgm:pt>
    <dgm:pt modelId="{F25A2AC0-E39E-49DE-A83C-81903873A77B}" type="pres">
      <dgm:prSet presAssocID="{FA163BB1-6C8F-4065-B117-175D324B5E3F}" presName="Accent1" presStyleLbl="node1" presStyleIdx="0" presStyleCnt="15"/>
      <dgm:spPr/>
    </dgm:pt>
    <dgm:pt modelId="{4C102C40-3EBD-4F79-99BB-5768EEB1773D}" type="pres">
      <dgm:prSet presAssocID="{FA163BB1-6C8F-4065-B117-175D324B5E3F}" presName="Accent2" presStyleLbl="node1" presStyleIdx="1" presStyleCnt="15"/>
      <dgm:spPr/>
    </dgm:pt>
    <dgm:pt modelId="{CFF7C224-CDFE-4F99-B84F-1A7D3CDF697E}" type="pres">
      <dgm:prSet presAssocID="{FA163BB1-6C8F-4065-B117-175D324B5E3F}" presName="Accent3" presStyleLbl="node1" presStyleIdx="2" presStyleCnt="15"/>
      <dgm:spPr/>
    </dgm:pt>
    <dgm:pt modelId="{93D98D1A-75F2-4FA8-8306-4035F51A6E7B}" type="pres">
      <dgm:prSet presAssocID="{FA163BB1-6C8F-4065-B117-175D324B5E3F}" presName="Accent4" presStyleLbl="node1" presStyleIdx="3" presStyleCnt="15"/>
      <dgm:spPr/>
    </dgm:pt>
    <dgm:pt modelId="{7CA51BBB-4068-48BB-958E-204BAE9C2436}" type="pres">
      <dgm:prSet presAssocID="{FA163BB1-6C8F-4065-B117-175D324B5E3F}" presName="Accent5" presStyleLbl="node1" presStyleIdx="4" presStyleCnt="15"/>
      <dgm:spPr/>
    </dgm:pt>
    <dgm:pt modelId="{A6B97F57-71DC-4A51-99DE-23C3F01B267B}" type="pres">
      <dgm:prSet presAssocID="{FA163BB1-6C8F-4065-B117-175D324B5E3F}" presName="Accent6" presStyleLbl="node1" presStyleIdx="5" presStyleCnt="15"/>
      <dgm:spPr/>
    </dgm:pt>
    <dgm:pt modelId="{12C2E8BA-72E8-4DC2-92E7-9BB1B4324064}" type="pres">
      <dgm:prSet presAssocID="{1E40A305-4D6A-4657-82D9-75DD3A0315A6}" presName="Child1" presStyleLbl="node1" presStyleIdx="6" presStyleCnt="15">
        <dgm:presLayoutVars>
          <dgm:chMax val="0"/>
          <dgm:chPref val="0"/>
        </dgm:presLayoutVars>
      </dgm:prSet>
      <dgm:spPr/>
    </dgm:pt>
    <dgm:pt modelId="{6742463D-B966-4DD5-A26B-3425106AE5D8}" type="pres">
      <dgm:prSet presAssocID="{1E40A305-4D6A-4657-82D9-75DD3A0315A6}" presName="Accent7" presStyleCnt="0"/>
      <dgm:spPr/>
    </dgm:pt>
    <dgm:pt modelId="{C51ECBAD-0CBD-4AE3-BE54-FA6267D47801}" type="pres">
      <dgm:prSet presAssocID="{1E40A305-4D6A-4657-82D9-75DD3A0315A6}" presName="AccentHold1" presStyleLbl="node1" presStyleIdx="7" presStyleCnt="15"/>
      <dgm:spPr/>
    </dgm:pt>
    <dgm:pt modelId="{92809460-4AAD-4C3C-925C-244009A6C9F9}" type="pres">
      <dgm:prSet presAssocID="{1E40A305-4D6A-4657-82D9-75DD3A0315A6}" presName="Accent8" presStyleCnt="0"/>
      <dgm:spPr/>
    </dgm:pt>
    <dgm:pt modelId="{FC9891DF-7852-434A-8FC3-45A319C7BC89}" type="pres">
      <dgm:prSet presAssocID="{1E40A305-4D6A-4657-82D9-75DD3A0315A6}" presName="AccentHold2" presStyleLbl="node1" presStyleIdx="8" presStyleCnt="15"/>
      <dgm:spPr/>
    </dgm:pt>
    <dgm:pt modelId="{470E9CE5-8BD7-49F0-A10F-FFB41B3D9AAE}" type="pres">
      <dgm:prSet presAssocID="{0778F44D-827D-4B1D-BD9B-DCAA2DACEE48}" presName="Child2" presStyleLbl="node1" presStyleIdx="9" presStyleCnt="15" custScaleX="218572" custScaleY="215777">
        <dgm:presLayoutVars>
          <dgm:chMax val="0"/>
          <dgm:chPref val="0"/>
        </dgm:presLayoutVars>
      </dgm:prSet>
      <dgm:spPr/>
    </dgm:pt>
    <dgm:pt modelId="{CC59333D-2397-4EDC-AC9F-4854AACAAD19}" type="pres">
      <dgm:prSet presAssocID="{0778F44D-827D-4B1D-BD9B-DCAA2DACEE48}" presName="Accent9" presStyleCnt="0"/>
      <dgm:spPr/>
    </dgm:pt>
    <dgm:pt modelId="{7EA6D1F7-2C5F-4805-AB42-0663B80D3595}" type="pres">
      <dgm:prSet presAssocID="{0778F44D-827D-4B1D-BD9B-DCAA2DACEE48}" presName="AccentHold1" presStyleLbl="node1" presStyleIdx="10" presStyleCnt="15"/>
      <dgm:spPr/>
    </dgm:pt>
    <dgm:pt modelId="{B3A8E43C-3DF9-43A1-99E1-49E9D2B70716}" type="pres">
      <dgm:prSet presAssocID="{0778F44D-827D-4B1D-BD9B-DCAA2DACEE48}" presName="Accent10" presStyleCnt="0"/>
      <dgm:spPr/>
    </dgm:pt>
    <dgm:pt modelId="{AC33EA80-0B51-46CD-969E-8C4CCDA66914}" type="pres">
      <dgm:prSet presAssocID="{0778F44D-827D-4B1D-BD9B-DCAA2DACEE48}" presName="AccentHold2" presStyleLbl="node1" presStyleIdx="11" presStyleCnt="15"/>
      <dgm:spPr/>
    </dgm:pt>
    <dgm:pt modelId="{C79B2AA7-16BD-40D3-BD70-22785303CC93}" type="pres">
      <dgm:prSet presAssocID="{0778F44D-827D-4B1D-BD9B-DCAA2DACEE48}" presName="Accent11" presStyleCnt="0"/>
      <dgm:spPr/>
    </dgm:pt>
    <dgm:pt modelId="{2775DBC8-9CA9-4B50-9451-50958C0FE27B}" type="pres">
      <dgm:prSet presAssocID="{0778F44D-827D-4B1D-BD9B-DCAA2DACEE48}" presName="AccentHold3" presStyleLbl="node1" presStyleIdx="12" presStyleCnt="15"/>
      <dgm:spPr/>
    </dgm:pt>
    <dgm:pt modelId="{923978F0-C71F-4882-AB52-6DC987316409}" type="pres">
      <dgm:prSet presAssocID="{808FACE1-074D-4D94-9103-04AD05DF6F14}" presName="Child3" presStyleLbl="node1" presStyleIdx="13" presStyleCnt="15">
        <dgm:presLayoutVars>
          <dgm:chMax val="0"/>
          <dgm:chPref val="0"/>
        </dgm:presLayoutVars>
      </dgm:prSet>
      <dgm:spPr/>
    </dgm:pt>
    <dgm:pt modelId="{478F15DF-2C81-4E1D-8623-4D3058D4BABB}" type="pres">
      <dgm:prSet presAssocID="{808FACE1-074D-4D94-9103-04AD05DF6F14}" presName="Accent12" presStyleCnt="0"/>
      <dgm:spPr/>
    </dgm:pt>
    <dgm:pt modelId="{B561F399-8B17-42E4-BFED-EC41293962CE}" type="pres">
      <dgm:prSet presAssocID="{808FACE1-074D-4D94-9103-04AD05DF6F14}" presName="AccentHold1" presStyleLbl="node1" presStyleIdx="14" presStyleCnt="15"/>
      <dgm:spPr/>
    </dgm:pt>
  </dgm:ptLst>
  <dgm:cxnLst>
    <dgm:cxn modelId="{AF187F0C-C4B9-41D4-B9AB-1FEE736CD0B2}" srcId="{FA163BB1-6C8F-4065-B117-175D324B5E3F}" destId="{0778F44D-827D-4B1D-BD9B-DCAA2DACEE48}" srcOrd="1" destOrd="0" parTransId="{565341D4-24C9-4225-9509-12BEA0ADCCF1}" sibTransId="{7427E30A-65D8-48F7-93E3-015DE8C43BE4}"/>
    <dgm:cxn modelId="{55DA0140-8CA2-4056-820F-03D7658A7302}" srcId="{FA163BB1-6C8F-4065-B117-175D324B5E3F}" destId="{1E40A305-4D6A-4657-82D9-75DD3A0315A6}" srcOrd="0" destOrd="0" parTransId="{10F8AE92-43E5-494F-849B-9F8106F5A5DA}" sibTransId="{06F56911-A3D1-4399-A488-E8A5C8956AA1}"/>
    <dgm:cxn modelId="{331B935C-7620-4D4A-A284-77D3869D7067}" srcId="{FA163BB1-6C8F-4065-B117-175D324B5E3F}" destId="{808FACE1-074D-4D94-9103-04AD05DF6F14}" srcOrd="2" destOrd="0" parTransId="{95285393-894A-415C-B0EA-C6CABCD8CB23}" sibTransId="{A15B9CC6-C5B8-46F3-B75B-EB8D5758D231}"/>
    <dgm:cxn modelId="{64D9AC64-795C-4B56-BA3A-56A8D8EE049C}" type="presOf" srcId="{808FACE1-074D-4D94-9103-04AD05DF6F14}" destId="{923978F0-C71F-4882-AB52-6DC987316409}" srcOrd="0" destOrd="0" presId="urn:microsoft.com/office/officeart/2009/3/layout/CircleRelationship"/>
    <dgm:cxn modelId="{0E37F647-1613-483C-B13F-0125243C304F}" type="presOf" srcId="{FA163BB1-6C8F-4065-B117-175D324B5E3F}" destId="{306140EC-DF7E-49D3-907D-CA65151A4788}" srcOrd="0" destOrd="0" presId="urn:microsoft.com/office/officeart/2009/3/layout/CircleRelationship"/>
    <dgm:cxn modelId="{A7914586-EEF9-47E2-8304-474D554C8E1B}" type="presOf" srcId="{E6F5A33D-D537-44CF-B122-09DF9AA483AC}" destId="{020BCCC2-B979-4C48-97E5-D093EA7AE8C7}" srcOrd="0" destOrd="0" presId="urn:microsoft.com/office/officeart/2009/3/layout/CircleRelationship"/>
    <dgm:cxn modelId="{D04B6786-0420-45BB-82BA-9ADF2D5A57C2}" type="presOf" srcId="{1E40A305-4D6A-4657-82D9-75DD3A0315A6}" destId="{12C2E8BA-72E8-4DC2-92E7-9BB1B4324064}" srcOrd="0" destOrd="0" presId="urn:microsoft.com/office/officeart/2009/3/layout/CircleRelationship"/>
    <dgm:cxn modelId="{9FCD4F92-6471-4412-A941-FC79137118CB}" srcId="{E6F5A33D-D537-44CF-B122-09DF9AA483AC}" destId="{FA163BB1-6C8F-4065-B117-175D324B5E3F}" srcOrd="0" destOrd="0" parTransId="{5438BEC1-682A-4136-AECB-857EDDFD5454}" sibTransId="{5DDA9B66-7E52-4665-98C0-DE76993D2623}"/>
    <dgm:cxn modelId="{1FE13DAA-E4B5-433B-8257-57C0F4AA01AC}" srcId="{E6F5A33D-D537-44CF-B122-09DF9AA483AC}" destId="{66F33E22-BE71-4752-8780-CFBCC4098596}" srcOrd="1" destOrd="0" parTransId="{60501A37-6E0A-4A33-9985-01AC74595878}" sibTransId="{525068AF-D0CA-40E9-B026-80699FD20DF5}"/>
    <dgm:cxn modelId="{BF75F8E0-0E94-4591-8E37-7DC2514E0D01}" type="presOf" srcId="{0778F44D-827D-4B1D-BD9B-DCAA2DACEE48}" destId="{470E9CE5-8BD7-49F0-A10F-FFB41B3D9AAE}" srcOrd="0" destOrd="0" presId="urn:microsoft.com/office/officeart/2009/3/layout/CircleRelationship"/>
    <dgm:cxn modelId="{C86B3BE4-C6CF-4650-9841-428F7A7A3599}" type="presParOf" srcId="{020BCCC2-B979-4C48-97E5-D093EA7AE8C7}" destId="{306140EC-DF7E-49D3-907D-CA65151A4788}" srcOrd="0" destOrd="0" presId="urn:microsoft.com/office/officeart/2009/3/layout/CircleRelationship"/>
    <dgm:cxn modelId="{B4AA4814-B75B-4901-8920-00098337CDEE}" type="presParOf" srcId="{020BCCC2-B979-4C48-97E5-D093EA7AE8C7}" destId="{F25A2AC0-E39E-49DE-A83C-81903873A77B}" srcOrd="1" destOrd="0" presId="urn:microsoft.com/office/officeart/2009/3/layout/CircleRelationship"/>
    <dgm:cxn modelId="{84ACC368-3C0B-434D-85A1-33F335F2D833}" type="presParOf" srcId="{020BCCC2-B979-4C48-97E5-D093EA7AE8C7}" destId="{4C102C40-3EBD-4F79-99BB-5768EEB1773D}" srcOrd="2" destOrd="0" presId="urn:microsoft.com/office/officeart/2009/3/layout/CircleRelationship"/>
    <dgm:cxn modelId="{A9601775-E2CB-4752-A38D-E0527B8E154D}" type="presParOf" srcId="{020BCCC2-B979-4C48-97E5-D093EA7AE8C7}" destId="{CFF7C224-CDFE-4F99-B84F-1A7D3CDF697E}" srcOrd="3" destOrd="0" presId="urn:microsoft.com/office/officeart/2009/3/layout/CircleRelationship"/>
    <dgm:cxn modelId="{6B55FAEE-9D33-4C46-970F-0BA7B40D3256}" type="presParOf" srcId="{020BCCC2-B979-4C48-97E5-D093EA7AE8C7}" destId="{93D98D1A-75F2-4FA8-8306-4035F51A6E7B}" srcOrd="4" destOrd="0" presId="urn:microsoft.com/office/officeart/2009/3/layout/CircleRelationship"/>
    <dgm:cxn modelId="{DA2698A4-6B04-4E9C-97A1-16920E287BC9}" type="presParOf" srcId="{020BCCC2-B979-4C48-97E5-D093EA7AE8C7}" destId="{7CA51BBB-4068-48BB-958E-204BAE9C2436}" srcOrd="5" destOrd="0" presId="urn:microsoft.com/office/officeart/2009/3/layout/CircleRelationship"/>
    <dgm:cxn modelId="{E07C07D0-B229-4D44-B805-D8E77B373849}" type="presParOf" srcId="{020BCCC2-B979-4C48-97E5-D093EA7AE8C7}" destId="{A6B97F57-71DC-4A51-99DE-23C3F01B267B}" srcOrd="6" destOrd="0" presId="urn:microsoft.com/office/officeart/2009/3/layout/CircleRelationship"/>
    <dgm:cxn modelId="{01506AC1-F1D3-4A6C-B872-851FD82F7EB4}" type="presParOf" srcId="{020BCCC2-B979-4C48-97E5-D093EA7AE8C7}" destId="{12C2E8BA-72E8-4DC2-92E7-9BB1B4324064}" srcOrd="7" destOrd="0" presId="urn:microsoft.com/office/officeart/2009/3/layout/CircleRelationship"/>
    <dgm:cxn modelId="{25F84E46-3833-446D-9982-2860A1A4F50F}" type="presParOf" srcId="{020BCCC2-B979-4C48-97E5-D093EA7AE8C7}" destId="{6742463D-B966-4DD5-A26B-3425106AE5D8}" srcOrd="8" destOrd="0" presId="urn:microsoft.com/office/officeart/2009/3/layout/CircleRelationship"/>
    <dgm:cxn modelId="{776F81A5-92FE-437E-AFBE-E49698A7B9C9}" type="presParOf" srcId="{6742463D-B966-4DD5-A26B-3425106AE5D8}" destId="{C51ECBAD-0CBD-4AE3-BE54-FA6267D47801}" srcOrd="0" destOrd="0" presId="urn:microsoft.com/office/officeart/2009/3/layout/CircleRelationship"/>
    <dgm:cxn modelId="{E0C71102-732C-4B45-9ABE-A141144F6289}" type="presParOf" srcId="{020BCCC2-B979-4C48-97E5-D093EA7AE8C7}" destId="{92809460-4AAD-4C3C-925C-244009A6C9F9}" srcOrd="9" destOrd="0" presId="urn:microsoft.com/office/officeart/2009/3/layout/CircleRelationship"/>
    <dgm:cxn modelId="{9FAEB750-E147-4940-8E9F-4D2A2883444D}" type="presParOf" srcId="{92809460-4AAD-4C3C-925C-244009A6C9F9}" destId="{FC9891DF-7852-434A-8FC3-45A319C7BC89}" srcOrd="0" destOrd="0" presId="urn:microsoft.com/office/officeart/2009/3/layout/CircleRelationship"/>
    <dgm:cxn modelId="{3EF0126A-178F-4E17-844C-382BF0F6EC70}" type="presParOf" srcId="{020BCCC2-B979-4C48-97E5-D093EA7AE8C7}" destId="{470E9CE5-8BD7-49F0-A10F-FFB41B3D9AAE}" srcOrd="10" destOrd="0" presId="urn:microsoft.com/office/officeart/2009/3/layout/CircleRelationship"/>
    <dgm:cxn modelId="{D6C4C284-C526-4DC8-A12E-EBE350362706}" type="presParOf" srcId="{020BCCC2-B979-4C48-97E5-D093EA7AE8C7}" destId="{CC59333D-2397-4EDC-AC9F-4854AACAAD19}" srcOrd="11" destOrd="0" presId="urn:microsoft.com/office/officeart/2009/3/layout/CircleRelationship"/>
    <dgm:cxn modelId="{DE290548-CCEC-418B-BB91-20352FC999E1}" type="presParOf" srcId="{CC59333D-2397-4EDC-AC9F-4854AACAAD19}" destId="{7EA6D1F7-2C5F-4805-AB42-0663B80D3595}" srcOrd="0" destOrd="0" presId="urn:microsoft.com/office/officeart/2009/3/layout/CircleRelationship"/>
    <dgm:cxn modelId="{D227A691-8B67-48F0-B584-37FEF00560B1}" type="presParOf" srcId="{020BCCC2-B979-4C48-97E5-D093EA7AE8C7}" destId="{B3A8E43C-3DF9-43A1-99E1-49E9D2B70716}" srcOrd="12" destOrd="0" presId="urn:microsoft.com/office/officeart/2009/3/layout/CircleRelationship"/>
    <dgm:cxn modelId="{AF1EDC47-B886-4112-A54B-732D80B2AC00}" type="presParOf" srcId="{B3A8E43C-3DF9-43A1-99E1-49E9D2B70716}" destId="{AC33EA80-0B51-46CD-969E-8C4CCDA66914}" srcOrd="0" destOrd="0" presId="urn:microsoft.com/office/officeart/2009/3/layout/CircleRelationship"/>
    <dgm:cxn modelId="{4A030BA7-85F7-4173-ADFA-9FC487B0F9CB}" type="presParOf" srcId="{020BCCC2-B979-4C48-97E5-D093EA7AE8C7}" destId="{C79B2AA7-16BD-40D3-BD70-22785303CC93}" srcOrd="13" destOrd="0" presId="urn:microsoft.com/office/officeart/2009/3/layout/CircleRelationship"/>
    <dgm:cxn modelId="{BDFE37C8-6875-480C-9D9A-7CC1B6BBBE29}" type="presParOf" srcId="{C79B2AA7-16BD-40D3-BD70-22785303CC93}" destId="{2775DBC8-9CA9-4B50-9451-50958C0FE27B}" srcOrd="0" destOrd="0" presId="urn:microsoft.com/office/officeart/2009/3/layout/CircleRelationship"/>
    <dgm:cxn modelId="{34F6BEF2-08D9-4B5C-AB53-3D5F8C24C61A}" type="presParOf" srcId="{020BCCC2-B979-4C48-97E5-D093EA7AE8C7}" destId="{923978F0-C71F-4882-AB52-6DC987316409}" srcOrd="14" destOrd="0" presId="urn:microsoft.com/office/officeart/2009/3/layout/CircleRelationship"/>
    <dgm:cxn modelId="{13566124-2A32-40E5-AC5A-9E91DCB3EBDD}" type="presParOf" srcId="{020BCCC2-B979-4C48-97E5-D093EA7AE8C7}" destId="{478F15DF-2C81-4E1D-8623-4D3058D4BABB}" srcOrd="15" destOrd="0" presId="urn:microsoft.com/office/officeart/2009/3/layout/CircleRelationship"/>
    <dgm:cxn modelId="{0CDB9883-CAD7-4B0A-832D-5811B3D9DAA6}" type="presParOf" srcId="{478F15DF-2C81-4E1D-8623-4D3058D4BABB}" destId="{B561F399-8B17-42E4-BFED-EC41293962C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140EC-DF7E-49D3-907D-CA65151A4788}">
      <dsp:nvSpPr>
        <dsp:cNvPr id="0" name=""/>
        <dsp:cNvSpPr/>
      </dsp:nvSpPr>
      <dsp:spPr>
        <a:xfrm>
          <a:off x="1561580" y="499236"/>
          <a:ext cx="3649488" cy="3649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hubnutí</a:t>
          </a:r>
        </a:p>
      </dsp:txBody>
      <dsp:txXfrm>
        <a:off x="2096035" y="1033751"/>
        <a:ext cx="2580578" cy="2580869"/>
      </dsp:txXfrm>
    </dsp:sp>
    <dsp:sp modelId="{F25A2AC0-E39E-49DE-A83C-81903873A77B}">
      <dsp:nvSpPr>
        <dsp:cNvPr id="0" name=""/>
        <dsp:cNvSpPr/>
      </dsp:nvSpPr>
      <dsp:spPr>
        <a:xfrm>
          <a:off x="3660644" y="365830"/>
          <a:ext cx="405748" cy="4059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102C40-3EBD-4F79-99BB-5768EEB1773D}">
      <dsp:nvSpPr>
        <dsp:cNvPr id="0" name=""/>
        <dsp:cNvSpPr/>
      </dsp:nvSpPr>
      <dsp:spPr>
        <a:xfrm>
          <a:off x="2700174" y="3910837"/>
          <a:ext cx="294204" cy="2942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F7C224-CDFE-4F99-B84F-1A7D3CDF697E}">
      <dsp:nvSpPr>
        <dsp:cNvPr id="0" name=""/>
        <dsp:cNvSpPr/>
      </dsp:nvSpPr>
      <dsp:spPr>
        <a:xfrm>
          <a:off x="5462556" y="2013401"/>
          <a:ext cx="294204" cy="294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D98D1A-75F2-4FA8-8306-4035F51A6E7B}">
      <dsp:nvSpPr>
        <dsp:cNvPr id="0" name=""/>
        <dsp:cNvSpPr/>
      </dsp:nvSpPr>
      <dsp:spPr>
        <a:xfrm>
          <a:off x="4056661" y="4223807"/>
          <a:ext cx="405748" cy="4059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A51BBB-4068-48BB-958E-204BAE9C2436}">
      <dsp:nvSpPr>
        <dsp:cNvPr id="0" name=""/>
        <dsp:cNvSpPr/>
      </dsp:nvSpPr>
      <dsp:spPr>
        <a:xfrm>
          <a:off x="2782521" y="942735"/>
          <a:ext cx="294204" cy="2942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B97F57-71DC-4A51-99DE-23C3F01B267B}">
      <dsp:nvSpPr>
        <dsp:cNvPr id="0" name=""/>
        <dsp:cNvSpPr/>
      </dsp:nvSpPr>
      <dsp:spPr>
        <a:xfrm>
          <a:off x="1856487" y="2625697"/>
          <a:ext cx="294204" cy="294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C2E8BA-72E8-4DC2-92E7-9BB1B4324064}">
      <dsp:nvSpPr>
        <dsp:cNvPr id="0" name=""/>
        <dsp:cNvSpPr/>
      </dsp:nvSpPr>
      <dsp:spPr>
        <a:xfrm>
          <a:off x="437116" y="1190894"/>
          <a:ext cx="1483751" cy="1483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Síla</a:t>
          </a:r>
        </a:p>
      </dsp:txBody>
      <dsp:txXfrm>
        <a:off x="654406" y="1408135"/>
        <a:ext cx="1049171" cy="1048929"/>
      </dsp:txXfrm>
    </dsp:sp>
    <dsp:sp modelId="{C51ECBAD-0CBD-4AE3-BE54-FA6267D47801}">
      <dsp:nvSpPr>
        <dsp:cNvPr id="0" name=""/>
        <dsp:cNvSpPr/>
      </dsp:nvSpPr>
      <dsp:spPr>
        <a:xfrm>
          <a:off x="3250404" y="955527"/>
          <a:ext cx="405748" cy="4059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9891DF-7852-434A-8FC3-45A319C7BC89}">
      <dsp:nvSpPr>
        <dsp:cNvPr id="0" name=""/>
        <dsp:cNvSpPr/>
      </dsp:nvSpPr>
      <dsp:spPr>
        <a:xfrm>
          <a:off x="577107" y="3109224"/>
          <a:ext cx="733640" cy="7338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0E9CE5-8BD7-49F0-A10F-FFB41B3D9AAE}">
      <dsp:nvSpPr>
        <dsp:cNvPr id="0" name=""/>
        <dsp:cNvSpPr/>
      </dsp:nvSpPr>
      <dsp:spPr>
        <a:xfrm>
          <a:off x="4722890" y="-365830"/>
          <a:ext cx="3243064" cy="32008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Svalová hmota</a:t>
          </a:r>
        </a:p>
      </dsp:txBody>
      <dsp:txXfrm>
        <a:off x="5197826" y="102925"/>
        <a:ext cx="2293192" cy="2263350"/>
      </dsp:txXfrm>
    </dsp:sp>
    <dsp:sp modelId="{7EA6D1F7-2C5F-4805-AB42-0663B80D3595}">
      <dsp:nvSpPr>
        <dsp:cNvPr id="0" name=""/>
        <dsp:cNvSpPr/>
      </dsp:nvSpPr>
      <dsp:spPr>
        <a:xfrm>
          <a:off x="4940024" y="1517083"/>
          <a:ext cx="405748" cy="4059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33EA80-0B51-46CD-969E-8C4CCDA66914}">
      <dsp:nvSpPr>
        <dsp:cNvPr id="0" name=""/>
        <dsp:cNvSpPr/>
      </dsp:nvSpPr>
      <dsp:spPr>
        <a:xfrm>
          <a:off x="297874" y="3982470"/>
          <a:ext cx="294204" cy="2942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75DBC8-9CA9-4B50-9451-50958C0FE27B}">
      <dsp:nvSpPr>
        <dsp:cNvPr id="0" name=""/>
        <dsp:cNvSpPr/>
      </dsp:nvSpPr>
      <dsp:spPr>
        <a:xfrm>
          <a:off x="3229443" y="3563755"/>
          <a:ext cx="294204" cy="294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3978F0-C71F-4882-AB52-6DC987316409}">
      <dsp:nvSpPr>
        <dsp:cNvPr id="0" name=""/>
        <dsp:cNvSpPr/>
      </dsp:nvSpPr>
      <dsp:spPr>
        <a:xfrm>
          <a:off x="6300254" y="3057204"/>
          <a:ext cx="1483751" cy="14834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Vytrvalost</a:t>
          </a:r>
        </a:p>
      </dsp:txBody>
      <dsp:txXfrm>
        <a:off x="6517544" y="3274445"/>
        <a:ext cx="1049171" cy="1048929"/>
      </dsp:txXfrm>
    </dsp:sp>
    <dsp:sp modelId="{B561F399-8B17-42E4-BFED-EC41293962CE}">
      <dsp:nvSpPr>
        <dsp:cNvPr id="0" name=""/>
        <dsp:cNvSpPr/>
      </dsp:nvSpPr>
      <dsp:spPr>
        <a:xfrm>
          <a:off x="5881779" y="3005184"/>
          <a:ext cx="294204" cy="2942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9" name="Rectangle 12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857"/>
                <a:ext cx="8139683" cy="6857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Rectangle 1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Rectangle 17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Rectangle 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"/>
              <a:ext cx="8139683" cy="6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16"/>
            <p:cNvCxnSpPr/>
            <p:nvPr/>
          </p:nvCxnSpPr>
          <p:spPr>
            <a:xfrm>
              <a:off x="685800" y="5713413"/>
              <a:ext cx="8458200" cy="1587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/>
          <a:lstStyle>
            <a:lvl1pPr algn="l">
              <a:defRPr sz="720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2338-E612-4A1A-BC4F-21FE83E47452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9684-CC98-4599-A691-046332632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"/>
              <a:ext cx="8139683" cy="6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Rectangl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349" y="0"/>
              <a:ext cx="5993651" cy="524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Rectangl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206" y="1042127"/>
              <a:ext cx="8850794" cy="581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2338-E612-4A1A-BC4F-21FE83E47452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9684-CC98-4599-A691-046332632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2338-E612-4A1A-BC4F-21FE83E47452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9684-CC98-4599-A691-046332632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2338-E612-4A1A-BC4F-21FE83E47452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9684-CC98-4599-A691-046332632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2338-E612-4A1A-BC4F-21FE83E47452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9684-CC98-4599-A691-046332632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Rectangl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"/>
              <a:ext cx="8139683" cy="6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Rectangl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349" y="0"/>
              <a:ext cx="5993651" cy="524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Rectangl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206" y="1042127"/>
              <a:ext cx="8850794" cy="581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2338-E612-4A1A-BC4F-21FE83E47452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9684-CC98-4599-A691-046332632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Rectangl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"/>
              <a:ext cx="8139683" cy="6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Rectangl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349" y="0"/>
              <a:ext cx="5993651" cy="524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Rectangl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206" y="1042127"/>
              <a:ext cx="8850794" cy="581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2338-E612-4A1A-BC4F-21FE83E47452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9684-CC98-4599-A691-046332632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9" name="Rectangle 12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857"/>
                <a:ext cx="8139683" cy="6857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Rectangle 1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Rectangle 17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Rectangle 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"/>
              <a:ext cx="8139683" cy="6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16"/>
            <p:cNvCxnSpPr/>
            <p:nvPr/>
          </p:nvCxnSpPr>
          <p:spPr>
            <a:xfrm>
              <a:off x="685800" y="5713413"/>
              <a:ext cx="8458200" cy="1587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/>
          <a:lstStyle>
            <a:lvl1pPr algn="l">
              <a:defRPr sz="720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D0A-0975-4032-9026-5E996A13AD64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65C7-096F-45E0-94D6-B1180969D2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B097-2C38-4D6A-A1CD-F2ECA742CAC9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310E-7A80-423B-85DB-B3E739CB62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"/>
              <a:ext cx="8139683" cy="6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Rectangl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349" y="0"/>
              <a:ext cx="5993651" cy="524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Rectangl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206" y="1042127"/>
              <a:ext cx="8850794" cy="581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0586-4A47-47DD-9A7C-D2E2F332B292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2614-2CA7-4783-B906-F4A96B4B8D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9635-6671-492E-A7D7-1271CECBCAD2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575C-1DF4-43D7-9527-DBDD8DF3A8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524F-B410-4D35-A8A9-BE74CD17C125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507C-C337-47AF-ABB5-92316F0AFF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C775-EC0B-4985-B5B3-AA59E8E8132F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96FD-C982-4765-AD3E-A2F623F6D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Rectangl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"/>
              <a:ext cx="8139683" cy="6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Rectangl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349" y="0"/>
              <a:ext cx="5993651" cy="524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Rectangl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206" y="1042127"/>
              <a:ext cx="8850794" cy="581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4FE8-D57A-40E8-946F-657CC2817172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7018-1F53-48AE-84A6-D1D87E149F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Rectangl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"/>
              <a:ext cx="8139683" cy="6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Rectangl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349" y="0"/>
              <a:ext cx="5993651" cy="524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Rectangl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206" y="1042127"/>
              <a:ext cx="8850794" cy="581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1019-AC1E-4C38-98FF-58578F301F8A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8C49-29A5-4BB5-9E99-6C9393E701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349F795-CDB0-4A48-AC35-DB83F9774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BFAB7-A8C3-4148-9072-B79A6AB11FE9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923A-00FC-4F84-AF0A-F81FF9078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D0A-0975-4032-9026-5E996A13AD64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65C7-096F-45E0-94D6-B1180969D2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F879-2CB8-4A09-BF5C-06ED0BC941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B898-5291-41F2-9072-6EA4DAB3C859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D28E-1329-4622-A28A-2FE79F9E2A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3515-4ADC-4099-90DF-09AD5A0515D3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6A78-56A2-4023-99A7-58DC46107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F44F-280B-4C5E-9009-66FF19749D00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F93F3-3FC5-4C4A-8BF9-554997F7B1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B5C7-18A5-4F89-AD49-7DF44EAD5D5B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BFCB7-4178-417E-8E5B-9CF2D0EA0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29BE-8FCB-4EBB-BFED-056B585B339A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4E95-A3CC-4B7F-8C46-78AB6BB53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8B9B-9CE6-482B-A48C-344F91DD59B0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29E0-3BF5-43BB-BFB1-2AAB59D07A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7AAF-D2C6-4640-BE48-4EBDF3BAD1D2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BB1F6-2668-4541-8553-D15C7DA2B6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84370-1C38-41CD-BE8B-0A97F78C7AA5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6906C-E1C0-4820-B34C-AAAC91E9C8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5609A5-10DF-4684-9622-2BBDCFF03AF1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E90D995C-E5A2-4E78-8E1D-E412C1521C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D0A-0975-4032-9026-5E996A13AD64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65C7-096F-45E0-94D6-B1180969D2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19A9-E519-42F6-B465-76F459562A33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DE9C-AF81-4E18-AA21-4197800EC3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5A6E-F5A2-4485-854E-5D9A4ABE387D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F4EA-F108-43B5-9D6E-894221396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044D8-1AA4-4234-9AE2-D360F921ECD7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5294-A499-4F88-960F-6FF8536496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7FB0-EA62-48EB-88F0-D3495B6A035B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5274-A7B9-4419-A4D3-1571B3B54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FBF2-D4D4-4653-90E6-8216803BECB4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348C-8597-44FB-AF78-B49C3B8656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B0A9-DCB2-41A6-8061-2B25A5CA2A18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172FF-DDDE-4745-B1E8-2CB999A4EA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FAFB-ACF0-4BD1-896A-5AE8A4D3CB6B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8AED-6133-4EF5-B7AE-F558CA79AC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2078D-ECDB-41F6-A9FD-E4F10347E9CE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6AC5-C50A-4F53-A41B-E8E300E6CF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3254-C449-41C9-9E3E-B36AE0CED729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6F4A9-9A58-4DB1-AD68-4BEC8163CD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935B-C1AE-40F2-A132-D0223138FDE9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62FE-4378-45C0-8F5A-A7DB335026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D0A-0975-4032-9026-5E996A13AD64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65C7-096F-45E0-94D6-B1180969D2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81CF97DE-857A-48F7-96C3-37875031F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070B-8957-4BBA-9A26-B8C7BABBE2D4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0933-D71E-4A05-9F09-59702BC0EA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DB6E-6BCF-45D0-AE73-4F9A58F300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2535-09CB-4AE3-8CE3-9BA4E9023E87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1C5F-F40C-4C97-BEE7-8C8B87A5D8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5E84-4BEB-4791-87E0-473393A30ECC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7247-F957-43FC-AD70-30A3B0E4C0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4D65-8AC8-416A-AEB2-3C08A6CD5445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64DF-181E-4842-8C7F-76688FA398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CAEF-8D55-4725-8FA7-DC93D47344CC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0E4E1-B5C5-403D-AEFD-63948B536B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86DD-CE55-4E91-8AFA-0411B1E9508C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B68F-1B5C-4619-B1DB-FF6D774A7A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E2C0-C298-4757-8EE2-51D4EF361EEA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940F-D439-421F-B4EA-5E03F07B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5FEE-CED4-4844-B3B0-4536E8FD7673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156E-6106-456A-94D1-927DAC8068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D0A-0975-4032-9026-5E996A13AD64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65C7-096F-45E0-94D6-B1180969D2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DCFD-9250-461D-A611-A323A7DD34E1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67E5C-E2AE-4EA4-9615-FCFDF6CD7E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cs-CZ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744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892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665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450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899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805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4610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02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010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5817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cs-CZ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21319AA8-C336-4F0D-8E38-F6D9A21F99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74414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209A-E369-4095-85FA-C9ED30754E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892599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665097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45077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899708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805057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4610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D0A-0975-4032-9026-5E996A13AD64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65C7-096F-45E0-94D6-B1180969D2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02640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010178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5817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D0A-0975-4032-9026-5E996A13AD64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65C7-096F-45E0-94D6-B1180969D2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9E7FD0A-0975-4032-9026-5E996A13AD64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AB65C7-096F-45E0-94D6-B1180969D2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3085" name="Rectangle 6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857"/>
                <a:ext cx="8139683" cy="6857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6" name="Rectangle 7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7" name="Rectangle 8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295400"/>
            <a:ext cx="8001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fld id="{46392338-E612-4A1A-BC4F-21FE83E47452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fld id="{D6A59684-CC98-4599-A691-046332632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37" name="Rectangle 6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857"/>
                <a:ext cx="8139683" cy="6857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Rectangle 7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9" name="Rectangle 8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295400"/>
            <a:ext cx="8001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CA068D-5A89-40C2-8982-EFD6AFDC0F07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3099FF-A2A3-485B-857D-8FC62979E8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 Condensed" pitchFamily="34" charset="-18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9D96E1C0-6091-452B-BCAC-0CF9A7421703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D552E3DE-E075-4456-BC38-BF0CB8012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5530F175-E405-4ED6-9536-9BE4DB19B5AD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7F34F8E5-0A7D-4FFA-9751-1E77E8CCA8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634848A8-D98A-4379-A756-D28D115B4241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902B2232-829F-41D8-BAFC-3B60AF4E7F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6795F84A-DA17-4F3D-8399-F1A0E292F8D5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6DBDE864-89F4-4E65-94B9-5E4FBA5BC6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E1F88742-A9A4-4668-9042-2A7A74A7088A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2B3B00FC-16CE-4948-B02A-55B33238932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221088"/>
            <a:ext cx="8443664" cy="1627265"/>
          </a:xfrm>
        </p:spPr>
        <p:txBody>
          <a:bodyPr>
            <a:normAutofit fontScale="90000"/>
          </a:bodyPr>
          <a:lstStyle/>
          <a:p>
            <a:r>
              <a:rPr lang="cs-CZ" dirty="0"/>
              <a:t>Sportovní trénink ve fitness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Jan Caha</a:t>
            </a:r>
          </a:p>
          <a:p>
            <a:r>
              <a:rPr lang="cs-CZ" dirty="0"/>
              <a:t>Fitness Institut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8F95-5493-4984-A164-DAEC0F37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TRÉNINKU (SILOVÉHO)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C10774-D2B1-4042-A790-CD31AB7C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Iniciace svalové hypertrofie a nárůstu síly pomocí silového tréninku se zdá být odrazem tří základních prvků: </a:t>
            </a:r>
            <a:r>
              <a:rPr lang="cs-CZ" dirty="0">
                <a:solidFill>
                  <a:srgbClr val="FF0000"/>
                </a:solidFill>
              </a:rPr>
              <a:t>mechanické napětí, svalové poškození a metabolický stres</a:t>
            </a:r>
            <a:r>
              <a:rPr lang="cs-CZ" dirty="0"/>
              <a:t> (</a:t>
            </a:r>
            <a:r>
              <a:rPr lang="cs-CZ" dirty="0" err="1"/>
              <a:t>Evans</a:t>
            </a:r>
            <a:r>
              <a:rPr lang="cs-CZ" dirty="0"/>
              <a:t>, 2002., Jones, DA a kol., 1987.), v konečném důsledku ovlivnitelný několika tréninkovými proměnnými: </a:t>
            </a:r>
            <a:r>
              <a:rPr lang="cs-CZ" dirty="0">
                <a:solidFill>
                  <a:srgbClr val="00B050"/>
                </a:solidFill>
              </a:rPr>
              <a:t>intenzita, hmotnost zátěže, čas odpočinku, výběr tréninku nebo cviků, selhání svalů a rychlost opakování</a:t>
            </a:r>
            <a:r>
              <a:rPr lang="cs-CZ" dirty="0"/>
              <a:t>, celkově tedy odlišných tréninkových metod nebo postupů v tréninku. (</a:t>
            </a:r>
            <a:r>
              <a:rPr lang="cs-CZ" dirty="0" err="1"/>
              <a:t>Schoenfeld</a:t>
            </a:r>
            <a:r>
              <a:rPr lang="cs-CZ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119107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8F95-5493-4984-A164-DAEC0F37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TRÉNINKU (SILOVÉHO)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1E9AF2-DAB7-416D-8AD0-031D0A75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0973">
            <a:off x="468840" y="1555782"/>
            <a:ext cx="8206319" cy="253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9BE81F-7F96-4627-BF1D-4C645A05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32" y="2912490"/>
            <a:ext cx="3183068" cy="379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11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8F95-5493-4984-A164-DAEC0F37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TRÉNINKU (SILOVÉHO)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C10774-D2B1-4042-A790-CD31AB7C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Twitter: Brad </a:t>
            </a:r>
            <a:r>
              <a:rPr lang="cs-CZ" dirty="0" err="1"/>
              <a:t>Schoenfeld</a:t>
            </a:r>
            <a:r>
              <a:rPr lang="cs-CZ" dirty="0"/>
              <a:t>, Alan </a:t>
            </a:r>
            <a:r>
              <a:rPr lang="cs-CZ" dirty="0" err="1"/>
              <a:t>Aragon</a:t>
            </a:r>
            <a:endParaRPr lang="cs-CZ" dirty="0"/>
          </a:p>
          <a:p>
            <a:r>
              <a:rPr lang="cs-CZ" dirty="0" err="1"/>
              <a:t>Instagram</a:t>
            </a:r>
            <a:r>
              <a:rPr lang="cs-CZ" dirty="0"/>
              <a:t>: @</a:t>
            </a:r>
            <a:r>
              <a:rPr lang="cs-CZ" dirty="0" err="1"/>
              <a:t>chrisabeardsley</a:t>
            </a:r>
            <a:endParaRPr lang="cs-CZ" dirty="0"/>
          </a:p>
          <a:p>
            <a:r>
              <a:rPr lang="cs-CZ" dirty="0"/>
              <a:t>Examine.com, suppversity.blogspot.cz, alanaragorn.com, Aktin.cz</a:t>
            </a:r>
          </a:p>
        </p:txBody>
      </p:sp>
      <p:pic>
        <p:nvPicPr>
          <p:cNvPr id="1026" name="Picture 2" descr="Výsledek obrázku pro socialni site png">
            <a:extLst>
              <a:ext uri="{FF2B5EF4-FFF2-40B4-BE49-F238E27FC236}">
                <a16:creationId xmlns:a16="http://schemas.microsoft.com/office/drawing/2014/main" id="{9E3DDE4C-CBD8-42DA-9310-230AA29E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94921"/>
            <a:ext cx="6190255" cy="21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5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Základní tréninková proměnná</a:t>
            </a:r>
          </a:p>
          <a:p>
            <a:r>
              <a:rPr lang="cs-CZ" dirty="0"/>
              <a:t>Ohraničený časový úsek </a:t>
            </a:r>
          </a:p>
          <a:p>
            <a:r>
              <a:rPr lang="cs-CZ" dirty="0"/>
              <a:t>Souhrn všech dějů vedoucí k lepší výkonnosti (zlepšení pohybové schopnosti … síla, rychlost, vytrvalost…) </a:t>
            </a:r>
          </a:p>
          <a:p>
            <a:r>
              <a:rPr lang="cs-CZ" dirty="0"/>
              <a:t>Délka do 45 minut</a:t>
            </a:r>
          </a:p>
          <a:p>
            <a:endParaRPr lang="cs-CZ" dirty="0"/>
          </a:p>
        </p:txBody>
      </p:sp>
      <p:pic>
        <p:nvPicPr>
          <p:cNvPr id="4" name="Obrázek 3" descr="begin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0438" y="3645024"/>
            <a:ext cx="5139250" cy="292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83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45 min?</a:t>
            </a:r>
          </a:p>
          <a:p>
            <a:r>
              <a:rPr lang="cs-CZ" dirty="0"/>
              <a:t>Kdy více? </a:t>
            </a:r>
          </a:p>
          <a:p>
            <a:r>
              <a:rPr lang="cs-CZ" dirty="0"/>
              <a:t>Kdy méně? </a:t>
            </a:r>
          </a:p>
          <a:p>
            <a:r>
              <a:rPr lang="cs-CZ" dirty="0">
                <a:solidFill>
                  <a:srgbClr val="00B050"/>
                </a:solidFill>
              </a:rPr>
              <a:t>„každý trénink funguje, žádný trénink nefunguje trvale“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3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KORTIZOL</a:t>
            </a:r>
          </a:p>
          <a:p>
            <a:r>
              <a:rPr lang="cs-CZ" dirty="0">
                <a:solidFill>
                  <a:srgbClr val="FF0000"/>
                </a:solidFill>
              </a:rPr>
              <a:t>METABOLICKÝ STRES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(objem, náročnost cviků, velikost partie)  </a:t>
            </a:r>
          </a:p>
          <a:p>
            <a:endParaRPr lang="cs-CZ" dirty="0"/>
          </a:p>
        </p:txBody>
      </p:sp>
      <p:pic>
        <p:nvPicPr>
          <p:cNvPr id="3074" name="Picture 2" descr="Související obrázek">
            <a:extLst>
              <a:ext uri="{FF2B5EF4-FFF2-40B4-BE49-F238E27FC236}">
                <a16:creationId xmlns:a16="http://schemas.microsoft.com/office/drawing/2014/main" id="{0C9AA295-A2EE-4B03-ADD5-28DED520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76046"/>
            <a:ext cx="5630921" cy="41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8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tréninkové jednotky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Zahřátí (Taylor, 0,3 ° = 10 % síly)</a:t>
            </a:r>
          </a:p>
          <a:p>
            <a:r>
              <a:rPr lang="cs-CZ" dirty="0"/>
              <a:t>Mobilizace kloubů (ROM) </a:t>
            </a:r>
          </a:p>
          <a:p>
            <a:r>
              <a:rPr lang="cs-CZ" dirty="0"/>
              <a:t>Dynamický strečink (flexibilita?)</a:t>
            </a:r>
          </a:p>
          <a:p>
            <a:r>
              <a:rPr lang="cs-CZ" dirty="0"/>
              <a:t>Průpravná část (posturální a </a:t>
            </a:r>
            <a:r>
              <a:rPr lang="cs-CZ" dirty="0" err="1"/>
              <a:t>fázické</a:t>
            </a:r>
            <a:r>
              <a:rPr lang="cs-CZ" dirty="0"/>
              <a:t>)</a:t>
            </a:r>
          </a:p>
          <a:p>
            <a:r>
              <a:rPr lang="cs-CZ" dirty="0"/>
              <a:t>Hlavní část (délka, PS) </a:t>
            </a:r>
          </a:p>
          <a:p>
            <a:r>
              <a:rPr lang="cs-CZ" dirty="0"/>
              <a:t>Zchladnutí </a:t>
            </a:r>
          </a:p>
          <a:p>
            <a:r>
              <a:rPr lang="cs-CZ" dirty="0"/>
              <a:t>Statický strečink </a:t>
            </a:r>
          </a:p>
          <a:p>
            <a:endParaRPr lang="cs-CZ" dirty="0"/>
          </a:p>
        </p:txBody>
      </p:sp>
      <p:pic>
        <p:nvPicPr>
          <p:cNvPr id="4" name="Obrázek 3" descr="pond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0167" y="1303542"/>
            <a:ext cx="3476633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6+1 tréninkových proměnných</a:t>
            </a:r>
          </a:p>
        </p:txBody>
      </p:sp>
      <p:pic>
        <p:nvPicPr>
          <p:cNvPr id="3" name="Obrázek 2" descr="pondeli.jpg">
            <a:extLst>
              <a:ext uri="{FF2B5EF4-FFF2-40B4-BE49-F238E27FC236}">
                <a16:creationId xmlns:a16="http://schemas.microsoft.com/office/drawing/2014/main" id="{34CE91CC-645D-4874-930B-1D0BA77ECD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3476633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74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6+1 tréninkových proměnných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Cviky a jejich řazení </a:t>
            </a:r>
          </a:p>
          <a:p>
            <a:r>
              <a:rPr lang="cs-CZ" dirty="0"/>
              <a:t>Série</a:t>
            </a:r>
          </a:p>
          <a:p>
            <a:r>
              <a:rPr lang="cs-CZ" dirty="0"/>
              <a:t>Opakování </a:t>
            </a:r>
          </a:p>
          <a:p>
            <a:r>
              <a:rPr lang="cs-CZ" dirty="0"/>
              <a:t>Hmotnost břemena</a:t>
            </a:r>
          </a:p>
          <a:p>
            <a:r>
              <a:rPr lang="cs-CZ" dirty="0"/>
              <a:t>Odpočinkové pauzy</a:t>
            </a:r>
          </a:p>
          <a:p>
            <a:r>
              <a:rPr lang="cs-CZ" dirty="0"/>
              <a:t>Počet tréninků v týdnu</a:t>
            </a:r>
          </a:p>
          <a:p>
            <a:r>
              <a:rPr lang="cs-CZ" dirty="0">
                <a:solidFill>
                  <a:srgbClr val="00B050"/>
                </a:solidFill>
              </a:rPr>
              <a:t>TUT = </a:t>
            </a:r>
            <a:r>
              <a:rPr lang="cs-CZ" dirty="0" err="1">
                <a:solidFill>
                  <a:srgbClr val="00B050"/>
                </a:solidFill>
              </a:rPr>
              <a:t>time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under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tension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Tréninkové proměnné - cviky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Cviky a jejich řazení do tréninku</a:t>
            </a:r>
            <a:endParaRPr lang="cs-CZ" dirty="0"/>
          </a:p>
          <a:p>
            <a:r>
              <a:rPr lang="cs-CZ" dirty="0"/>
              <a:t>komplexní, izolované, řazení v kruhovém tréninku, rozdílné u jednotlivých splitů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3212976"/>
          <a:ext cx="7920882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lang="cs-CZ" sz="2400" dirty="0"/>
                        <a:t>Komplexní</a:t>
                      </a:r>
                      <a:r>
                        <a:rPr lang="cs-CZ" sz="2400" baseline="0" dirty="0"/>
                        <a:t> cvik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Izolovaný cvik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Trénovaná partie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/>
                        <a:t>Dřep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Předkopávání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Kvadricepsy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/>
                        <a:t>Benchpress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Rozpažování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Prsa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/>
                        <a:t>Přítahy v předklonu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Pullover</a:t>
                      </a:r>
                      <a:r>
                        <a:rPr lang="cs-CZ" sz="2400" dirty="0"/>
                        <a:t> na kladce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Záda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/>
                        <a:t>Tlaky na ramena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Upažování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Ramena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/>
                        <a:t>Mrtvý 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Zakopávání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Hamstringy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Začínáme vždy diagnostikou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/>
              <a:t>Proč jsem </a:t>
            </a:r>
            <a:r>
              <a:rPr lang="cs-CZ" sz="4800" dirty="0">
                <a:solidFill>
                  <a:srgbClr val="FF0000"/>
                </a:solidFill>
              </a:rPr>
              <a:t>INSTRUKTOR</a:t>
            </a:r>
            <a:r>
              <a:rPr lang="cs-CZ" sz="4800" dirty="0"/>
              <a:t> a ne </a:t>
            </a:r>
            <a:r>
              <a:rPr lang="cs-CZ" sz="4800" dirty="0">
                <a:solidFill>
                  <a:srgbClr val="00B050"/>
                </a:solidFill>
              </a:rPr>
              <a:t>TRENÉR? </a:t>
            </a:r>
          </a:p>
        </p:txBody>
      </p:sp>
    </p:spTree>
    <p:extLst>
      <p:ext uri="{BB962C8B-B14F-4D97-AF65-F5344CB8AC3E}">
        <p14:creationId xmlns:p14="http://schemas.microsoft.com/office/powerpoint/2010/main" val="397615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cviků na jednotlivé partie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rozdělujeme cviky pro jednotlivé partie? </a:t>
            </a:r>
          </a:p>
        </p:txBody>
      </p:sp>
      <p:pic>
        <p:nvPicPr>
          <p:cNvPr id="137218" name="Picture 2" descr="http://healthandstyle.com/wp-content/uploads/2014/05/jump-rope-workout-guide-fit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902202" cy="4598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zad</a:t>
            </a:r>
          </a:p>
        </p:txBody>
      </p:sp>
      <p:pic>
        <p:nvPicPr>
          <p:cNvPr id="4" name="Zástupný symbol pro obsah 3" descr="54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3938"/>
            <a:ext cx="3096344" cy="5594062"/>
          </a:xfrm>
        </p:spPr>
      </p:pic>
      <p:pic>
        <p:nvPicPr>
          <p:cNvPr id="5" name="Obrázek 4" descr="54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5250"/>
            <a:ext cx="4762500" cy="6762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hrudníku</a:t>
            </a:r>
          </a:p>
        </p:txBody>
      </p:sp>
      <p:pic>
        <p:nvPicPr>
          <p:cNvPr id="4" name="Zástupný symbol pro obsah 3" descr="400px-Gray4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92163"/>
            <a:ext cx="4176464" cy="5116168"/>
          </a:xfrm>
        </p:spPr>
      </p:pic>
      <p:pic>
        <p:nvPicPr>
          <p:cNvPr id="5" name="Obrázek 4" descr="ch_tr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68760"/>
            <a:ext cx="4499992" cy="51749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2eabc3ea82a0e84961b4396e58ed1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826336" cy="6048672"/>
          </a:xfrm>
        </p:spPr>
      </p:pic>
      <p:pic>
        <p:nvPicPr>
          <p:cNvPr id="5" name="Obrázek 4" descr="rameno_nadlokti_zeza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551" y="0"/>
            <a:ext cx="45644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paže</a:t>
            </a:r>
          </a:p>
        </p:txBody>
      </p:sp>
      <p:pic>
        <p:nvPicPr>
          <p:cNvPr id="4" name="Zástupný symbol pro obsah 3" descr="4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848872" cy="529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dolní končetiny</a:t>
            </a:r>
          </a:p>
        </p:txBody>
      </p:sp>
      <p:pic>
        <p:nvPicPr>
          <p:cNvPr id="4" name="Zástupný symbol pro obsah 3" descr="ThighAnatomyMuscleAnteri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084" y="1295400"/>
            <a:ext cx="4214188" cy="541367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zadní strany stehen</a:t>
            </a:r>
          </a:p>
        </p:txBody>
      </p:sp>
      <p:pic>
        <p:nvPicPr>
          <p:cNvPr id="4" name="Zástupný symbol pro obsah 3" descr="7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89496"/>
            <a:ext cx="4968552" cy="528910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lýtkové - zezadu</a:t>
            </a:r>
          </a:p>
        </p:txBody>
      </p:sp>
      <p:pic>
        <p:nvPicPr>
          <p:cNvPr id="4" name="Zástupný symbol pro obsah 3" descr="hole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41041"/>
            <a:ext cx="5184576" cy="545676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břišní</a:t>
            </a:r>
          </a:p>
        </p:txBody>
      </p:sp>
      <p:pic>
        <p:nvPicPr>
          <p:cNvPr id="4" name="Zástupný symbol pro obsah 3" descr="ch_tru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44571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143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263" y="620688"/>
            <a:ext cx="4987737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Odpočinkové pauzy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Odpočinkové pauzy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74659"/>
              </p:ext>
            </p:extLst>
          </p:nvPr>
        </p:nvGraphicFramePr>
        <p:xfrm>
          <a:off x="827584" y="2852936"/>
          <a:ext cx="7776864" cy="324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r>
                        <a:rPr lang="cs-CZ" sz="2400" dirty="0"/>
                        <a:t>Pauza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Cíl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lang="cs-CZ" sz="2400" dirty="0"/>
                        <a:t>0-30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Intenzivní kruhový</a:t>
                      </a:r>
                      <a:r>
                        <a:rPr lang="cs-CZ" sz="2400" baseline="0" dirty="0"/>
                        <a:t> trénink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lang="cs-CZ" sz="2400" dirty="0"/>
                        <a:t>30-60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Rýsování, koordinace „výdej energie“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lang="cs-CZ" sz="2400" dirty="0"/>
                        <a:t>60-180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Svalový objem, hypertrofie „kulturistická“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lang="cs-CZ" sz="2400" dirty="0"/>
                        <a:t>3-5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Síla,</a:t>
                      </a:r>
                      <a:r>
                        <a:rPr lang="cs-CZ" sz="2400" baseline="0" dirty="0"/>
                        <a:t> </a:t>
                      </a:r>
                      <a:r>
                        <a:rPr lang="cs-CZ" sz="2400" baseline="0" dirty="0" err="1"/>
                        <a:t>plyometrie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Instruktor fitness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Profese provozovaná ve fitness centrech, </a:t>
            </a:r>
            <a:r>
              <a:rPr lang="cs-CZ" dirty="0" err="1"/>
              <a:t>wellness</a:t>
            </a:r>
            <a:r>
              <a:rPr lang="cs-CZ" dirty="0"/>
              <a:t> a posilovnách. Ne pouze jako trenér ve fitness, ale i instruktor sálových lekcí (nutnost). </a:t>
            </a:r>
          </a:p>
          <a:p>
            <a:endParaRPr lang="cs-CZ" dirty="0"/>
          </a:p>
          <a:p>
            <a:r>
              <a:rPr lang="cs-CZ" dirty="0"/>
              <a:t>Tři možnosti zaměstnání (HPP, živnost, „na černo“) </a:t>
            </a:r>
          </a:p>
          <a:p>
            <a:r>
              <a:rPr lang="cs-CZ" b="1" dirty="0"/>
              <a:t>Živnost vázaná </a:t>
            </a:r>
            <a:r>
              <a:rPr lang="cs-CZ" i="1" dirty="0"/>
              <a:t>(Poskytování tělovýchovných a sportovních služeb) </a:t>
            </a:r>
          </a:p>
          <a:p>
            <a:r>
              <a:rPr lang="cs-CZ" dirty="0"/>
              <a:t>Provozování ve fitness centru</a:t>
            </a:r>
          </a:p>
          <a:p>
            <a:r>
              <a:rPr lang="cs-CZ" dirty="0"/>
              <a:t>Zdravotní zodpovědnost (</a:t>
            </a:r>
            <a:r>
              <a:rPr lang="cs-CZ" dirty="0" err="1"/>
              <a:t>info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" name="Obrázek 3" descr="5026_centri_fit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93096"/>
            <a:ext cx="4379875" cy="233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955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8CCB0-5673-4472-A6AB-F435D63E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Regenerace </a:t>
            </a:r>
            <a:r>
              <a:rPr lang="cs-CZ" dirty="0" err="1"/>
              <a:t>atp</a:t>
            </a:r>
            <a:endParaRPr lang="cs-CZ" dirty="0"/>
          </a:p>
        </p:txBody>
      </p:sp>
      <p:pic>
        <p:nvPicPr>
          <p:cNvPr id="1026" name="Picture 2" descr="Regenerace CP">
            <a:extLst>
              <a:ext uri="{FF2B5EF4-FFF2-40B4-BE49-F238E27FC236}">
                <a16:creationId xmlns:a16="http://schemas.microsoft.com/office/drawing/2014/main" id="{643BE52A-7C71-403E-BADB-EE93B8EC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86" y="1412776"/>
            <a:ext cx="6378228" cy="51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84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Tréninková hmotnost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6251"/>
              </p:ext>
            </p:extLst>
          </p:nvPr>
        </p:nvGraphicFramePr>
        <p:xfrm>
          <a:off x="467544" y="1340768"/>
          <a:ext cx="79208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Hmotnost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Schopnost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30-50 %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Plyometrie</a:t>
                      </a:r>
                      <a:r>
                        <a:rPr lang="cs-CZ" sz="2400" dirty="0"/>
                        <a:t>, rychlost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40-60 %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Koordinace,  </a:t>
                      </a:r>
                      <a:r>
                        <a:rPr lang="cs-CZ" sz="2400" baseline="0" dirty="0"/>
                        <a:t>„tvarování“, silová vytrvalost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60-85 %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Svalový objem, kulturistická hypertrofie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85-100</a:t>
                      </a:r>
                      <a:r>
                        <a:rPr lang="cs-CZ" sz="2400" baseline="0" dirty="0"/>
                        <a:t> 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Maximální síla, myofibrilární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100-120 %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Negativní opakování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http://img.photobucket.com/albums/v240/diablo86/squatgonew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84" y="4725144"/>
            <a:ext cx="8896324" cy="197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Tréninková hmotnost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9BFD04-9017-43CC-8934-9F44D22D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272808" cy="51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6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92F6A-D46D-45BE-8DB3-B2C7A709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Svalová vlákna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0B89576-47A0-4E36-B2E1-F8CFE6AB60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683861"/>
          <a:ext cx="8001000" cy="40538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397490973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838697742"/>
                    </a:ext>
                  </a:extLst>
                </a:gridCol>
                <a:gridCol w="1507232">
                  <a:extLst>
                    <a:ext uri="{9D8B030D-6E8A-4147-A177-3AD203B41FA5}">
                      <a16:colId xmlns:a16="http://schemas.microsoft.com/office/drawing/2014/main" val="2007403528"/>
                    </a:ext>
                  </a:extLst>
                </a:gridCol>
                <a:gridCol w="1159768">
                  <a:extLst>
                    <a:ext uri="{9D8B030D-6E8A-4147-A177-3AD203B41FA5}">
                      <a16:colId xmlns:a16="http://schemas.microsoft.com/office/drawing/2014/main" val="366797280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513718549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55797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Typ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Trénink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Unavitelnost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Barva 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Výkon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Primární energie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3295681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I - pomalé svalové vlákno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Vytrvalostní</a:t>
                      </a:r>
                      <a:endParaRPr lang="cs-CZ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nízká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červená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nízký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TAG, glykogen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4130473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err="1">
                          <a:effectLst/>
                        </a:rPr>
                        <a:t>IIa</a:t>
                      </a:r>
                      <a:r>
                        <a:rPr lang="cs-CZ" b="1" dirty="0">
                          <a:effectLst/>
                        </a:rPr>
                        <a:t> - rychlé svalové vlákno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Kulturistický</a:t>
                      </a:r>
                    </a:p>
                    <a:p>
                      <a:r>
                        <a:rPr lang="cs-CZ" b="0" dirty="0">
                          <a:solidFill>
                            <a:srgbClr val="333333"/>
                          </a:solidFill>
                          <a:effectLst/>
                        </a:rPr>
                        <a:t>(silově-vytrvalostní) 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střední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červená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střední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Glukoza, ATP, CP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2394166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err="1">
                          <a:effectLst/>
                        </a:rPr>
                        <a:t>IIb</a:t>
                      </a:r>
                      <a:r>
                        <a:rPr lang="cs-CZ" b="1" dirty="0">
                          <a:effectLst/>
                        </a:rPr>
                        <a:t> - velmi rychlé svalové vlákno</a:t>
                      </a:r>
                      <a:endParaRPr lang="cs-CZ" b="1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silový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vysoká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bílá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vysoký</a:t>
                      </a:r>
                      <a:endParaRPr lang="cs-CZ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ATP, CP</a:t>
                      </a:r>
                      <a:endParaRPr lang="cs-CZ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3744243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463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FD25C-44A9-4F67-AF54-69AED0DD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Svalová vlákna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025F62-EEFB-4B4F-B5D8-40668CE0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1"/>
            <a:ext cx="8001000" cy="522994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Nebyl zjištěn </a:t>
            </a:r>
            <a:r>
              <a:rPr lang="cs-CZ" dirty="0">
                <a:solidFill>
                  <a:srgbClr val="FF0000"/>
                </a:solidFill>
              </a:rPr>
              <a:t>rozdíl v zastoupení typů vláken  u lidí různého  so­matického   typu. </a:t>
            </a:r>
            <a:r>
              <a:rPr lang="cs-CZ" dirty="0"/>
              <a:t>Tzn., že </a:t>
            </a:r>
            <a:r>
              <a:rPr lang="cs-CZ" dirty="0" err="1"/>
              <a:t>endomorf</a:t>
            </a:r>
            <a:r>
              <a:rPr lang="cs-CZ" dirty="0"/>
              <a:t> má v dvouhlavém pažním svalu převahu (53,6%) vláken druhého typu, právě tak jako jedinec ekto­morfního typu.</a:t>
            </a:r>
          </a:p>
          <a:p>
            <a:endParaRPr lang="cs-CZ" dirty="0"/>
          </a:p>
          <a:p>
            <a:r>
              <a:rPr lang="cs-CZ" dirty="0"/>
              <a:t>Byly zjištěny </a:t>
            </a:r>
            <a:r>
              <a:rPr lang="cs-CZ" dirty="0">
                <a:solidFill>
                  <a:srgbClr val="FF0000"/>
                </a:solidFill>
              </a:rPr>
              <a:t>rozdíly (u několika svalů) v zastoupení vláken I. (SO)  a  II. (FOG) typu u  mužů a žen</a:t>
            </a:r>
            <a:r>
              <a:rPr lang="cs-CZ" dirty="0"/>
              <a:t>. Zdá se, že u mužů převládají silnější vlákna druhého typu s vyšší kapacitou anaerobních enzy­mů, a s větší silou, rychlostí kontrakce, ale také s větší unavi­telností.</a:t>
            </a:r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Typ  svalových  vláken  je  geneticky  určen</a:t>
            </a:r>
            <a:r>
              <a:rPr lang="cs-CZ" dirty="0"/>
              <a:t>. Rychlostní a silové osobnostní znaky jsou podmíněny převážně  ge­notypově (možná konverze);  vytrvalostní  znaky  lze  významně  ovlivnit  pohybovými  ak­tivitami.</a:t>
            </a:r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po dvacátém pátém roku ve svalech roste podíl "pomalých"</a:t>
            </a:r>
            <a:r>
              <a:rPr lang="cs-CZ" dirty="0"/>
              <a:t> - vytrvalostních vláken I. typu. Snad  až  o  5%  na  každých  pět  let  věku.</a:t>
            </a:r>
          </a:p>
          <a:p>
            <a:pPr algn="r"/>
            <a:r>
              <a:rPr lang="cs-CZ" i="1" dirty="0"/>
              <a:t>FTVS, 2017</a:t>
            </a:r>
          </a:p>
        </p:txBody>
      </p:sp>
    </p:spTree>
    <p:extLst>
      <p:ext uri="{BB962C8B-B14F-4D97-AF65-F5344CB8AC3E}">
        <p14:creationId xmlns:p14="http://schemas.microsoft.com/office/powerpoint/2010/main" val="2375103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sérií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Počet sérií (pracovních)</a:t>
            </a:r>
            <a:r>
              <a:rPr lang="cs-CZ" dirty="0"/>
              <a:t> – začátečníci (do 20 v tréninkové jednotce) do 6 na svalovou partii, pokročilí (do 40 v tréninkové jednotce) do 10 na svalovou partii, velmi pokročilí (40 v jednotce) do 16 na partii</a:t>
            </a:r>
          </a:p>
          <a:p>
            <a:r>
              <a:rPr lang="cs-CZ" dirty="0"/>
              <a:t>Malé partie 6-9 sérií, velké partie 9-16 sérií</a:t>
            </a:r>
          </a:p>
        </p:txBody>
      </p:sp>
      <p:pic>
        <p:nvPicPr>
          <p:cNvPr id="99330" name="Picture 2" descr="http://www.extrifit.cz/files/branch_warren/branch-warren-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5944766" cy="320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pracovních sérií v jednotce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3568" y="2420888"/>
          <a:ext cx="8001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Malé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Velké</a:t>
                      </a:r>
                      <a:r>
                        <a:rPr lang="cs-CZ" sz="2400" baseline="0" dirty="0"/>
                        <a:t> 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Úplný začátečník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2-4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Pokročilý začátečník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Pokročilý</a:t>
                      </a:r>
                      <a:r>
                        <a:rPr lang="cs-CZ" sz="2400" baseline="0" dirty="0"/>
                        <a:t>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Výkonnostní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9-16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„profesionální“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12-20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382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1"/>
            <a:ext cx="8001000" cy="3141711"/>
          </a:xfrm>
        </p:spPr>
        <p:txBody>
          <a:bodyPr>
            <a:normAutofit/>
          </a:bodyPr>
          <a:lstStyle/>
          <a:p>
            <a:r>
              <a:rPr lang="cs-CZ" b="1" dirty="0"/>
              <a:t>Počet opakování</a:t>
            </a:r>
            <a:r>
              <a:rPr lang="cs-CZ" dirty="0"/>
              <a:t> – 1-6 maximální síla, 7-12 svalový objem, 13-20 rýsování svalů, svalová vytrvalost, koordinace u začátečníků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1878"/>
              </p:ext>
            </p:extLst>
          </p:nvPr>
        </p:nvGraphicFramePr>
        <p:xfrm>
          <a:off x="1763688" y="3068959"/>
          <a:ext cx="7104112" cy="358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429">
                <a:tc>
                  <a:txBody>
                    <a:bodyPr/>
                    <a:lstStyle/>
                    <a:p>
                      <a:r>
                        <a:rPr lang="cs-CZ" sz="2400" dirty="0"/>
                        <a:t>Počet opakování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schopnost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429">
                <a:tc>
                  <a:txBody>
                    <a:bodyPr/>
                    <a:lstStyle/>
                    <a:p>
                      <a:r>
                        <a:rPr lang="cs-CZ" sz="2400" dirty="0"/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Maximální síla, </a:t>
                      </a:r>
                      <a:r>
                        <a:rPr lang="cs-CZ" sz="2400" dirty="0" err="1"/>
                        <a:t>submaximální</a:t>
                      </a:r>
                      <a:r>
                        <a:rPr lang="cs-CZ" sz="2400" dirty="0"/>
                        <a:t> síla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429">
                <a:tc>
                  <a:txBody>
                    <a:bodyPr/>
                    <a:lstStyle/>
                    <a:p>
                      <a:r>
                        <a:rPr lang="cs-CZ" sz="2400" dirty="0"/>
                        <a:t>6-12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Svalová hypertrofie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429">
                <a:tc>
                  <a:txBody>
                    <a:bodyPr/>
                    <a:lstStyle/>
                    <a:p>
                      <a:r>
                        <a:rPr lang="cs-CZ" sz="2400" dirty="0"/>
                        <a:t>13-20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Silová vytrvalost, „rýsování“ svalů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429">
                <a:tc>
                  <a:txBody>
                    <a:bodyPr/>
                    <a:lstStyle/>
                    <a:p>
                      <a:r>
                        <a:rPr lang="cs-CZ" sz="2400" dirty="0"/>
                        <a:t>20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Silová vytrvalost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1"/>
            <a:ext cx="8001000" cy="3141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B09B52-74D0-47C3-941E-9405F849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739469" cy="27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5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1"/>
            <a:ext cx="8001000" cy="3141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 descr="Fotka uživatele Jan Caha.">
            <a:extLst>
              <a:ext uri="{FF2B5EF4-FFF2-40B4-BE49-F238E27FC236}">
                <a16:creationId xmlns:a16="http://schemas.microsoft.com/office/drawing/2014/main" id="{478A87D3-F3E6-4BE2-A13B-A5A12BFF3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9" t="35300" r="1" b="11150"/>
          <a:stretch/>
        </p:blipFill>
        <p:spPr bwMode="auto">
          <a:xfrm>
            <a:off x="4860032" y="113530"/>
            <a:ext cx="3744416" cy="65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4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cíl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95401"/>
            <a:ext cx="8291264" cy="5013919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pPr algn="ctr">
              <a:buNone/>
            </a:pPr>
            <a:r>
              <a:rPr lang="cs-CZ" sz="4800" dirty="0"/>
              <a:t>Základním cílem však zůstává </a:t>
            </a:r>
            <a:r>
              <a:rPr lang="cs-CZ" sz="4800" b="1" dirty="0"/>
              <a:t>TRENÉR</a:t>
            </a:r>
          </a:p>
          <a:p>
            <a:pPr algn="ctr">
              <a:buNone/>
            </a:pPr>
            <a:r>
              <a:rPr lang="cs-CZ" sz="4800" b="1" dirty="0"/>
              <a:t>A jeho úkoly…</a:t>
            </a:r>
          </a:p>
          <a:p>
            <a:r>
              <a:rPr lang="cs-CZ" sz="3600" dirty="0"/>
              <a:t>Vedení tréninku</a:t>
            </a:r>
          </a:p>
          <a:p>
            <a:r>
              <a:rPr lang="cs-CZ" sz="3600" dirty="0"/>
              <a:t>Oprava techniky</a:t>
            </a:r>
          </a:p>
          <a:p>
            <a:r>
              <a:rPr lang="cs-CZ" sz="3600" dirty="0"/>
              <a:t>Předcvičování</a:t>
            </a:r>
          </a:p>
          <a:p>
            <a:r>
              <a:rPr lang="cs-CZ" sz="3600" dirty="0"/>
              <a:t>Vyhodnocení tréninků</a:t>
            </a:r>
          </a:p>
          <a:p>
            <a:r>
              <a:rPr lang="cs-CZ" sz="3600" dirty="0"/>
              <a:t>Stanovení cílů (realistické) </a:t>
            </a:r>
          </a:p>
          <a:p>
            <a:r>
              <a:rPr lang="cs-CZ" sz="3600" dirty="0"/>
              <a:t>Vlastní obohacení</a:t>
            </a:r>
          </a:p>
        </p:txBody>
      </p:sp>
      <p:pic>
        <p:nvPicPr>
          <p:cNvPr id="4" name="Obrázek 3" descr="bice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861048"/>
            <a:ext cx="4937111" cy="273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923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1"/>
            <a:ext cx="8001000" cy="486990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"Sarkoplazmatická hypertrofie je typická pro kulturistické tréninky,</a:t>
            </a:r>
            <a:r>
              <a:rPr lang="cs-CZ" dirty="0"/>
              <a:t> zatímco </a:t>
            </a:r>
            <a:r>
              <a:rPr lang="cs-CZ" dirty="0">
                <a:solidFill>
                  <a:srgbClr val="0070C0"/>
                </a:solidFill>
              </a:rPr>
              <a:t>myofibrilární je spíše otázkou maximálně silových intervencí</a:t>
            </a:r>
            <a:r>
              <a:rPr lang="cs-CZ" dirty="0"/>
              <a:t>. Myofibrily jsou kontraktilní proteiny (zvýšení počtu je předpokladem silnějšího svalového stahu).</a:t>
            </a:r>
            <a:br>
              <a:rPr lang="cs-CZ" dirty="0"/>
            </a:br>
            <a:r>
              <a:rPr lang="cs-CZ" dirty="0"/>
              <a:t>Největších zlepšení v této oblasti je dosahováno po maximálně silovém tréninku, tedy po tréninku, kdy cvičíme se </a:t>
            </a:r>
            <a:r>
              <a:rPr lang="cs-CZ" dirty="0" err="1"/>
              <a:t>submaximálními</a:t>
            </a:r>
            <a:r>
              <a:rPr lang="cs-CZ" dirty="0"/>
              <a:t> až maximálními odpory. Reálně to znamená provádět 1–3 (popř. až 5) opakování v jedné sérii, dlouhé intervaly odpočinku mezi cviky i sériemi a relativně malý celkový objem vykonané práce jednou svalovou partií (</a:t>
            </a:r>
            <a:r>
              <a:rPr lang="cs-CZ" dirty="0" err="1"/>
              <a:t>Grasgruber</a:t>
            </a:r>
            <a:r>
              <a:rPr lang="cs-CZ" dirty="0"/>
              <a:t> &amp; </a:t>
            </a:r>
            <a:r>
              <a:rPr lang="cs-CZ" dirty="0" err="1"/>
              <a:t>Cacek</a:t>
            </a:r>
            <a:r>
              <a:rPr lang="cs-CZ" dirty="0"/>
              <a:t>, 2008)." 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376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1"/>
            <a:ext cx="8001000" cy="4869903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Standardní: 0-2-0-3 (0-1-0-2/3) </a:t>
            </a:r>
            <a:r>
              <a:rPr lang="cs-CZ" dirty="0"/>
              <a:t> start / pozitivní / cíl / negativní</a:t>
            </a:r>
          </a:p>
          <a:p>
            <a:r>
              <a:rPr lang="cs-CZ" b="1" dirty="0"/>
              <a:t>„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en-US" dirty="0"/>
              <a:t>evidence that faster repetitions are beneficial for hypertrophy.</a:t>
            </a:r>
            <a:r>
              <a:rPr lang="cs-CZ" dirty="0"/>
              <a:t> (</a:t>
            </a:r>
            <a:r>
              <a:rPr lang="cs-CZ" dirty="0" err="1"/>
              <a:t>Nogueira</a:t>
            </a:r>
            <a:r>
              <a:rPr lang="cs-CZ" dirty="0"/>
              <a:t> et al.) </a:t>
            </a:r>
            <a:r>
              <a:rPr lang="cs-CZ" dirty="0" err="1"/>
              <a:t>found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performing</a:t>
            </a:r>
            <a:r>
              <a:rPr lang="cs-CZ" dirty="0"/>
              <a:t> </a:t>
            </a:r>
            <a:r>
              <a:rPr lang="cs-CZ" dirty="0" err="1"/>
              <a:t>concentric</a:t>
            </a:r>
            <a:r>
              <a:rPr lang="cs-CZ" dirty="0"/>
              <a:t> </a:t>
            </a:r>
            <a:r>
              <a:rPr lang="en-US" dirty="0"/>
              <a:t>actions at </a:t>
            </a:r>
            <a:r>
              <a:rPr lang="en-US" dirty="0">
                <a:solidFill>
                  <a:srgbClr val="0070C0"/>
                </a:solidFill>
              </a:rPr>
              <a:t>1-second</a:t>
            </a:r>
            <a:r>
              <a:rPr lang="en-US" dirty="0"/>
              <a:t> cadence instead of three seconds had</a:t>
            </a:r>
            <a:r>
              <a:rPr lang="cs-CZ" dirty="0"/>
              <a:t> </a:t>
            </a:r>
            <a:r>
              <a:rPr lang="en-US" dirty="0"/>
              <a:t>greater impact on both upper and lower limb muscle thickness</a:t>
            </a:r>
            <a:r>
              <a:rPr lang="cs-CZ" dirty="0"/>
              <a:t> in </a:t>
            </a:r>
            <a:r>
              <a:rPr lang="cs-CZ" dirty="0" err="1"/>
              <a:t>elderly</a:t>
            </a:r>
            <a:r>
              <a:rPr lang="cs-CZ" dirty="0"/>
              <a:t> </a:t>
            </a:r>
            <a:r>
              <a:rPr lang="cs-CZ" dirty="0" err="1"/>
              <a:t>men</a:t>
            </a:r>
            <a:r>
              <a:rPr lang="cs-CZ" dirty="0"/>
              <a:t>.“</a:t>
            </a:r>
          </a:p>
          <a:p>
            <a:r>
              <a:rPr lang="cs-CZ" dirty="0"/>
              <a:t>„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en-US" dirty="0"/>
              <a:t>at very slow velocities (i.e., </a:t>
            </a:r>
            <a:r>
              <a:rPr lang="en-US" dirty="0" err="1"/>
              <a:t>superslow</a:t>
            </a:r>
            <a:r>
              <a:rPr lang="en-US" dirty="0"/>
              <a:t> training) has</a:t>
            </a:r>
            <a:r>
              <a:rPr lang="cs-CZ" dirty="0"/>
              <a:t> </a:t>
            </a:r>
            <a:r>
              <a:rPr lang="en-US" dirty="0">
                <a:solidFill>
                  <a:srgbClr val="0070C0"/>
                </a:solidFill>
              </a:rPr>
              <a:t>generally been shown </a:t>
            </a:r>
            <a:r>
              <a:rPr lang="en-US" dirty="0"/>
              <a:t>to be suboptimal for the development</a:t>
            </a:r>
            <a:r>
              <a:rPr lang="cs-CZ" dirty="0"/>
              <a:t> </a:t>
            </a:r>
            <a:r>
              <a:rPr lang="en-US" dirty="0"/>
              <a:t>of strength and hypertrophy (82,129), and therefore should</a:t>
            </a:r>
            <a:r>
              <a:rPr lang="cs-CZ" dirty="0"/>
              <a:t> </a:t>
            </a:r>
            <a:r>
              <a:rPr lang="en-US" dirty="0"/>
              <a:t>not be employed when the goal is </a:t>
            </a:r>
            <a:r>
              <a:rPr lang="en-US" dirty="0" err="1"/>
              <a:t>tomaximizemuscle</a:t>
            </a:r>
            <a:r>
              <a:rPr lang="en-US" dirty="0"/>
              <a:t> growth.</a:t>
            </a:r>
            <a:r>
              <a:rPr lang="cs-CZ" dirty="0"/>
              <a:t>“</a:t>
            </a:r>
          </a:p>
          <a:p>
            <a:r>
              <a:rPr lang="cs-CZ" dirty="0"/>
              <a:t>Dle </a:t>
            </a:r>
            <a:r>
              <a:rPr lang="cs-CZ" dirty="0" err="1"/>
              <a:t>Schoenfeldera</a:t>
            </a:r>
            <a:r>
              <a:rPr lang="cs-CZ" dirty="0"/>
              <a:t> pro hypertrofii 60-90 sec. „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load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676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1"/>
            <a:ext cx="8001000" cy="4869903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Standardní: 0-2-0-3 (0-1-0-2/3) </a:t>
            </a:r>
            <a:r>
              <a:rPr lang="cs-CZ" dirty="0"/>
              <a:t> start / pozitivní / cíl / negativní</a:t>
            </a:r>
          </a:p>
          <a:p>
            <a:r>
              <a:rPr lang="cs-CZ" b="1" dirty="0"/>
              <a:t>„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en-US" dirty="0"/>
              <a:t>evidence that faster repetitions are beneficial for hypertrophy.</a:t>
            </a:r>
            <a:r>
              <a:rPr lang="cs-CZ" dirty="0"/>
              <a:t> (</a:t>
            </a:r>
            <a:r>
              <a:rPr lang="cs-CZ" dirty="0" err="1"/>
              <a:t>Nogueira</a:t>
            </a:r>
            <a:r>
              <a:rPr lang="cs-CZ" dirty="0"/>
              <a:t> et al.) </a:t>
            </a:r>
            <a:r>
              <a:rPr lang="cs-CZ" dirty="0" err="1"/>
              <a:t>found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performing</a:t>
            </a:r>
            <a:r>
              <a:rPr lang="cs-CZ" dirty="0"/>
              <a:t> </a:t>
            </a:r>
            <a:r>
              <a:rPr lang="cs-CZ" dirty="0" err="1"/>
              <a:t>concentric</a:t>
            </a:r>
            <a:r>
              <a:rPr lang="cs-CZ" dirty="0"/>
              <a:t> </a:t>
            </a:r>
            <a:r>
              <a:rPr lang="en-US" dirty="0"/>
              <a:t>actions at </a:t>
            </a:r>
            <a:r>
              <a:rPr lang="en-US" dirty="0">
                <a:solidFill>
                  <a:srgbClr val="0070C0"/>
                </a:solidFill>
              </a:rPr>
              <a:t>1-second</a:t>
            </a:r>
            <a:r>
              <a:rPr lang="en-US" dirty="0"/>
              <a:t> cadence instead of three seconds had</a:t>
            </a:r>
            <a:r>
              <a:rPr lang="cs-CZ" dirty="0"/>
              <a:t> </a:t>
            </a:r>
            <a:r>
              <a:rPr lang="en-US" dirty="0"/>
              <a:t>greater impact on both upper and lower limb muscle thickness</a:t>
            </a:r>
            <a:r>
              <a:rPr lang="cs-CZ" dirty="0"/>
              <a:t> in </a:t>
            </a:r>
            <a:r>
              <a:rPr lang="cs-CZ" dirty="0" err="1"/>
              <a:t>elderly</a:t>
            </a:r>
            <a:r>
              <a:rPr lang="cs-CZ" dirty="0"/>
              <a:t> </a:t>
            </a:r>
            <a:r>
              <a:rPr lang="cs-CZ" dirty="0" err="1"/>
              <a:t>men</a:t>
            </a:r>
            <a:r>
              <a:rPr lang="cs-CZ" dirty="0"/>
              <a:t>.“</a:t>
            </a:r>
          </a:p>
          <a:p>
            <a:r>
              <a:rPr lang="cs-CZ" dirty="0"/>
              <a:t>„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en-US" dirty="0"/>
              <a:t>at very slow velocities (i.e., </a:t>
            </a:r>
            <a:r>
              <a:rPr lang="en-US" dirty="0" err="1"/>
              <a:t>superslow</a:t>
            </a:r>
            <a:r>
              <a:rPr lang="en-US" dirty="0"/>
              <a:t> training) has</a:t>
            </a:r>
            <a:r>
              <a:rPr lang="cs-CZ" dirty="0"/>
              <a:t> </a:t>
            </a:r>
            <a:r>
              <a:rPr lang="en-US" dirty="0">
                <a:solidFill>
                  <a:srgbClr val="0070C0"/>
                </a:solidFill>
              </a:rPr>
              <a:t>generally been shown </a:t>
            </a:r>
            <a:r>
              <a:rPr lang="en-US" dirty="0"/>
              <a:t>to be suboptimal for the development</a:t>
            </a:r>
            <a:r>
              <a:rPr lang="cs-CZ" dirty="0"/>
              <a:t> </a:t>
            </a:r>
            <a:r>
              <a:rPr lang="en-US" dirty="0"/>
              <a:t>of strength and hypertrophy (82,129), and therefore should</a:t>
            </a:r>
            <a:r>
              <a:rPr lang="cs-CZ" dirty="0"/>
              <a:t> </a:t>
            </a:r>
            <a:r>
              <a:rPr lang="en-US" dirty="0"/>
              <a:t>not be employed when the goal is </a:t>
            </a:r>
            <a:r>
              <a:rPr lang="en-US" dirty="0" err="1"/>
              <a:t>tomaximizemuscle</a:t>
            </a:r>
            <a:r>
              <a:rPr lang="en-US" dirty="0"/>
              <a:t> growth.</a:t>
            </a:r>
            <a:r>
              <a:rPr lang="cs-CZ" dirty="0"/>
              <a:t>“</a:t>
            </a:r>
          </a:p>
          <a:p>
            <a:r>
              <a:rPr lang="cs-CZ" dirty="0"/>
              <a:t>Dle </a:t>
            </a:r>
            <a:r>
              <a:rPr lang="cs-CZ" dirty="0" err="1"/>
              <a:t>Schoenfeldera</a:t>
            </a:r>
            <a:r>
              <a:rPr lang="cs-CZ" dirty="0"/>
              <a:t> pro hypertrofii 60-90 sec. „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load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4F377A-3FE1-43E8-B472-DD15B3C7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71770">
            <a:off x="273814" y="3492473"/>
            <a:ext cx="8824973" cy="1756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8831C7-92CB-49E3-A8CA-04AA1B52C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4" y="714483"/>
            <a:ext cx="6372200" cy="2155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385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Celkový objem a intenzita 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B0BF888-514C-4782-8B61-44C6E6F02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33" y="0"/>
            <a:ext cx="84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74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tréninků v týdnu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Počet tréninků v týdnu</a:t>
            </a:r>
            <a:r>
              <a:rPr lang="cs-CZ" dirty="0"/>
              <a:t> – dostatečný čas k regeneraci, ne dříve jak za 2-3 dny</a:t>
            </a:r>
          </a:p>
          <a:p>
            <a:r>
              <a:rPr lang="cs-CZ" dirty="0"/>
              <a:t>V závislosti na rozvoji pohyb schopnosti (2x za týden síla a rychlost, 2-4x silová-vytrvalost, více jak 3x týdně vytrvalost) … rozdílnost regeneračních procesů</a:t>
            </a:r>
          </a:p>
          <a:p>
            <a:r>
              <a:rPr lang="cs-CZ" dirty="0"/>
              <a:t>3-14 tréninků týdně</a:t>
            </a:r>
          </a:p>
        </p:txBody>
      </p:sp>
      <p:pic>
        <p:nvPicPr>
          <p:cNvPr id="101378" name="Picture 2" descr="http://scottwisselpersonaltraining.com/wp-content/uploads/2012/07/gymfloorstock530_184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232" y="3356992"/>
            <a:ext cx="4371922" cy="325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Tréninková </a:t>
            </a:r>
            <a:r>
              <a:rPr lang="cs-CZ" dirty="0" err="1"/>
              <a:t>superkompenzace</a:t>
            </a:r>
            <a:endParaRPr lang="cs-CZ" dirty="0"/>
          </a:p>
        </p:txBody>
      </p:sp>
      <p:pic>
        <p:nvPicPr>
          <p:cNvPr id="125958" name="Picture 6" descr="http://davidlasnier.com/wp-content/uploads/2011/11/supercompens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48872" cy="490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6980" name="Picture 4" descr="http://3.bp.blogspot.com/_tMgToYs_oYc/TG2ry64sm2I/AAAAAAAAASo/JHJwwcleuFI/s1600/Zatsiorsky_Kraemer_2006_F1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676" y="1"/>
            <a:ext cx="65346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tréninkové jednotky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diagnostiky/ cíle jedince / somatických faktorů</a:t>
            </a:r>
          </a:p>
          <a:p>
            <a:r>
              <a:rPr lang="cs-CZ" dirty="0"/>
              <a:t>Plánovat je potřeba každou část tréninku</a:t>
            </a:r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Praktické sestavení </a:t>
            </a:r>
          </a:p>
        </p:txBody>
      </p:sp>
      <p:pic>
        <p:nvPicPr>
          <p:cNvPr id="26626" name="Picture 2" descr="http://www.kettlebellsashbourne.com/wp-content/uploads/2015/12/journal_2220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44957"/>
            <a:ext cx="5377780" cy="358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mikrocyklu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Nejkratší časový úsek : 2+1, 3+1, 4+1</a:t>
            </a:r>
          </a:p>
          <a:p>
            <a:r>
              <a:rPr lang="cs-CZ" dirty="0"/>
              <a:t>Závislé na zkušenosti cvičence</a:t>
            </a:r>
          </a:p>
          <a:p>
            <a:r>
              <a:rPr lang="cs-CZ" dirty="0"/>
              <a:t>Závislé na četnosti tréninků </a:t>
            </a:r>
          </a:p>
        </p:txBody>
      </p:sp>
      <p:pic>
        <p:nvPicPr>
          <p:cNvPr id="25602" name="Picture 2" descr="http://site-309180.mozfiles.com/files/309180/bodyNewFitn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76499"/>
            <a:ext cx="6143625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</a:t>
            </a:r>
            <a:r>
              <a:rPr lang="cs-CZ" dirty="0" err="1"/>
              <a:t>mezocyklu</a:t>
            </a:r>
            <a:r>
              <a:rPr lang="cs-CZ" dirty="0"/>
              <a:t> (měsíční cyklus)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Řazení mikrocyklů v </a:t>
            </a:r>
            <a:r>
              <a:rPr lang="cs-CZ" dirty="0" err="1"/>
              <a:t>mezocyklu</a:t>
            </a:r>
            <a:r>
              <a:rPr lang="cs-CZ" dirty="0"/>
              <a:t> (počet tréninkových jednotek v týdnu) -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6" y="1975384"/>
          <a:ext cx="7920879" cy="470557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545">
                <a:tc>
                  <a:txBody>
                    <a:bodyPr/>
                    <a:lstStyle/>
                    <a:p>
                      <a:r>
                        <a:rPr lang="cs-CZ" sz="1800" dirty="0"/>
                        <a:t>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Zaměření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Doba trvání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45">
                <a:tc>
                  <a:txBody>
                    <a:bodyPr/>
                    <a:lstStyle/>
                    <a:p>
                      <a:r>
                        <a:rPr lang="cs-CZ" sz="1800" dirty="0"/>
                        <a:t>Objemové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Svalová hypertrofie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2-3 měsíce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45">
                <a:tc>
                  <a:txBody>
                    <a:bodyPr/>
                    <a:lstStyle/>
                    <a:p>
                      <a:r>
                        <a:rPr lang="cs-CZ" sz="1800" dirty="0"/>
                        <a:t>Silové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Zvýšení svalové síly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1-2 měsíce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45">
                <a:tc>
                  <a:txBody>
                    <a:bodyPr/>
                    <a:lstStyle/>
                    <a:p>
                      <a:r>
                        <a:rPr lang="cs-CZ" sz="1800" dirty="0"/>
                        <a:t>Tvarovací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Zlepšení</a:t>
                      </a:r>
                      <a:r>
                        <a:rPr lang="cs-CZ" sz="1800" baseline="0" dirty="0"/>
                        <a:t> tvaru svalu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1-2 měsíce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44">
                <a:tc>
                  <a:txBody>
                    <a:bodyPr/>
                    <a:lstStyle/>
                    <a:p>
                      <a:r>
                        <a:rPr lang="cs-CZ" sz="1800" dirty="0"/>
                        <a:t>Rýsovací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Odstranění tukových zásob</a:t>
                      </a:r>
                      <a:r>
                        <a:rPr lang="cs-CZ" sz="1800" baseline="0" dirty="0"/>
                        <a:t> a rezerv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1-3 měsíce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44">
                <a:tc>
                  <a:txBody>
                    <a:bodyPr/>
                    <a:lstStyle/>
                    <a:p>
                      <a:r>
                        <a:rPr lang="cs-CZ" sz="1800" dirty="0"/>
                        <a:t>Soutěžní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Soutěží příprava, odvodnění, udržení výkonnosti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2-4 týdny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44">
                <a:tc>
                  <a:txBody>
                    <a:bodyPr/>
                    <a:lstStyle/>
                    <a:p>
                      <a:r>
                        <a:rPr lang="cs-CZ" sz="1800" dirty="0"/>
                        <a:t>Přechodné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Přechod mezi jednotlivými fázemi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1-2</a:t>
                      </a:r>
                      <a:r>
                        <a:rPr lang="cs-CZ" sz="1800" baseline="0" dirty="0"/>
                        <a:t> týdny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344">
                <a:tc>
                  <a:txBody>
                    <a:bodyPr/>
                    <a:lstStyle/>
                    <a:p>
                      <a:r>
                        <a:rPr lang="cs-CZ" sz="1800" dirty="0"/>
                        <a:t>ZTV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Odstranění svalových </a:t>
                      </a:r>
                      <a:r>
                        <a:rPr lang="cs-CZ" sz="1800" dirty="0" err="1"/>
                        <a:t>disbalancí</a:t>
                      </a:r>
                      <a:r>
                        <a:rPr lang="cs-CZ" sz="1800" dirty="0"/>
                        <a:t>,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1-4 měsíce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545">
                <a:tc>
                  <a:txBody>
                    <a:bodyPr/>
                    <a:lstStyle/>
                    <a:p>
                      <a:r>
                        <a:rPr lang="cs-CZ" sz="1800" dirty="0"/>
                        <a:t>Odpočinkové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Regenerace</a:t>
                      </a:r>
                      <a:r>
                        <a:rPr lang="cs-CZ" sz="1800" baseline="0" dirty="0"/>
                        <a:t> organismu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2-4 týdny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18CE1-B369-4F4E-A019-EC9B7999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 trenérem?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050D3C-731A-42BF-90E8-B888BB55A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246181"/>
            <a:ext cx="5432301" cy="54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1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</a:t>
            </a:r>
            <a:r>
              <a:rPr lang="cs-CZ" dirty="0" err="1"/>
              <a:t>makrocyklů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Roční cyklus / deduktivní nebo induktivní přístup </a:t>
            </a:r>
          </a:p>
          <a:p>
            <a:r>
              <a:rPr lang="cs-CZ" dirty="0"/>
              <a:t>Zaměření dle CÍLE dlouhodobé přípravy</a:t>
            </a:r>
          </a:p>
          <a:p>
            <a:r>
              <a:rPr lang="cs-CZ" dirty="0"/>
              <a:t>Řazení </a:t>
            </a:r>
            <a:r>
              <a:rPr lang="cs-CZ" dirty="0" err="1"/>
              <a:t>mezocyklů</a:t>
            </a:r>
            <a:r>
              <a:rPr lang="cs-CZ" dirty="0"/>
              <a:t> za sebou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15616" y="3284986"/>
          <a:ext cx="6840760" cy="26402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058">
                <a:tc>
                  <a:txBody>
                    <a:bodyPr/>
                    <a:lstStyle/>
                    <a:p>
                      <a:r>
                        <a:rPr lang="cs-CZ" dirty="0"/>
                        <a:t>Cíl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r>
                        <a:rPr lang="cs-CZ" dirty="0"/>
                        <a:t>Příprava</a:t>
                      </a:r>
                      <a:r>
                        <a:rPr lang="cs-CZ" baseline="0" dirty="0"/>
                        <a:t> na kulturistickou  nebo fitness soutěž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r>
                        <a:rPr lang="cs-CZ" dirty="0"/>
                        <a:t>Dlouhodobá spolupráce – snížení hmotnosti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r>
                        <a:rPr lang="cs-CZ" dirty="0"/>
                        <a:t>Odstranění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disbalancí</a:t>
                      </a:r>
                      <a:r>
                        <a:rPr lang="cs-CZ" baseline="0" dirty="0"/>
                        <a:t> – rehabilitace a zařazení do běžného života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r>
                        <a:rPr lang="cs-CZ" dirty="0"/>
                        <a:t>Zvýšení svalové síly – příprava na silové závody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silového rozvoje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Metoda rychlostně-silová </a:t>
            </a:r>
          </a:p>
          <a:p>
            <a:r>
              <a:rPr lang="cs-CZ" dirty="0"/>
              <a:t>50-70 % maxima, 5-30 opakování, rychlé překonání odporu</a:t>
            </a:r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Metoda kontrastní (variabilní) </a:t>
            </a:r>
          </a:p>
          <a:p>
            <a:r>
              <a:rPr lang="cs-CZ" dirty="0"/>
              <a:t>Rychlé a pomalé provedení, vysoká a nízká zátěž</a:t>
            </a:r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Metoda izometrická </a:t>
            </a:r>
          </a:p>
          <a:p>
            <a:r>
              <a:rPr lang="cs-CZ" dirty="0"/>
              <a:t>Statické zatížení 5-15 sec, 4-7 cviků, 3-5 opakování</a:t>
            </a:r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Metoda </a:t>
            </a:r>
            <a:r>
              <a:rPr lang="cs-CZ" dirty="0" err="1">
                <a:solidFill>
                  <a:srgbClr val="FF0000"/>
                </a:solidFill>
              </a:rPr>
              <a:t>koncetrická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r>
              <a:rPr lang="cs-CZ" dirty="0"/>
              <a:t>100-120 % maxima, 1-5 opakování, 3-6 cviků, série 1-3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Klasická (silová) </a:t>
            </a:r>
          </a:p>
          <a:p>
            <a:r>
              <a:rPr lang="cs-CZ" dirty="0"/>
              <a:t>Reverzní </a:t>
            </a:r>
            <a:r>
              <a:rPr lang="cs-CZ" dirty="0" err="1"/>
              <a:t>linerální</a:t>
            </a:r>
            <a:r>
              <a:rPr lang="cs-CZ" dirty="0"/>
              <a:t> (hypertrofická)</a:t>
            </a:r>
          </a:p>
          <a:p>
            <a:r>
              <a:rPr lang="cs-CZ" dirty="0"/>
              <a:t>Vlnovitá periodizace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Výsledek obrázku pro training cortisol">
            <a:extLst>
              <a:ext uri="{FF2B5EF4-FFF2-40B4-BE49-F238E27FC236}">
                <a16:creationId xmlns:a16="http://schemas.microsoft.com/office/drawing/2014/main" id="{2FD61670-D5A0-4DF6-9893-81363838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20" y="3573016"/>
            <a:ext cx="5292080" cy="29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82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periodizace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A5C285-6330-4B81-9439-E8C99C26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9"/>
            <a:ext cx="5619873" cy="28803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00C68B-25C2-4DC8-926B-9AE356D88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437112"/>
            <a:ext cx="7008964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tréninkového plánu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3600" b="1" dirty="0">
                <a:solidFill>
                  <a:srgbClr val="0070C0"/>
                </a:solidFill>
              </a:rPr>
              <a:t>Stojí na konci každého cyklu </a:t>
            </a:r>
          </a:p>
          <a:p>
            <a:r>
              <a:rPr lang="cs-CZ" dirty="0"/>
              <a:t>Charakter měření somatických údajů (hmotnost, tuk, svaly…) </a:t>
            </a:r>
          </a:p>
          <a:p>
            <a:r>
              <a:rPr lang="cs-CZ" dirty="0"/>
              <a:t>Charakter měření sportovní výkonnosti (síla, vytrvalost, rychlost)</a:t>
            </a:r>
          </a:p>
          <a:p>
            <a:r>
              <a:rPr lang="cs-CZ" dirty="0"/>
              <a:t>Charakter měření koordinace</a:t>
            </a:r>
          </a:p>
          <a:p>
            <a:r>
              <a:rPr lang="cs-CZ" dirty="0"/>
              <a:t>Charakter měření psychického stavu (přetrénování, nedotrénování…) </a:t>
            </a:r>
          </a:p>
          <a:p>
            <a:r>
              <a:rPr lang="cs-CZ" dirty="0">
                <a:solidFill>
                  <a:srgbClr val="FF0000"/>
                </a:solidFill>
              </a:rPr>
              <a:t>Konzultace nového cíle – výstupní protokol </a:t>
            </a:r>
          </a:p>
        </p:txBody>
      </p:sp>
      <p:pic>
        <p:nvPicPr>
          <p:cNvPr id="21506" name="Picture 2" descr="http://www.proone.cz/jpg/carousal/fitness-pr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69160"/>
            <a:ext cx="6839744" cy="1781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8001000" cy="1112838"/>
          </a:xfrm>
        </p:spPr>
        <p:txBody>
          <a:bodyPr/>
          <a:lstStyle/>
          <a:p>
            <a:r>
              <a:rPr lang="cs-CZ" dirty="0"/>
              <a:t>Kazuistika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Žena 25 let </a:t>
            </a:r>
          </a:p>
          <a:p>
            <a:r>
              <a:rPr lang="cs-CZ" dirty="0"/>
              <a:t>tuková nadváha (boky, stehna) </a:t>
            </a:r>
          </a:p>
          <a:p>
            <a:r>
              <a:rPr lang="cs-CZ" dirty="0"/>
              <a:t>chce shodit</a:t>
            </a:r>
          </a:p>
          <a:p>
            <a:r>
              <a:rPr lang="cs-CZ" dirty="0"/>
              <a:t>Malé sportovní zkušenosti </a:t>
            </a:r>
          </a:p>
          <a:p>
            <a:r>
              <a:rPr lang="cs-CZ" dirty="0"/>
              <a:t>Může chodit 3x týdně</a:t>
            </a:r>
          </a:p>
        </p:txBody>
      </p:sp>
      <p:pic>
        <p:nvPicPr>
          <p:cNvPr id="5122" name="Picture 2" descr="https://candorisking.files.wordpress.com/2012/08/overweight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915"/>
            <a:ext cx="3259435" cy="597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Muž 32 let</a:t>
            </a:r>
          </a:p>
          <a:p>
            <a:r>
              <a:rPr lang="cs-CZ" dirty="0"/>
              <a:t>Normální hmotnost</a:t>
            </a:r>
          </a:p>
          <a:p>
            <a:r>
              <a:rPr lang="cs-CZ" dirty="0"/>
              <a:t>oslabené </a:t>
            </a:r>
            <a:r>
              <a:rPr lang="cs-CZ" dirty="0" err="1"/>
              <a:t>mezilopatkové</a:t>
            </a:r>
            <a:r>
              <a:rPr lang="cs-CZ" dirty="0"/>
              <a:t> svaly</a:t>
            </a:r>
          </a:p>
          <a:p>
            <a:r>
              <a:rPr lang="cs-CZ" dirty="0"/>
              <a:t>Chce nabrat svaly</a:t>
            </a:r>
          </a:p>
          <a:p>
            <a:r>
              <a:rPr lang="cs-CZ" dirty="0"/>
              <a:t>2x do týdne chodí na fotbal</a:t>
            </a:r>
          </a:p>
          <a:p>
            <a:r>
              <a:rPr lang="cs-CZ" dirty="0"/>
              <a:t>Může chodit 2-3x týdně</a:t>
            </a:r>
          </a:p>
          <a:p>
            <a:endParaRPr lang="cs-CZ" dirty="0"/>
          </a:p>
        </p:txBody>
      </p:sp>
      <p:pic>
        <p:nvPicPr>
          <p:cNvPr id="4098" name="Picture 2" descr="http://i.huffpost.com/gen/1211080/thumbs/o-UNDERWEAR-570.jpg?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799344" cy="633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Korteho</a:t>
            </a:r>
            <a:r>
              <a:rPr lang="cs-CZ" dirty="0"/>
              <a:t> trénink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Trénink Stephana </a:t>
            </a:r>
            <a:r>
              <a:rPr lang="cs-CZ" dirty="0" err="1"/>
              <a:t>Korteho</a:t>
            </a:r>
            <a:endParaRPr lang="cs-CZ" dirty="0"/>
          </a:p>
          <a:p>
            <a:r>
              <a:rPr lang="cs-CZ" dirty="0"/>
              <a:t>Dřep / benchpress / mrtvý tah</a:t>
            </a:r>
          </a:p>
          <a:p>
            <a:r>
              <a:rPr lang="cs-CZ" dirty="0"/>
              <a:t>Fáze objemová / </a:t>
            </a:r>
            <a:r>
              <a:rPr lang="cs-CZ" dirty="0" err="1"/>
              <a:t>předsoutěžní</a:t>
            </a:r>
            <a:endParaRPr lang="cs-CZ" dirty="0"/>
          </a:p>
          <a:p>
            <a:r>
              <a:rPr lang="cs-CZ" dirty="0"/>
              <a:t>Navýšení výkonu po 8 týdnech  o 5-15 %</a:t>
            </a:r>
          </a:p>
          <a:p>
            <a:endParaRPr lang="cs-CZ" dirty="0"/>
          </a:p>
        </p:txBody>
      </p:sp>
      <p:pic>
        <p:nvPicPr>
          <p:cNvPr id="1026" name="Picture 2" descr="http://www.building-muscle101.com/images/bench_p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58552"/>
            <a:ext cx="3498354" cy="3146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3585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Objemová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týden</a:t>
            </a:r>
            <a:r>
              <a:rPr lang="cs-CZ" dirty="0"/>
              <a:t> - 58 % předpokládaného maxima pro 1 MO</a:t>
            </a:r>
          </a:p>
          <a:p>
            <a:r>
              <a:rPr lang="cs-CZ" b="1" dirty="0"/>
              <a:t>2. týden</a:t>
            </a:r>
            <a:r>
              <a:rPr lang="cs-CZ" dirty="0"/>
              <a:t> - 60 % předpokládaného maxima pro 1 MO</a:t>
            </a:r>
          </a:p>
          <a:p>
            <a:r>
              <a:rPr lang="cs-CZ" b="1" dirty="0"/>
              <a:t>3. týden</a:t>
            </a:r>
            <a:r>
              <a:rPr lang="cs-CZ" dirty="0"/>
              <a:t> - 62 % předpokládaného maxima pro 1 MO</a:t>
            </a:r>
          </a:p>
          <a:p>
            <a:r>
              <a:rPr lang="cs-CZ" b="1" dirty="0"/>
              <a:t>4. týden</a:t>
            </a:r>
            <a:r>
              <a:rPr lang="cs-CZ" dirty="0"/>
              <a:t> - 64 % předpokládaného maxima pro 1 MO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437112"/>
            <a:ext cx="7992154" cy="18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7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Předsoutěžní</a:t>
            </a:r>
            <a:r>
              <a:rPr lang="cs-CZ" dirty="0"/>
              <a:t>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týden</a:t>
            </a:r>
            <a:r>
              <a:rPr lang="cs-CZ" dirty="0"/>
              <a:t> - 80 % předpokládaného maxima pro 1 MO (ostatní 65 %) </a:t>
            </a:r>
          </a:p>
          <a:p>
            <a:r>
              <a:rPr lang="cs-CZ" b="1" dirty="0"/>
              <a:t>2. týden</a:t>
            </a:r>
            <a:r>
              <a:rPr lang="cs-CZ" dirty="0"/>
              <a:t> - 85 % předpokládaného maxima pro 1 MO</a:t>
            </a:r>
          </a:p>
          <a:p>
            <a:r>
              <a:rPr lang="cs-CZ" b="1" dirty="0"/>
              <a:t>3. týden</a:t>
            </a:r>
            <a:r>
              <a:rPr lang="cs-CZ" dirty="0"/>
              <a:t> - 90 % předpokládaného maxima pro 1 MO</a:t>
            </a:r>
          </a:p>
          <a:p>
            <a:r>
              <a:rPr lang="cs-CZ" b="1" dirty="0"/>
              <a:t>4. týden</a:t>
            </a:r>
            <a:r>
              <a:rPr lang="cs-CZ" dirty="0"/>
              <a:t> - 95 % předpokládaného maxima pro 1 MO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664" y="4581128"/>
            <a:ext cx="8365681" cy="19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Tradiční cíle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1" name="Zástupný symbol pro obsah 10">
            <a:extLst>
              <a:ext uri="{FF2B5EF4-FFF2-40B4-BE49-F238E27FC236}">
                <a16:creationId xmlns:a16="http://schemas.microsoft.com/office/drawing/2014/main" id="{825BFF3B-7BB2-442A-BD4E-749FC716E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802944"/>
              </p:ext>
            </p:extLst>
          </p:nvPr>
        </p:nvGraphicFramePr>
        <p:xfrm>
          <a:off x="628650" y="1685378"/>
          <a:ext cx="8263830" cy="426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275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123906" name="Picture 2" descr="http://fitness-zumba.info/wp-content/uploads/2011/09/fitness-obr.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6696075" cy="292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cíle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16832"/>
            <a:ext cx="6830516" cy="37804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+mj-lt"/>
              </a:rPr>
              <a:t>Krátkodobý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Časově jasně ohraničený cíl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Predikce naplnění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Úspěch naplnění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+mj-lt"/>
              </a:rPr>
              <a:t>Dlouhodobý cíl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Časově ohraničený cíl „neměkký“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Predikce jeho naplnění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Úspěch naplnění dílčích cílů = úspěch naplnění</a:t>
            </a:r>
          </a:p>
        </p:txBody>
      </p:sp>
      <p:pic>
        <p:nvPicPr>
          <p:cNvPr id="12290" name="Picture 2" descr="Související obrázek">
            <a:extLst>
              <a:ext uri="{FF2B5EF4-FFF2-40B4-BE49-F238E27FC236}">
                <a16:creationId xmlns:a16="http://schemas.microsoft.com/office/drawing/2014/main" id="{B00CA781-7B54-4972-8036-134CCEDA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38" y="1131094"/>
            <a:ext cx="3203405" cy="21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2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18CE1-B369-4F4E-A019-EC9B7999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Protokol úspěchu plnění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6137A67-ED5A-458D-A33A-93AAC2702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47868"/>
              </p:ext>
            </p:extLst>
          </p:nvPr>
        </p:nvGraphicFramePr>
        <p:xfrm>
          <a:off x="395536" y="1844824"/>
          <a:ext cx="8424934" cy="324035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64948">
                  <a:extLst>
                    <a:ext uri="{9D8B030D-6E8A-4147-A177-3AD203B41FA5}">
                      <a16:colId xmlns:a16="http://schemas.microsoft.com/office/drawing/2014/main" val="2911364737"/>
                    </a:ext>
                  </a:extLst>
                </a:gridCol>
                <a:gridCol w="1042176">
                  <a:extLst>
                    <a:ext uri="{9D8B030D-6E8A-4147-A177-3AD203B41FA5}">
                      <a16:colId xmlns:a16="http://schemas.microsoft.com/office/drawing/2014/main" val="1554268589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7922161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3323997663"/>
                    </a:ext>
                  </a:extLst>
                </a:gridCol>
                <a:gridCol w="1067298">
                  <a:extLst>
                    <a:ext uri="{9D8B030D-6E8A-4147-A177-3AD203B41FA5}">
                      <a16:colId xmlns:a16="http://schemas.microsoft.com/office/drawing/2014/main" val="106642729"/>
                    </a:ext>
                  </a:extLst>
                </a:gridCol>
                <a:gridCol w="1339826">
                  <a:extLst>
                    <a:ext uri="{9D8B030D-6E8A-4147-A177-3AD203B41FA5}">
                      <a16:colId xmlns:a16="http://schemas.microsoft.com/office/drawing/2014/main" val="1551057728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367752255"/>
                    </a:ext>
                  </a:extLst>
                </a:gridCol>
              </a:tblGrid>
              <a:tr h="650072">
                <a:tc>
                  <a:txBody>
                    <a:bodyPr/>
                    <a:lstStyle/>
                    <a:p>
                      <a:r>
                        <a:rPr lang="cs-CZ" sz="1400" dirty="0"/>
                        <a:t>Proměnná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Počáteční hodnota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Průběžná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Průběžná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Průběžná 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Předpokládaný výsledek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Reálný výsledek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6786790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r>
                        <a:rPr lang="cs-CZ" sz="1400" dirty="0"/>
                        <a:t>Hmotnost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98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101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98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0824115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r>
                        <a:rPr lang="cs-CZ" sz="1400" dirty="0"/>
                        <a:t>% tuku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4 %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32836109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r>
                        <a:rPr lang="cs-CZ" sz="1400" dirty="0"/>
                        <a:t>Množství svalů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54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54,2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56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0819195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r>
                        <a:rPr lang="cs-CZ" sz="1400" dirty="0"/>
                        <a:t>Obvod pasu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86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81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3829232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r>
                        <a:rPr lang="cs-CZ" sz="1400" dirty="0"/>
                        <a:t>Obvod bicepsu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48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50 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5610841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r>
                        <a:rPr lang="cs-CZ" sz="1400" dirty="0"/>
                        <a:t>Dřep (1MO)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180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180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7323267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r>
                        <a:rPr lang="cs-CZ" sz="1400" dirty="0" err="1"/>
                        <a:t>Bench</a:t>
                      </a:r>
                      <a:r>
                        <a:rPr lang="cs-CZ" sz="1400" dirty="0"/>
                        <a:t> (1MO)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130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140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104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5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8F95-5493-4984-A164-DAEC0F37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TRÉNINKU (SILOVÉHO)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C10774-D2B1-4042-A790-CD31AB7C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70C0"/>
                </a:solidFill>
              </a:rPr>
              <a:t>Princip specifičnosti </a:t>
            </a:r>
            <a:r>
              <a:rPr lang="cs-CZ" dirty="0"/>
              <a:t>– specifický trénink vede ke specifickým výsledkům</a:t>
            </a:r>
          </a:p>
          <a:p>
            <a:r>
              <a:rPr lang="cs-CZ" dirty="0">
                <a:solidFill>
                  <a:srgbClr val="0070C0"/>
                </a:solidFill>
              </a:rPr>
              <a:t>Princip postupného zvyšování zatížení </a:t>
            </a:r>
            <a:r>
              <a:rPr lang="cs-CZ" dirty="0"/>
              <a:t>– objem, intenzita, čas…(</a:t>
            </a:r>
            <a:r>
              <a:rPr lang="cs-CZ" dirty="0" err="1"/>
              <a:t>DeLorme</a:t>
            </a:r>
            <a:r>
              <a:rPr lang="cs-CZ" dirty="0"/>
              <a:t>, 1945) </a:t>
            </a:r>
          </a:p>
          <a:p>
            <a:r>
              <a:rPr lang="cs-CZ" dirty="0">
                <a:solidFill>
                  <a:srgbClr val="0070C0"/>
                </a:solidFill>
              </a:rPr>
              <a:t>Princip individualizace </a:t>
            </a:r>
            <a:r>
              <a:rPr lang="cs-CZ" dirty="0"/>
              <a:t>– vytvářen dle osoby i cíle, nikoliv pouze dle cíle</a:t>
            </a:r>
          </a:p>
          <a:p>
            <a:r>
              <a:rPr lang="cs-CZ" dirty="0">
                <a:solidFill>
                  <a:srgbClr val="0070C0"/>
                </a:solidFill>
              </a:rPr>
              <a:t>Princip variability </a:t>
            </a:r>
            <a:r>
              <a:rPr lang="cs-CZ" dirty="0"/>
              <a:t>– omezená doba funkčnosti plánu, 3-4 týdny adaptace</a:t>
            </a:r>
          </a:p>
          <a:p>
            <a:r>
              <a:rPr lang="cs-CZ" dirty="0">
                <a:solidFill>
                  <a:srgbClr val="0070C0"/>
                </a:solidFill>
              </a:rPr>
              <a:t>Princip udržování </a:t>
            </a:r>
            <a:r>
              <a:rPr lang="cs-CZ" dirty="0"/>
              <a:t>– pro udržení získaného stavu stačí menší úsilí než k tomuto stavu vedlo </a:t>
            </a:r>
          </a:p>
          <a:p>
            <a:r>
              <a:rPr lang="cs-CZ" dirty="0">
                <a:solidFill>
                  <a:srgbClr val="0070C0"/>
                </a:solidFill>
              </a:rPr>
              <a:t>Princip reverzibility </a:t>
            </a:r>
            <a:r>
              <a:rPr lang="cs-CZ" dirty="0"/>
              <a:t>–postupná ztráta schopností při přerušení programu</a:t>
            </a:r>
          </a:p>
        </p:txBody>
      </p:sp>
    </p:spTree>
    <p:extLst>
      <p:ext uri="{BB962C8B-B14F-4D97-AF65-F5344CB8AC3E}">
        <p14:creationId xmlns:p14="http://schemas.microsoft.com/office/powerpoint/2010/main" val="3554627623"/>
      </p:ext>
    </p:extLst>
  </p:cSld>
  <p:clrMapOvr>
    <a:masterClrMapping/>
  </p:clrMapOvr>
</p:sld>
</file>

<file path=ppt/theme/theme1.xml><?xml version="1.0" encoding="utf-8"?>
<a:theme xmlns:a="http://schemas.openxmlformats.org/drawingml/2006/main" name="2_sci_fair_72dpi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ci_fair_72dpi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i_fair_72dpi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s_pptbusplan_tp01017510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s_pptbusplan_tp01017510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s_pptbusplan_tp01017510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s_pptbusplan_tp01017510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s_pptbusplan_tp01017510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DOPING VE SPORTU</Template>
  <TotalTime>7666</TotalTime>
  <Words>1668</Words>
  <Application>Microsoft Office PowerPoint</Application>
  <PresentationFormat>Předvádění na obrazovce (4:3)</PresentationFormat>
  <Paragraphs>364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60</vt:i4>
      </vt:variant>
    </vt:vector>
  </HeadingPairs>
  <TitlesOfParts>
    <vt:vector size="71" baseType="lpstr">
      <vt:lpstr>Arial</vt:lpstr>
      <vt:lpstr>Tahoma</vt:lpstr>
      <vt:lpstr>Tw Cen MT Condensed</vt:lpstr>
      <vt:lpstr>2_sci_fair_72dpi</vt:lpstr>
      <vt:lpstr>1_sci_fair_72dpi</vt:lpstr>
      <vt:lpstr>sci_fair_72dpi</vt:lpstr>
      <vt:lpstr>ms_pptbusplan_tp01017510</vt:lpstr>
      <vt:lpstr>1_ms_pptbusplan_tp01017510</vt:lpstr>
      <vt:lpstr>2_ms_pptbusplan_tp01017510</vt:lpstr>
      <vt:lpstr>3_ms_pptbusplan_tp01017510</vt:lpstr>
      <vt:lpstr>4_ms_pptbusplan_tp01017510</vt:lpstr>
      <vt:lpstr>Sportovní trénink ve fitness</vt:lpstr>
      <vt:lpstr>Začínáme vždy diagnostikou</vt:lpstr>
      <vt:lpstr>Instruktor fitness</vt:lpstr>
      <vt:lpstr>Základní cíl</vt:lpstr>
      <vt:lpstr>Proč s trenérem?</vt:lpstr>
      <vt:lpstr>Tradiční cíle</vt:lpstr>
      <vt:lpstr>Stanovení cíle</vt:lpstr>
      <vt:lpstr>Protokol úspěchu plnění</vt:lpstr>
      <vt:lpstr>PRINCIPY TRÉNINKU (SILOVÉHO) </vt:lpstr>
      <vt:lpstr>PRINCIPY TRÉNINKU (SILOVÉHO) </vt:lpstr>
      <vt:lpstr>PRINCIPY TRÉNINKU (SILOVÉHO) </vt:lpstr>
      <vt:lpstr>PRINCIPY TRÉNINKU (SILOVÉHO) </vt:lpstr>
      <vt:lpstr>trénink</vt:lpstr>
      <vt:lpstr>trénink</vt:lpstr>
      <vt:lpstr>trénink</vt:lpstr>
      <vt:lpstr>Složení tréninkové jednotky</vt:lpstr>
      <vt:lpstr>6+1 tréninkových proměnných</vt:lpstr>
      <vt:lpstr>6+1 tréninkových proměnných</vt:lpstr>
      <vt:lpstr>Tréninkové proměnné - cviky</vt:lpstr>
      <vt:lpstr>Kategorie cviků na jednotlivé partie</vt:lpstr>
      <vt:lpstr>Svaly zad</vt:lpstr>
      <vt:lpstr>Svaly hrudníku</vt:lpstr>
      <vt:lpstr>Prezentace aplikace PowerPoint</vt:lpstr>
      <vt:lpstr>Svaly paže</vt:lpstr>
      <vt:lpstr>Svaly dolní končetiny</vt:lpstr>
      <vt:lpstr>Svaly zadní strany stehen</vt:lpstr>
      <vt:lpstr>Svaly lýtkové - zezadu</vt:lpstr>
      <vt:lpstr>Svaly břišní</vt:lpstr>
      <vt:lpstr>Odpočinkové pauzy</vt:lpstr>
      <vt:lpstr>Regenerace atp</vt:lpstr>
      <vt:lpstr>Tréninková hmotnost</vt:lpstr>
      <vt:lpstr>Tréninková hmotnost</vt:lpstr>
      <vt:lpstr>Svalová vlákna</vt:lpstr>
      <vt:lpstr>Svalová vlákna</vt:lpstr>
      <vt:lpstr>Počet sérií</vt:lpstr>
      <vt:lpstr>Počet pracovních sérií v jednotce</vt:lpstr>
      <vt:lpstr>Počet opakování</vt:lpstr>
      <vt:lpstr>Počet opakování</vt:lpstr>
      <vt:lpstr>hypertrofie</vt:lpstr>
      <vt:lpstr>hypertrofie</vt:lpstr>
      <vt:lpstr>TUT</vt:lpstr>
      <vt:lpstr>TUT</vt:lpstr>
      <vt:lpstr>Celkový objem a intenzita T</vt:lpstr>
      <vt:lpstr>Počet tréninků v týdnu</vt:lpstr>
      <vt:lpstr>Tréninková superkompenzace</vt:lpstr>
      <vt:lpstr>Prezentace aplikace PowerPoint</vt:lpstr>
      <vt:lpstr>Plánování tréninkové jednotky</vt:lpstr>
      <vt:lpstr>Plánování mikrocyklu</vt:lpstr>
      <vt:lpstr>Plánování mezocyklu (měsíční cyklus) </vt:lpstr>
      <vt:lpstr>Plánování makrocyklů</vt:lpstr>
      <vt:lpstr>Metody silového rozvoje</vt:lpstr>
      <vt:lpstr>periodizace</vt:lpstr>
      <vt:lpstr>Klasická periodizace</vt:lpstr>
      <vt:lpstr>Vyhodnocení tréninkového plánu </vt:lpstr>
      <vt:lpstr>Kazuistika 1</vt:lpstr>
      <vt:lpstr>Kazuistika 2</vt:lpstr>
      <vt:lpstr>Korteho trénink</vt:lpstr>
      <vt:lpstr>Objemová fáze</vt:lpstr>
      <vt:lpstr>Předsoutěžní fáze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Tréninkové principy ve fitness</dc:title>
  <dc:creator>Jenda</dc:creator>
  <cp:lastModifiedBy>Jan Caha</cp:lastModifiedBy>
  <cp:revision>117</cp:revision>
  <dcterms:created xsi:type="dcterms:W3CDTF">2014-04-01T18:26:20Z</dcterms:created>
  <dcterms:modified xsi:type="dcterms:W3CDTF">2018-02-02T08:02:36Z</dcterms:modified>
</cp:coreProperties>
</file>