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90" r:id="rId13"/>
    <p:sldId id="267" r:id="rId14"/>
    <p:sldId id="268" r:id="rId15"/>
    <p:sldId id="269" r:id="rId16"/>
    <p:sldId id="270" r:id="rId17"/>
    <p:sldId id="271" r:id="rId18"/>
    <p:sldId id="272" r:id="rId19"/>
    <p:sldId id="273" r:id="rId20"/>
    <p:sldId id="289"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119" autoAdjust="0"/>
  </p:normalViewPr>
  <p:slideViewPr>
    <p:cSldViewPr>
      <p:cViewPr varScale="1">
        <p:scale>
          <a:sx n="72" d="100"/>
          <a:sy n="72" d="100"/>
        </p:scale>
        <p:origin x="-211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2FCE20-9160-4B42-BDDB-AEDC3FC75D14}" type="datetimeFigureOut">
              <a:rPr lang="cs-CZ" smtClean="0"/>
              <a:pPr/>
              <a:t>11.11.2015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72ABC-774D-44B1-A2D5-A9485B9CFE7C}"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2</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Otázka trvajících zásahů (rozsudek NSS ze dne 26. 6. 2013, </a:t>
            </a:r>
            <a:r>
              <a:rPr lang="cs-CZ" dirty="0" err="1" smtClean="0"/>
              <a:t>čj</a:t>
            </a:r>
            <a:r>
              <a:rPr lang="cs-CZ" dirty="0" smtClean="0"/>
              <a:t>. 6 </a:t>
            </a:r>
            <a:r>
              <a:rPr lang="cs-CZ" dirty="0" err="1" smtClean="0"/>
              <a:t>Aps</a:t>
            </a:r>
            <a:r>
              <a:rPr lang="cs-CZ" dirty="0" smtClean="0"/>
              <a:t> 1/2013-51 – znečištění</a:t>
            </a:r>
            <a:r>
              <a:rPr lang="cs-CZ" baseline="0" dirty="0" smtClean="0"/>
              <a:t> ovzduší na Ostravsku, vs. judikatura k daňovým kontrolám).</a:t>
            </a:r>
          </a:p>
          <a:p>
            <a:endParaRPr lang="cs-CZ" baseline="0" dirty="0" smtClean="0"/>
          </a:p>
          <a:p>
            <a:r>
              <a:rPr lang="cs-CZ" sz="1200" kern="1200" dirty="0" smtClean="0">
                <a:solidFill>
                  <a:schemeClr val="tx1"/>
                </a:solidFill>
                <a:latin typeface="+mn-lt"/>
                <a:ea typeface="+mn-ea"/>
                <a:cs typeface="+mn-cs"/>
              </a:rPr>
              <a:t>Rozsudek NSS ze dne 17. 3. 2005, </a:t>
            </a:r>
            <a:r>
              <a:rPr lang="cs-CZ" sz="1200" kern="1200" dirty="0" err="1" smtClean="0">
                <a:solidFill>
                  <a:schemeClr val="tx1"/>
                </a:solidFill>
                <a:latin typeface="+mn-lt"/>
                <a:ea typeface="+mn-ea"/>
                <a:cs typeface="+mn-cs"/>
              </a:rPr>
              <a:t>čj</a:t>
            </a:r>
            <a:r>
              <a:rPr lang="cs-CZ" sz="1200" kern="1200" dirty="0" smtClean="0">
                <a:solidFill>
                  <a:schemeClr val="tx1"/>
                </a:solidFill>
                <a:latin typeface="+mn-lt"/>
                <a:ea typeface="+mn-ea"/>
                <a:cs typeface="+mn-cs"/>
              </a:rPr>
              <a:t>. 2 </a:t>
            </a:r>
            <a:r>
              <a:rPr lang="cs-CZ" sz="1200" kern="1200" dirty="0" err="1" smtClean="0">
                <a:solidFill>
                  <a:schemeClr val="tx1"/>
                </a:solidFill>
                <a:latin typeface="+mn-lt"/>
                <a:ea typeface="+mn-ea"/>
                <a:cs typeface="+mn-cs"/>
              </a:rPr>
              <a:t>Aps</a:t>
            </a:r>
            <a:r>
              <a:rPr lang="cs-CZ" sz="1200" kern="1200" dirty="0" smtClean="0">
                <a:solidFill>
                  <a:schemeClr val="tx1"/>
                </a:solidFill>
                <a:latin typeface="+mn-lt"/>
                <a:ea typeface="+mn-ea"/>
                <a:cs typeface="+mn-cs"/>
              </a:rPr>
              <a:t> 1/2005-65: Žalobce musí být </a:t>
            </a:r>
            <a:r>
              <a:rPr lang="cs-CZ" sz="1200" b="1" kern="1200" dirty="0" smtClean="0">
                <a:solidFill>
                  <a:schemeClr val="tx1"/>
                </a:solidFill>
                <a:latin typeface="+mn-lt"/>
                <a:ea typeface="+mn-ea"/>
                <a:cs typeface="+mn-cs"/>
              </a:rPr>
              <a:t>přímo</a:t>
            </a:r>
            <a:r>
              <a:rPr lang="cs-CZ" sz="1200" kern="1200" dirty="0" smtClean="0">
                <a:solidFill>
                  <a:schemeClr val="tx1"/>
                </a:solidFill>
                <a:latin typeface="+mn-lt"/>
                <a:ea typeface="+mn-ea"/>
                <a:cs typeface="+mn-cs"/>
              </a:rPr>
              <a:t> (1. podmínka) </a:t>
            </a:r>
            <a:r>
              <a:rPr lang="cs-CZ" sz="1200" b="1" kern="1200" dirty="0" smtClean="0">
                <a:solidFill>
                  <a:schemeClr val="tx1"/>
                </a:solidFill>
                <a:latin typeface="+mn-lt"/>
                <a:ea typeface="+mn-ea"/>
                <a:cs typeface="+mn-cs"/>
              </a:rPr>
              <a:t>zkrácen na svých právech</a:t>
            </a:r>
            <a:r>
              <a:rPr lang="cs-CZ" sz="1200" kern="1200" dirty="0" smtClean="0">
                <a:solidFill>
                  <a:schemeClr val="tx1"/>
                </a:solidFill>
                <a:latin typeface="+mn-lt"/>
                <a:ea typeface="+mn-ea"/>
                <a:cs typeface="+mn-cs"/>
              </a:rPr>
              <a:t> (2. podmínka) </a:t>
            </a:r>
            <a:r>
              <a:rPr lang="cs-CZ" sz="1200" b="1" kern="1200" dirty="0" smtClean="0">
                <a:solidFill>
                  <a:schemeClr val="tx1"/>
                </a:solidFill>
                <a:latin typeface="+mn-lt"/>
                <a:ea typeface="+mn-ea"/>
                <a:cs typeface="+mn-cs"/>
              </a:rPr>
              <a:t>nezákonným</a:t>
            </a:r>
            <a:r>
              <a:rPr lang="cs-CZ" sz="1200" kern="1200" dirty="0" smtClean="0">
                <a:solidFill>
                  <a:schemeClr val="tx1"/>
                </a:solidFill>
                <a:latin typeface="+mn-lt"/>
                <a:ea typeface="+mn-ea"/>
                <a:cs typeface="+mn-cs"/>
              </a:rPr>
              <a:t> (3. podmínka) </a:t>
            </a:r>
            <a:r>
              <a:rPr lang="cs-CZ" sz="1200" b="1" kern="1200" dirty="0" smtClean="0">
                <a:solidFill>
                  <a:schemeClr val="tx1"/>
                </a:solidFill>
                <a:latin typeface="+mn-lt"/>
                <a:ea typeface="+mn-ea"/>
                <a:cs typeface="+mn-cs"/>
              </a:rPr>
              <a:t>zásahem, pokynem nebo donucením ("zásahem" správního orgánu v </a:t>
            </a:r>
            <a:r>
              <a:rPr lang="cs-CZ" sz="1200" b="1" u="sng" kern="1200" dirty="0" smtClean="0">
                <a:solidFill>
                  <a:schemeClr val="tx1"/>
                </a:solidFill>
                <a:latin typeface="+mn-lt"/>
                <a:ea typeface="+mn-ea"/>
                <a:cs typeface="+mn-cs"/>
              </a:rPr>
              <a:t>širším</a:t>
            </a:r>
            <a:r>
              <a:rPr lang="cs-CZ" sz="1200" b="1" kern="1200" dirty="0" smtClean="0">
                <a:solidFill>
                  <a:schemeClr val="tx1"/>
                </a:solidFill>
                <a:latin typeface="+mn-lt"/>
                <a:ea typeface="+mn-ea"/>
                <a:cs typeface="+mn-cs"/>
              </a:rPr>
              <a:t> smyslu) správního orgánu, které nejsou rozhodnutím</a:t>
            </a:r>
            <a:r>
              <a:rPr lang="cs-CZ" sz="1200" kern="1200" dirty="0" smtClean="0">
                <a:solidFill>
                  <a:schemeClr val="tx1"/>
                </a:solidFill>
                <a:latin typeface="+mn-lt"/>
                <a:ea typeface="+mn-ea"/>
                <a:cs typeface="+mn-cs"/>
              </a:rPr>
              <a:t> (4. podmínka), a </a:t>
            </a:r>
            <a:r>
              <a:rPr lang="cs-CZ" sz="1200" b="1" kern="1200" dirty="0" smtClean="0">
                <a:solidFill>
                  <a:schemeClr val="tx1"/>
                </a:solidFill>
                <a:latin typeface="+mn-lt"/>
                <a:ea typeface="+mn-ea"/>
                <a:cs typeface="+mn-cs"/>
              </a:rPr>
              <a:t>byl zaměřen přímo proti němu nebo v jeho důsledku bylo proti němu přímo zasaženo</a:t>
            </a:r>
            <a:r>
              <a:rPr lang="cs-CZ" sz="1200" kern="1200" dirty="0" smtClean="0">
                <a:solidFill>
                  <a:schemeClr val="tx1"/>
                </a:solidFill>
                <a:latin typeface="+mn-lt"/>
                <a:ea typeface="+mn-ea"/>
                <a:cs typeface="+mn-cs"/>
              </a:rPr>
              <a:t> (5. podmínka). </a:t>
            </a:r>
          </a:p>
          <a:p>
            <a:endParaRPr lang="cs-CZ" sz="1200" kern="1200" dirty="0" smtClean="0">
              <a:solidFill>
                <a:schemeClr val="tx1"/>
              </a:solidFill>
              <a:latin typeface="+mn-lt"/>
              <a:ea typeface="+mn-ea"/>
              <a:cs typeface="+mn-cs"/>
            </a:endParaRPr>
          </a:p>
          <a:p>
            <a:r>
              <a:rPr lang="cs-CZ" sz="1200" kern="1200" dirty="0" smtClean="0">
                <a:solidFill>
                  <a:schemeClr val="tx1"/>
                </a:solidFill>
                <a:latin typeface="+mn-lt"/>
                <a:ea typeface="+mn-ea"/>
                <a:cs typeface="+mn-cs"/>
              </a:rPr>
              <a:t>Příklady: Daňová kontrola, zabavení cestovního pasu, neprovedení záznamu do katastru, souhlasy podle stavebního zákona, Poskytnutí informací obsahujících osobní údaje, neposkytnutí potřebných sociálních služeb, předběžné šetření UOHS ve věcech kartelového práva, uložení kauce, respektive zabránění pokračování v jízdě podle zákona o provozu na pozemních komunikacích</a:t>
            </a:r>
          </a:p>
          <a:p>
            <a:endParaRPr lang="cs-CZ" dirty="0" smtClean="0"/>
          </a:p>
          <a:p>
            <a:r>
              <a:rPr lang="cs-CZ" dirty="0" smtClean="0"/>
              <a:t>Usnesení RS </a:t>
            </a:r>
            <a:r>
              <a:rPr lang="pl-PL" dirty="0" smtClean="0"/>
              <a:t>ze dne 16. 12. 2008, čj. 8 Aps 6/2007-247: </a:t>
            </a:r>
            <a:r>
              <a:rPr lang="cs-CZ" dirty="0" smtClean="0"/>
              <a:t>Posouzení, zda úkon správního orgánu může být pojmově nezákonným zásahem, pokynem nebo donucením ve smyslu § 82 s. </a:t>
            </a:r>
            <a:r>
              <a:rPr lang="cs-CZ" dirty="0" err="1" smtClean="0"/>
              <a:t>ř</a:t>
            </a:r>
            <a:r>
              <a:rPr lang="cs-CZ" dirty="0" smtClean="0"/>
              <a:t>. s., je otázkou důvodnosti žaloby (součástí rozhodnutí ve věci samé), nikoli otázkou existence podmínek řízení dle § 46 odst. 1 písm. a) s. </a:t>
            </a:r>
            <a:r>
              <a:rPr lang="cs-CZ" dirty="0" err="1" smtClean="0"/>
              <a:t>ř</a:t>
            </a:r>
            <a:r>
              <a:rPr lang="cs-CZ" dirty="0" smtClean="0"/>
              <a:t>. s.</a:t>
            </a:r>
            <a:br>
              <a:rPr lang="cs-CZ" dirty="0" smtClean="0"/>
            </a:b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11</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dirty="0" smtClean="0"/>
              <a:t>Negativní definice v § 171: pokud</a:t>
            </a:r>
            <a:r>
              <a:rPr lang="cs-CZ" baseline="0" dirty="0" smtClean="0"/>
              <a:t> zvláštní předpisy ukládají povinnost vydat OOP, které není ani rozhodnutím ani právním předpisem.</a:t>
            </a:r>
            <a:endParaRPr lang="cs-CZ" dirty="0" smtClean="0"/>
          </a:p>
          <a:p>
            <a:r>
              <a:rPr lang="cs-CZ" dirty="0" smtClean="0"/>
              <a:t>Rozsudek NSS </a:t>
            </a:r>
            <a:r>
              <a:rPr lang="pl-PL" dirty="0" smtClean="0"/>
              <a:t>ze dne 17. 3. 2005, čj. 2 Aps 1/2005-65: </a:t>
            </a:r>
            <a:r>
              <a:rPr lang="cs-CZ" dirty="0" smtClean="0"/>
              <a:t>Opatření obecné povahy je správním aktem s konkrétně určeným předmětem (vztahuje se tedy k určité konkrétní situaci) a s obecně vymezeným okruhem adresátů. </a:t>
            </a:r>
          </a:p>
          <a:p>
            <a:r>
              <a:rPr lang="cs-CZ" dirty="0" smtClean="0"/>
              <a:t>Spory mezi zastánci</a:t>
            </a:r>
            <a:r>
              <a:rPr lang="cs-CZ" baseline="0" dirty="0" smtClean="0"/>
              <a:t> materiálního a formálního pojetí OOP – nález </a:t>
            </a:r>
            <a:r>
              <a:rPr lang="cs-CZ" baseline="0" dirty="0" err="1" smtClean="0"/>
              <a:t>Pl</a:t>
            </a:r>
            <a:r>
              <a:rPr lang="cs-CZ" baseline="0" dirty="0" smtClean="0"/>
              <a:t>. ÚS 14/07 – ve prospěch materiálního pojetí,</a:t>
            </a:r>
          </a:p>
          <a:p>
            <a:r>
              <a:rPr lang="cs-CZ" baseline="0" dirty="0" smtClean="0"/>
              <a:t>Příklady OOP: ÚPD, dopravní značky, návštěvní řád národního parku</a:t>
            </a:r>
          </a:p>
          <a:p>
            <a:r>
              <a:rPr lang="cs-CZ" baseline="0" dirty="0" smtClean="0"/>
              <a:t>Úpravy starých územních plánů měnící Index </a:t>
            </a:r>
            <a:r>
              <a:rPr lang="cs-CZ" baseline="0" dirty="0" err="1" smtClean="0"/>
              <a:t>podlažnosti</a:t>
            </a:r>
            <a:r>
              <a:rPr lang="cs-CZ" baseline="0" dirty="0" smtClean="0"/>
              <a:t>: </a:t>
            </a:r>
            <a:r>
              <a:rPr lang="cs-CZ" dirty="0" smtClean="0"/>
              <a:t>usnesení rozšířeného senátu Nejvyššího správního soudu ze dne 17. 9. 2013, </a:t>
            </a:r>
            <a:r>
              <a:rPr lang="cs-CZ" dirty="0" err="1" smtClean="0"/>
              <a:t>čj</a:t>
            </a:r>
            <a:r>
              <a:rPr lang="cs-CZ" dirty="0" smtClean="0"/>
              <a:t>. 1 </a:t>
            </a:r>
            <a:r>
              <a:rPr lang="cs-CZ" dirty="0" err="1" smtClean="0"/>
              <a:t>Aos</a:t>
            </a:r>
            <a:r>
              <a:rPr lang="cs-CZ" dirty="0" smtClean="0"/>
              <a:t> 2/2013-116</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12</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104 Nepřípustnost </a:t>
            </a:r>
          </a:p>
          <a:p>
            <a:r>
              <a:rPr lang="cs-CZ" dirty="0" smtClean="0"/>
              <a:t> (1) Kasační stížnost ve věcech volebních je nepřípustná; to neplatí, jde-li o řízení ve věcech porušení pravidel financování volební kampaně.</a:t>
            </a:r>
          </a:p>
          <a:p>
            <a:r>
              <a:rPr lang="cs-CZ" dirty="0" smtClean="0"/>
              <a:t>(2) Kasační stížnost, která směřuje jen proti výroku o nákladech řízení nebo proti důvodům rozhodnutí soudu, je nepřípustná.</a:t>
            </a:r>
          </a:p>
          <a:p>
            <a:r>
              <a:rPr lang="cs-CZ" dirty="0" smtClean="0"/>
              <a:t> (3) Kasační stížnost je dále nepřípustná proti rozhodnutí,</a:t>
            </a:r>
          </a:p>
          <a:p>
            <a:r>
              <a:rPr lang="cs-CZ" dirty="0" smtClean="0"/>
              <a:t>a) jímž soud rozhodl znovu poté, kdy jeho původní rozhodnutí bylo zrušeno Nejvyšším správním soudem; to neplatí, je-li jako důvod kasační stížnosti namítáno, že se soud neřídil závazným právním názorem Nejvyššího správního soudu,</a:t>
            </a:r>
          </a:p>
          <a:p>
            <a:r>
              <a:rPr lang="cs-CZ" dirty="0" smtClean="0"/>
              <a:t> b) jímž se pouze upravuje vedení řízení, nebo</a:t>
            </a:r>
          </a:p>
          <a:p>
            <a:r>
              <a:rPr lang="cs-CZ" dirty="0" smtClean="0"/>
              <a:t>c) které je podle své povahy dočasné.</a:t>
            </a:r>
          </a:p>
          <a:p>
            <a:r>
              <a:rPr lang="cs-CZ" dirty="0" smtClean="0"/>
              <a:t>(4) Kasační stížnost není přípustná, opírá-li se jen o jiné důvody, než které jsou uvedeny v § 103, nebo o důvody, které stěžovatel neuplatnil v řízení před soudem, jehož rozhodnutí má být přezkoumáno, ač tak učinit mohl.</a:t>
            </a:r>
          </a:p>
          <a:p>
            <a:endParaRPr lang="cs-CZ" dirty="0" smtClean="0"/>
          </a:p>
          <a:p>
            <a:r>
              <a:rPr lang="cs-CZ" dirty="0" smtClean="0"/>
              <a:t>§ 103 Důvody kasační stížnosti</a:t>
            </a:r>
          </a:p>
          <a:p>
            <a:r>
              <a:rPr lang="cs-CZ" dirty="0" smtClean="0"/>
              <a:t>(1) Kasační stížnost lze podat pouze z důvodu tvrzené</a:t>
            </a:r>
          </a:p>
          <a:p>
            <a:r>
              <a:rPr lang="cs-CZ" dirty="0" smtClean="0"/>
              <a:t>a) nezákonnosti spočívající v nesprávném posouzení právní otázky soudem v předcházejícím řízení,</a:t>
            </a:r>
          </a:p>
          <a:p>
            <a:r>
              <a:rPr lang="cs-CZ" dirty="0" smtClean="0"/>
              <a:t> b) vady řízení spočívající v tom, že skutková podstata, z níž správní orgán v napadeném rozhodnutí vycházel, nemá oporu ve spisech nebo je s nimi v rozporu, nebo že při jejím zjišťování byl porušen zákon v ustanoveních o řízení před správním orgánem takovým způsobem, že to mohlo ovlivnit zákonnost, a pro tuto důvodně vytýkanou vadu soud, který ve věci rozhodoval, napadené rozhodnutí správního orgánu měl zrušit; za takovou vadu řízení se považuje i nepřezkoumatelnost rozhodnutí správního orgánu pro nesrozumitelnost,</a:t>
            </a:r>
          </a:p>
          <a:p>
            <a:r>
              <a:rPr lang="cs-CZ" dirty="0" smtClean="0"/>
              <a:t> c) zmatečnosti řízení před soudem spočívající v tom, že chyběly podmínky řízení, ve věci rozhodoval vyloučený soudce nebo byl soud nesprávně obsazen, popřípadě bylo rozhodnuto v neprospěch účastníka v důsledku trestného činu soudce,</a:t>
            </a:r>
          </a:p>
          <a:p>
            <a:r>
              <a:rPr lang="cs-CZ" dirty="0" smtClean="0"/>
              <a:t> d) nepřezkoumatelnosti spočívající v nesrozumitelnosti nebo nedostatku důvodů rozhodnutí, popřípadě v jiné vadě řízení před soudem, mohla-li mít taková vada za následek nezákonné rozhodnutí o věci samé,</a:t>
            </a:r>
          </a:p>
          <a:p>
            <a:r>
              <a:rPr lang="cs-CZ" dirty="0" smtClean="0"/>
              <a:t> e) nezákonnosti rozhodnutí o odmítnutí návrhu nebo o zastavení řízení.</a:t>
            </a:r>
          </a:p>
          <a:p>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13</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7500" lnSpcReduction="20000"/>
          </a:bodyPr>
          <a:lstStyle/>
          <a:p>
            <a:r>
              <a:rPr lang="cs-CZ" dirty="0" smtClean="0"/>
              <a:t>Nález z 10. 11. 2015, </a:t>
            </a:r>
            <a:r>
              <a:rPr lang="cs-CZ" dirty="0" err="1" smtClean="0"/>
              <a:t>sp</a:t>
            </a:r>
            <a:r>
              <a:rPr lang="cs-CZ" dirty="0" smtClean="0"/>
              <a:t>.</a:t>
            </a:r>
            <a:r>
              <a:rPr lang="cs-CZ" baseline="0" dirty="0" smtClean="0"/>
              <a:t> zn. </a:t>
            </a:r>
            <a:r>
              <a:rPr lang="cs-CZ" dirty="0" smtClean="0"/>
              <a:t>I. ÚS 860/15  - proti postupu policie při</a:t>
            </a:r>
            <a:r>
              <a:rPr lang="cs-CZ" baseline="0" dirty="0" smtClean="0"/>
              <a:t> realizaci správního vyhoštění občana Kamerunu</a:t>
            </a:r>
          </a:p>
          <a:p>
            <a:endParaRPr lang="cs-CZ" baseline="0" dirty="0" smtClean="0"/>
          </a:p>
          <a:p>
            <a:r>
              <a:rPr lang="cs-CZ" baseline="0" dirty="0" smtClean="0"/>
              <a:t>Kompetence k přezkoumávání podzákonných právních předpisů a kompetenční spory mezi státní správou a samosprávou mohou být dle § 87/3 přeneseny na NSS, to se však nestalo v plné míře srov. § 97 SŘS.</a:t>
            </a:r>
          </a:p>
          <a:p>
            <a:endParaRPr lang="cs-CZ" baseline="0" dirty="0" smtClean="0"/>
          </a:p>
          <a:p>
            <a:r>
              <a:rPr lang="cs-CZ" baseline="0" dirty="0" smtClean="0"/>
              <a:t>V současné době tedy jsou tři kategorie kompetenčních sporů</a:t>
            </a:r>
          </a:p>
          <a:p>
            <a:r>
              <a:rPr lang="cs-CZ" baseline="0" dirty="0" smtClean="0"/>
              <a:t>- Rozhodované zvláštním senátem pro rozhodování některých kompetenčních sporů podle zákona č. 131/2002 Sb.  (stranami jsou soudy a orgány VS nebo správní a civilní soudy)</a:t>
            </a:r>
          </a:p>
          <a:p>
            <a:pPr>
              <a:buFontTx/>
              <a:buChar char="-"/>
            </a:pPr>
            <a:r>
              <a:rPr lang="cs-CZ" baseline="0" dirty="0" smtClean="0"/>
              <a:t>Rozhodované kompetenčním senátem NSS podle § 97 SŘS o pravomoc vydat rozhodnutí mezi správním úřadem a samosprávou, mezi samosprávou navzájem a mezi ústředními správními úřady </a:t>
            </a:r>
            <a:r>
              <a:rPr lang="cs-CZ" baseline="0" dirty="0" err="1" smtClean="0"/>
              <a:t>navrájem</a:t>
            </a:r>
            <a:endParaRPr lang="cs-CZ" baseline="0" dirty="0" smtClean="0"/>
          </a:p>
          <a:p>
            <a:pPr>
              <a:buFontTx/>
              <a:buChar char="-"/>
            </a:pPr>
            <a:r>
              <a:rPr lang="cs-CZ" baseline="0" dirty="0" smtClean="0"/>
              <a:t>Rozhodované Ústavním soudem podle § 120 ZÚS (mezi státními orgány navzájem a státními orgány a ÚSC (nikoli pouze o rozhodnutí, i jiné státní orgány než správním úřadem) </a:t>
            </a:r>
          </a:p>
          <a:p>
            <a:pPr>
              <a:buFontTx/>
              <a:buChar char="-"/>
            </a:pPr>
            <a:endParaRPr lang="cs-CZ" baseline="0" dirty="0" smtClean="0"/>
          </a:p>
          <a:p>
            <a:pPr>
              <a:buFontTx/>
              <a:buNone/>
            </a:pPr>
            <a:r>
              <a:rPr lang="cs-CZ" baseline="0" dirty="0" smtClean="0"/>
              <a:t>§ 75 [Komentář WK]</a:t>
            </a:r>
          </a:p>
          <a:p>
            <a:pPr>
              <a:buFontTx/>
              <a:buNone/>
            </a:pPr>
            <a:r>
              <a:rPr lang="cs-CZ" baseline="0" dirty="0" smtClean="0"/>
              <a:t>Nepřípustnost ústavní stížnosti</a:t>
            </a:r>
          </a:p>
          <a:p>
            <a:pPr marL="228600" indent="-228600">
              <a:buFontTx/>
              <a:buAutoNum type="arabicParenBoth"/>
            </a:pPr>
            <a:r>
              <a:rPr lang="cs-CZ" baseline="0" dirty="0" smtClean="0"/>
              <a:t>Ústavní stížnost je nepřípustná, jestliže stěžovatel nevyčerpal všechny procesní prostředky, které mu zákon k ochraně jeho práva poskytuje (§ 72 odst. 3); to platí i pro mimořádný opravný prostředek, který orgán, jenž o něm rozhoduje, může odmítnout jako nepřípustný z důvodů závisejících na jeho uvážení (§ 72 odst. 4).</a:t>
            </a:r>
          </a:p>
          <a:p>
            <a:pPr marL="228600" indent="-228600">
              <a:buFontTx/>
              <a:buAutoNum type="arabicParenBoth"/>
            </a:pPr>
            <a:r>
              <a:rPr lang="cs-CZ" baseline="0" dirty="0" smtClean="0"/>
              <a:t>Ústavní soud neodmítne přijetí ústavní stížnosti, i když není splněna podmínka podle předchozího odstavce, jestliže</a:t>
            </a:r>
          </a:p>
          <a:p>
            <a:pPr>
              <a:buFontTx/>
              <a:buNone/>
            </a:pPr>
            <a:r>
              <a:rPr lang="cs-CZ" baseline="0" dirty="0" smtClean="0"/>
              <a:t>a) stížnost svým významem podstatně </a:t>
            </a:r>
            <a:r>
              <a:rPr lang="cs-CZ" u="sng" baseline="0" dirty="0" smtClean="0"/>
              <a:t>přesahuje vlastní zájmy stěžovatele </a:t>
            </a:r>
            <a:r>
              <a:rPr lang="cs-CZ" baseline="0" dirty="0" smtClean="0"/>
              <a:t>a byla podána do jednoho roku ode dne, kdy ke skutečnosti, která je předmětem ústavní stížnosti, došlo, nebo </a:t>
            </a:r>
          </a:p>
          <a:p>
            <a:pPr>
              <a:buFontTx/>
              <a:buNone/>
            </a:pPr>
            <a:r>
              <a:rPr lang="cs-CZ" baseline="0" dirty="0" smtClean="0"/>
              <a:t>b) v řízení o podaném opravném prostředku podle odstavce 1 </a:t>
            </a:r>
            <a:r>
              <a:rPr lang="cs-CZ" u="sng" baseline="0" dirty="0" smtClean="0"/>
              <a:t>dochází ke značným průtahům</a:t>
            </a:r>
            <a:r>
              <a:rPr lang="cs-CZ" baseline="0" dirty="0" smtClean="0"/>
              <a:t>, z nichž stěžovateli vzniká nebo může vzniknout vážná a neodvratitelná újma.</a:t>
            </a:r>
          </a:p>
          <a:p>
            <a:endParaRPr lang="cs-CZ" baseline="0" dirty="0" smtClean="0"/>
          </a:p>
          <a:p>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14</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1</a:t>
            </a:r>
          </a:p>
          <a:p>
            <a:r>
              <a:rPr lang="cs-CZ" dirty="0" smtClean="0"/>
              <a:t>(1) Veřejný ochránce práv (dále jen "ochránce") působí </a:t>
            </a:r>
            <a:r>
              <a:rPr lang="cs-CZ" u="sng" dirty="0" smtClean="0"/>
              <a:t>k ochraně osob před jednáním úřadů</a:t>
            </a:r>
            <a:r>
              <a:rPr lang="cs-CZ" dirty="0" smtClean="0"/>
              <a:t> a dalších institucí uvedených v tomto zákoně, pokud je </a:t>
            </a:r>
            <a:r>
              <a:rPr lang="cs-CZ" u="sng" dirty="0" smtClean="0"/>
              <a:t>v rozporu s právem</a:t>
            </a:r>
            <a:r>
              <a:rPr lang="cs-CZ" dirty="0" smtClean="0"/>
              <a:t>, neodpovídá </a:t>
            </a:r>
            <a:r>
              <a:rPr lang="cs-CZ" u="sng" dirty="0" smtClean="0"/>
              <a:t>principům demokratického právního státu a dobré správy</a:t>
            </a:r>
            <a:r>
              <a:rPr lang="cs-CZ" dirty="0" smtClean="0"/>
              <a:t>, jakož i před jejich nečinností, a tím přispívá k ochraně základních práv a svobod.</a:t>
            </a:r>
          </a:p>
          <a:p>
            <a:r>
              <a:rPr lang="cs-CZ" dirty="0" smtClean="0"/>
              <a:t> (2) Působnost ochránce podle odstavce 1 se vztahuje na ministerstva a jiné správní úřady s působností pro celé území státu, správní úřady jim podléhající, Českou národní banku, pokud působí jako správní úřad, Radu pro rozhlasové a televizní vysílání, orgány územních samosprávných celků při výkonu státní správy, a není-li dále stanoveno jinak na Policii České republiky, Armádu České republiky, Hradní stráž, Vězeňskou službu České republiky, dále na zařízení, v nichž se vykonává vazba, trest odnětí svobody, ochranná nebo ústavní výchova, ochranné léčení, zabezpečovací detence, jakož i na veřejné zdravotní pojišťovny (dále jen "úřad").</a:t>
            </a:r>
          </a:p>
          <a:p>
            <a:r>
              <a:rPr lang="cs-CZ" dirty="0" smtClean="0"/>
              <a:t> (3) Ochránce provádí systematické návštěvy </a:t>
            </a:r>
            <a:r>
              <a:rPr lang="cs-CZ" u="sng" dirty="0" smtClean="0"/>
              <a:t>míst, kde se nacházejí nebo mohou nacházet osoby omezené na svobodě veřejnou mocí nebo v důsledku závislosti na poskytované péči</a:t>
            </a:r>
            <a:r>
              <a:rPr lang="cs-CZ" dirty="0" smtClean="0"/>
              <a:t>, s cílem posílit ochranu těchto osob před mučením, krutým, nelidským, ponižujícím zacházením nebo trestáním a jiným špatným zacházením.</a:t>
            </a:r>
          </a:p>
          <a:p>
            <a:r>
              <a:rPr lang="cs-CZ" dirty="0" smtClean="0"/>
              <a:t> (4) Působnost ochránce podle odstavce 3 se vztahuje na</a:t>
            </a:r>
          </a:p>
          <a:p>
            <a:r>
              <a:rPr lang="cs-CZ" dirty="0" smtClean="0"/>
              <a:t> a) zařízení, v nichž se vykonává vazba, trest odnětí svobody, ochranná nebo ústavní výchova, ochranné léčení anebo zabezpečovací detence,</a:t>
            </a:r>
          </a:p>
          <a:p>
            <a:r>
              <a:rPr lang="cs-CZ" dirty="0" smtClean="0"/>
              <a:t> b) další místa, kde se nacházejí nebo mohou nacházet osoby omezené na svobodě veřejnou mocí, zejména policejní cely, zařízení pro zajištění cizinců a azylová zařízení,</a:t>
            </a:r>
          </a:p>
          <a:p>
            <a:r>
              <a:rPr lang="cs-CZ" dirty="0" smtClean="0"/>
              <a:t> c) místa, kde se nacházejí nebo mohou nacházet osoby omezené na svobodě v důsledku závislosti na poskytované péči, zejména zařízení sociálních služeb a jiná zařízení poskytující obdobnou péči, zdravotnická zařízení a zařízení sociálně-právní ochrany dětí 	(dále jen "zařízení").</a:t>
            </a:r>
          </a:p>
          <a:p>
            <a:r>
              <a:rPr lang="cs-CZ" dirty="0" smtClean="0"/>
              <a:t> (5) Ochránce vykonává působnost ve věcech práva na rovné zacházení a ochrany před diskriminací1).</a:t>
            </a:r>
          </a:p>
          <a:p>
            <a:r>
              <a:rPr lang="cs-CZ" dirty="0" smtClean="0"/>
              <a:t> (6) Ochránce provádí sledování zajištění cizinců a výkonu správního vyhoštění, předání nebo průvozu zajištěných cizinců a trestu vyhoštění cizinců, kteří byli vzati do </a:t>
            </a:r>
            <a:r>
              <a:rPr lang="cs-CZ" dirty="0" err="1" smtClean="0"/>
              <a:t>vyhošťovací</a:t>
            </a:r>
            <a:r>
              <a:rPr lang="cs-CZ" dirty="0" smtClean="0"/>
              <a:t> vazby nebo kteří vykonávají trest odnětí svobody (dále jen „sledování vyhoštění“).</a:t>
            </a:r>
          </a:p>
          <a:p>
            <a:r>
              <a:rPr lang="cs-CZ" dirty="0" smtClean="0"/>
              <a:t> (7) Působnost ochránce se nevztahuje na Parlament, prezidenta republiky a vládu, na Nejvyšší kontrolní úřad, na zpravodajské služby České republiky, na orgány činné v trestním řízení, státní zastupitelství a na soudy, s výjimkou orgánů správy státního zastupitelství a státní správy soudů.</a:t>
            </a:r>
          </a:p>
          <a:p>
            <a:r>
              <a:rPr lang="cs-CZ" dirty="0" smtClean="0"/>
              <a:t> (8) Ochránce je oprávněn podat návrh na zahájení řízení podle zákona o řízení ve věcech soudců a státních zástupců1a) a zúčastnit se tohoto řízení.</a:t>
            </a:r>
          </a:p>
          <a:p>
            <a:r>
              <a:rPr lang="cs-CZ" dirty="0" smtClean="0"/>
              <a:t>(9) Ochránce není oprávněn zasahovat do činnosti a rozhodování úřadů a zařízení jinak, než jak stanoví tento zákon.</a:t>
            </a:r>
          </a:p>
          <a:p>
            <a:endParaRPr lang="cs-CZ" dirty="0" smtClean="0"/>
          </a:p>
          <a:p>
            <a:r>
              <a:rPr lang="cs-CZ" dirty="0" smtClean="0"/>
              <a:t>§ 15 (1) </a:t>
            </a:r>
            <a:r>
              <a:rPr lang="cs-CZ" u="sng" dirty="0" smtClean="0"/>
              <a:t>Ochránce je oprávněn </a:t>
            </a:r>
            <a:r>
              <a:rPr lang="cs-CZ" dirty="0" smtClean="0"/>
              <a:t>s vědomím vedoucích úřadů, a to i bez předchozího upozornění, vstupovat do všech prostor úřadů a provádět šetření spočívající v</a:t>
            </a:r>
          </a:p>
          <a:p>
            <a:r>
              <a:rPr lang="cs-CZ" dirty="0" smtClean="0"/>
              <a:t>a) </a:t>
            </a:r>
            <a:r>
              <a:rPr lang="cs-CZ" u="sng" dirty="0" smtClean="0"/>
              <a:t>nahlížení do spisů</a:t>
            </a:r>
            <a:r>
              <a:rPr lang="cs-CZ" dirty="0" smtClean="0"/>
              <a:t>,</a:t>
            </a:r>
          </a:p>
          <a:p>
            <a:r>
              <a:rPr lang="cs-CZ" dirty="0" smtClean="0"/>
              <a:t> b) kladení otázek jednotlivým zaměstnancům úřadů,</a:t>
            </a:r>
          </a:p>
          <a:p>
            <a:r>
              <a:rPr lang="cs-CZ" dirty="0" smtClean="0"/>
              <a:t> c) rozmluvě s osobami umístěnými v zařízeních, a to bez přítomnosti jiných osob.</a:t>
            </a:r>
          </a:p>
          <a:p>
            <a:r>
              <a:rPr lang="cs-CZ" dirty="0" smtClean="0"/>
              <a:t> (2) </a:t>
            </a:r>
            <a:r>
              <a:rPr lang="cs-CZ" u="sng" dirty="0" smtClean="0"/>
              <a:t>Úřady jsou povinny </a:t>
            </a:r>
            <a:r>
              <a:rPr lang="cs-CZ" dirty="0" smtClean="0"/>
              <a:t>na žádost ochránce a ve lhůtě jím stanovené</a:t>
            </a:r>
          </a:p>
          <a:p>
            <a:r>
              <a:rPr lang="cs-CZ" dirty="0" smtClean="0"/>
              <a:t>a) </a:t>
            </a:r>
            <a:r>
              <a:rPr lang="cs-CZ" u="sng" dirty="0" smtClean="0"/>
              <a:t>poskytnout informace a vysvětlení,</a:t>
            </a:r>
          </a:p>
          <a:p>
            <a:r>
              <a:rPr lang="cs-CZ" dirty="0" smtClean="0"/>
              <a:t> b) </a:t>
            </a:r>
            <a:r>
              <a:rPr lang="cs-CZ" u="sng" dirty="0" smtClean="0"/>
              <a:t>předložit spisy a jiné písemnosti,</a:t>
            </a:r>
          </a:p>
          <a:p>
            <a:r>
              <a:rPr lang="cs-CZ" dirty="0" smtClean="0"/>
              <a:t> c) </a:t>
            </a:r>
            <a:r>
              <a:rPr lang="cs-CZ" u="sng" dirty="0" smtClean="0"/>
              <a:t>sdělit písemně stanovisko </a:t>
            </a:r>
            <a:r>
              <a:rPr lang="cs-CZ" dirty="0" smtClean="0"/>
              <a:t>ke skutkovým a právním otázkám,</a:t>
            </a:r>
          </a:p>
          <a:p>
            <a:r>
              <a:rPr lang="cs-CZ" dirty="0" smtClean="0"/>
              <a:t> d) provést důkazy, které ochránce navrhne,</a:t>
            </a:r>
          </a:p>
          <a:p>
            <a:r>
              <a:rPr lang="cs-CZ" dirty="0" smtClean="0"/>
              <a:t> e</a:t>
            </a:r>
            <a:r>
              <a:rPr lang="cs-CZ" u="sng" dirty="0" smtClean="0"/>
              <a:t>) provést úkony dozoru, k nimž jsou podle zákona oprávněny a které ochránce navrhne</a:t>
            </a:r>
            <a:r>
              <a:rPr lang="cs-CZ" dirty="0" smtClean="0"/>
              <a:t>.</a:t>
            </a:r>
          </a:p>
          <a:p>
            <a:r>
              <a:rPr lang="cs-CZ" dirty="0" smtClean="0"/>
              <a:t> (3) Ochránce je oprávněn být přítomen při ústním jednání a provádění důkazů úřady a klást přítomným osobám otázky.</a:t>
            </a:r>
          </a:p>
          <a:p>
            <a:r>
              <a:rPr lang="cs-CZ" dirty="0" smtClean="0"/>
              <a:t> (4) Pro účely šetření podle předchozích odstavců </a:t>
            </a:r>
            <a:r>
              <a:rPr lang="cs-CZ" u="sng" dirty="0" smtClean="0"/>
              <a:t>zprostí na žádost ochránce osoba k tomu oprávněná podle zvláštního zákona jednotlivé zaměstnance úřadu mlčenlivosti</a:t>
            </a:r>
            <a:r>
              <a:rPr lang="cs-CZ" dirty="0" smtClean="0"/>
              <a:t>, je-li jim zvláštním zákonem uložena. Nestanoví-li zvláštní zákon, kdo je osobou oprávněnou zprostit povinnosti mlčenlivosti, je jí pro účely tohoto zákona v případě zaměstnance úřadu vedoucí úřadu, v případě vedoucího úřadu vedoucí úřadu jemu nadřízeného, a není-li takového úřadu, předseda vlády. Pro účely šetření podle tohoto zákona se vůči ochránci nelze dovolávat povinnosti mlčenlivosti uložené smlouvou.</a:t>
            </a:r>
          </a:p>
          <a:p>
            <a:r>
              <a:rPr lang="cs-CZ" dirty="0" smtClean="0"/>
              <a:t> </a:t>
            </a:r>
          </a:p>
          <a:p>
            <a:r>
              <a:rPr lang="cs-CZ" dirty="0" smtClean="0"/>
              <a:t>§ 16 </a:t>
            </a:r>
            <a:r>
              <a:rPr lang="cs-CZ" u="sng" dirty="0" smtClean="0"/>
              <a:t>Všechny státní orgány a osoby vykonávající veřejnou správu jsou v mezích své působnosti povinny poskytovat ochránci při šetření pomoc, kterou si vyžádá</a:t>
            </a:r>
            <a:r>
              <a:rPr lang="cs-CZ" dirty="0" smtClean="0"/>
              <a:t>.</a:t>
            </a:r>
          </a:p>
          <a:p>
            <a:endParaRPr lang="cs-CZ" dirty="0" smtClean="0"/>
          </a:p>
          <a:p>
            <a:r>
              <a:rPr lang="cs-CZ" dirty="0" smtClean="0"/>
              <a:t>§ 18 (1) </a:t>
            </a:r>
            <a:r>
              <a:rPr lang="cs-CZ" u="sng" dirty="0" smtClean="0"/>
              <a:t>Zjistí-li ochránce šetřením porušení právních předpisů či jiná pochybení (§ 1 odst. 1), vyzve úřad, aby se k jeho zjištěním ve lhůtě 30 dnů </a:t>
            </a:r>
            <a:r>
              <a:rPr lang="cs-CZ" b="1" u="sng" dirty="0" smtClean="0"/>
              <a:t>vyjádřil</a:t>
            </a:r>
            <a:r>
              <a:rPr lang="cs-CZ" dirty="0" smtClean="0"/>
              <a:t>.</a:t>
            </a:r>
          </a:p>
          <a:p>
            <a:r>
              <a:rPr lang="cs-CZ" dirty="0" smtClean="0"/>
              <a:t>(2) </a:t>
            </a:r>
            <a:r>
              <a:rPr lang="cs-CZ" u="sng" dirty="0" smtClean="0"/>
              <a:t>Pokud úřad na výzvu podle odstavce 1 sdělí, že provedl nebo provádí opatření k nápravě a ochránce tato opatření shledá dostatečnými, vyrozumí o tom stěžovatele i úřad</a:t>
            </a:r>
            <a:r>
              <a:rPr lang="cs-CZ" dirty="0" smtClean="0"/>
              <a:t>. </a:t>
            </a:r>
            <a:r>
              <a:rPr lang="cs-CZ" u="sng" dirty="0" smtClean="0"/>
              <a:t>Jinak ochránce po obdržení vyjádření nebo marném uplynutí lhůty sdělí písemně své </a:t>
            </a:r>
            <a:r>
              <a:rPr lang="cs-CZ" b="1" u="sng" dirty="0" smtClean="0"/>
              <a:t>závěrečné stanovisko </a:t>
            </a:r>
            <a:r>
              <a:rPr lang="cs-CZ" u="sng" dirty="0" smtClean="0"/>
              <a:t>úřadu a stěžovateli; součástí tohoto stanoviska je </a:t>
            </a:r>
            <a:r>
              <a:rPr lang="cs-CZ" b="1" u="sng" dirty="0" smtClean="0"/>
              <a:t>návrh opatření k nápravě</a:t>
            </a:r>
            <a:r>
              <a:rPr lang="cs-CZ" dirty="0" smtClean="0"/>
              <a:t>.</a:t>
            </a:r>
          </a:p>
          <a:p>
            <a:r>
              <a:rPr lang="cs-CZ" dirty="0" smtClean="0"/>
              <a:t> </a:t>
            </a:r>
          </a:p>
          <a:p>
            <a:r>
              <a:rPr lang="cs-CZ" dirty="0" smtClean="0"/>
              <a:t>§ 19 Ochránce může navrhnout zejména tato opatření k nápravě:</a:t>
            </a:r>
          </a:p>
          <a:p>
            <a:r>
              <a:rPr lang="cs-CZ" dirty="0" smtClean="0"/>
              <a:t>a) </a:t>
            </a:r>
            <a:r>
              <a:rPr lang="cs-CZ" u="sng" dirty="0" smtClean="0"/>
              <a:t>zahájení řízení o přezkoumání rozhodnutí</a:t>
            </a:r>
            <a:r>
              <a:rPr lang="cs-CZ" dirty="0" smtClean="0"/>
              <a:t>, úkonu nebo postupu úřadu, lze-li je zahájit z úřední moci,</a:t>
            </a:r>
          </a:p>
          <a:p>
            <a:r>
              <a:rPr lang="cs-CZ" dirty="0" smtClean="0"/>
              <a:t> b) provedení úkonů k odstranění nečinnosti,</a:t>
            </a:r>
          </a:p>
          <a:p>
            <a:r>
              <a:rPr lang="cs-CZ" dirty="0" smtClean="0"/>
              <a:t> c) zahájení disciplinárního nebo obdobného řízení,</a:t>
            </a:r>
          </a:p>
          <a:p>
            <a:r>
              <a:rPr lang="cs-CZ" dirty="0" smtClean="0"/>
              <a:t> d) zahájení stíhání pro trestný čin, přestupek nebo jiný správní delikt,</a:t>
            </a:r>
          </a:p>
          <a:p>
            <a:r>
              <a:rPr lang="cs-CZ" dirty="0" smtClean="0"/>
              <a:t> e) poskytnutí náhrady škody nebo uplatnění nároku na náhradu škody.</a:t>
            </a:r>
          </a:p>
          <a:p>
            <a:r>
              <a:rPr lang="cs-CZ" dirty="0" smtClean="0"/>
              <a:t> </a:t>
            </a:r>
          </a:p>
          <a:p>
            <a:r>
              <a:rPr lang="cs-CZ" dirty="0" smtClean="0"/>
              <a:t>§ 20 (1) Úřad je povinen </a:t>
            </a:r>
            <a:r>
              <a:rPr lang="cs-CZ" u="sng" dirty="0" smtClean="0"/>
              <a:t>do 30 dnů od doručení závěrečného stanoviska sdělit ochránci, jaká opatření k nápravě provedl</a:t>
            </a:r>
            <a:r>
              <a:rPr lang="cs-CZ" dirty="0" smtClean="0"/>
              <a:t>.</a:t>
            </a:r>
          </a:p>
          <a:p>
            <a:r>
              <a:rPr lang="cs-CZ" dirty="0" smtClean="0"/>
              <a:t> (2) </a:t>
            </a:r>
            <a:r>
              <a:rPr lang="cs-CZ" u="sng" dirty="0" smtClean="0"/>
              <a:t>Jestliže úřad povinnost podle odstavce 1 nesplní</a:t>
            </a:r>
            <a:r>
              <a:rPr lang="cs-CZ" dirty="0" smtClean="0"/>
              <a:t>, nebo jsou-li opatření k nápravě podle názoru ochránce nedostatečná, ochránce</a:t>
            </a:r>
          </a:p>
          <a:p>
            <a:r>
              <a:rPr lang="cs-CZ" dirty="0" smtClean="0"/>
              <a:t>a</a:t>
            </a:r>
            <a:r>
              <a:rPr lang="cs-CZ" u="sng" dirty="0" smtClean="0"/>
              <a:t>) vyrozumí nadřízený úřad </a:t>
            </a:r>
            <a:r>
              <a:rPr lang="cs-CZ" dirty="0" smtClean="0"/>
              <a:t>a není-li takového úřadu, vládu,</a:t>
            </a:r>
          </a:p>
          <a:p>
            <a:r>
              <a:rPr lang="cs-CZ" dirty="0" smtClean="0"/>
              <a:t> b) </a:t>
            </a:r>
            <a:r>
              <a:rPr lang="cs-CZ" u="sng" dirty="0" smtClean="0"/>
              <a:t>může o svých zjištěních informovat veřejnost </a:t>
            </a:r>
            <a:r>
              <a:rPr lang="cs-CZ" dirty="0" smtClean="0"/>
              <a:t>včetně sdělení jména a příjmení osob oprávněných jednat jménem úřadu.</a:t>
            </a:r>
          </a:p>
          <a:p>
            <a:r>
              <a:rPr lang="cs-CZ" dirty="0" smtClean="0"/>
              <a:t> (3) Způsobem uvedeným v odstavci 2 může ochránce postupovat i tehdy, nesplní-li úřad povinnost vyplývající z § 15 a 16.</a:t>
            </a:r>
          </a:p>
          <a:p>
            <a:endParaRPr lang="cs-CZ" dirty="0" smtClean="0"/>
          </a:p>
          <a:p>
            <a:r>
              <a:rPr lang="cs-CZ" dirty="0" smtClean="0"/>
              <a:t>SŘS § 66 (3) Žalobu je oprávněn podat veřejný ochránce práv, </a:t>
            </a:r>
            <a:r>
              <a:rPr lang="cs-CZ" u="sng" dirty="0" smtClean="0"/>
              <a:t>jestliže k jejímu podání prokáže závažný veřejný zájem</a:t>
            </a:r>
            <a:r>
              <a:rPr lang="cs-CZ" dirty="0" smtClean="0"/>
              <a:t>.</a:t>
            </a:r>
          </a:p>
          <a:p>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15</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LZPS upravuje právo na informace v oddílu 2.</a:t>
            </a:r>
            <a:r>
              <a:rPr lang="cs-CZ" baseline="0" dirty="0" smtClean="0"/>
              <a:t> týkajícím se politických práv, a to ve spojitosti (v rámci čl. 17) se svobodou projevu, tiskovou svobodou, zákazem cenzury a právem vyhledávat a šířit informace. Tato práva souvisí s ústavně zakotvenou demokratickou formou vlády v ČR (čl. 1/1 ÚČR: ČR je demokratickým právním státem, čl. 2 odst. 1: Lid je zdrojem veškeré státní moci). </a:t>
            </a:r>
          </a:p>
          <a:p>
            <a:r>
              <a:rPr lang="cs-CZ" baseline="0" dirty="0" smtClean="0"/>
              <a:t>Jedním ze způsobů komunikace mezi orgány demokratického právního státu a lidem (vedle voleb, referenda, práva petičního apod.) je i právo na informace.</a:t>
            </a:r>
          </a:p>
          <a:p>
            <a:r>
              <a:rPr lang="cs-CZ" baseline="0" dirty="0" smtClean="0"/>
              <a:t>Demokratický právní stát je založen na dělbě moci, vládě na čas, úctě k lidským právům a zákonnosti, vládě většiny a ochraně menšiny apod. Tzv. systém </a:t>
            </a:r>
            <a:r>
              <a:rPr lang="cs-CZ" baseline="0" dirty="0" err="1" smtClean="0"/>
              <a:t>Checks</a:t>
            </a:r>
            <a:r>
              <a:rPr lang="cs-CZ" baseline="0" dirty="0" smtClean="0"/>
              <a:t> </a:t>
            </a:r>
            <a:r>
              <a:rPr lang="cs-CZ" baseline="0" dirty="0" err="1" smtClean="0"/>
              <a:t>and</a:t>
            </a:r>
            <a:r>
              <a:rPr lang="cs-CZ" baseline="0" dirty="0" smtClean="0"/>
              <a:t> </a:t>
            </a:r>
            <a:r>
              <a:rPr lang="cs-CZ" baseline="0" dirty="0" err="1" smtClean="0"/>
              <a:t>balances</a:t>
            </a:r>
            <a:r>
              <a:rPr lang="cs-CZ" baseline="0" dirty="0" smtClean="0"/>
              <a:t>. Jedním z těchto prostředků je i právo na informace, jehož prostřednictvím lze jednak účinně kontrolovat moc ve státě jednak i podporovat legitimitu státní moci a její sepjetí s občany jako zdrojem státní moci, posílení důvěry.</a:t>
            </a:r>
          </a:p>
          <a:p>
            <a:r>
              <a:rPr lang="cs-CZ" baseline="0" dirty="0" smtClean="0"/>
              <a:t>Vedle toho právo na informace hraje důležitou roli i při zajištění transparentnosti výkonu státní (veřejné) moci a tím přispívá k omezování negativních jevů jako je korupce, plýtvání veřejnými prostředky.  Prevence těchto nežádoucích jevů.</a:t>
            </a:r>
          </a:p>
          <a:p>
            <a:r>
              <a:rPr lang="cs-CZ" dirty="0" smtClean="0"/>
              <a:t>Zákon č. 106/1999 Sb., o svobodném přístupu k informacím (</a:t>
            </a:r>
            <a:r>
              <a:rPr lang="cs-CZ" dirty="0" err="1" smtClean="0"/>
              <a:t>InfoZ</a:t>
            </a:r>
            <a:r>
              <a:rPr lang="cs-CZ" dirty="0" smtClean="0"/>
              <a:t>)</a:t>
            </a:r>
          </a:p>
          <a:p>
            <a:r>
              <a:rPr lang="cs-CZ" dirty="0" smtClean="0"/>
              <a:t>Zákon č. 123/1998 Sb., o právu na informace o životním prostředí</a:t>
            </a:r>
          </a:p>
          <a:p>
            <a:r>
              <a:rPr lang="cs-CZ" dirty="0" smtClean="0"/>
              <a:t>Zákon č. 128/2000 Sb., o obcích (obecní zřízení)</a:t>
            </a:r>
          </a:p>
          <a:p>
            <a:r>
              <a:rPr lang="cs-CZ" dirty="0" smtClean="0"/>
              <a:t>Zákon č. 129/2000 Sb., o krajích (krajské zřízení)</a:t>
            </a:r>
          </a:p>
          <a:p>
            <a:pPr>
              <a:buFontTx/>
              <a:buNone/>
            </a:pP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16</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Působnost povinných subjektů: podle některých restriktivních výdajů třeba vykládat</a:t>
            </a:r>
            <a:r>
              <a:rPr lang="cs-CZ" baseline="0" dirty="0" smtClean="0"/>
              <a:t> ve smyslu § 1 odst. 1 správního řádu pouze jako působnost v oblasti veřejné správy, tj. výkon jejich zákonné pravomoci. To by vedlo k vyloučení jednak veškerých informací o vnitřních poměrech povinných subjektů jednak k vyloučení veškerých soukromoprávních aktivit (včetně např. veřejných zakázek </a:t>
            </a:r>
            <a:r>
              <a:rPr lang="cs-CZ" baseline="0" dirty="0" err="1" smtClean="0"/>
              <a:t>apod</a:t>
            </a:r>
            <a:r>
              <a:rPr lang="cs-CZ" baseline="0" dirty="0" smtClean="0"/>
              <a:t>). Tento výklad se v judikatuře neprosadil, naopak judikatura je extenzivní. Srov. rovněž imperativ ústavně konformního výkladu a odlišnou formulaci čl. 17/5 LZPS – jsou povinny poskytovat „informace o své činnosti“.</a:t>
            </a:r>
            <a:endParaRPr lang="cs-CZ" dirty="0" smtClean="0"/>
          </a:p>
          <a:p>
            <a:r>
              <a:rPr lang="cs-CZ" dirty="0" smtClean="0"/>
              <a:t>Rozsudek NSS z 7.5.2009, </a:t>
            </a:r>
            <a:r>
              <a:rPr lang="cs-CZ" dirty="0" err="1" smtClean="0"/>
              <a:t>čj</a:t>
            </a:r>
            <a:r>
              <a:rPr lang="cs-CZ" dirty="0" smtClean="0"/>
              <a:t>. 1 As 29/2009-59: K působnosti povinného subjektu se zpravidla vztahují všechny informace, které má objektivně k dispozici.</a:t>
            </a:r>
          </a:p>
          <a:p>
            <a:r>
              <a:rPr lang="cs-CZ" dirty="0" smtClean="0"/>
              <a:t>Rozsudek NSS z 9.2.2012, </a:t>
            </a:r>
            <a:r>
              <a:rPr lang="cs-CZ" dirty="0" err="1" smtClean="0"/>
              <a:t>čj</a:t>
            </a:r>
            <a:r>
              <a:rPr lang="cs-CZ" dirty="0" smtClean="0"/>
              <a:t>. 1 As 141/2011-67:</a:t>
            </a:r>
            <a:r>
              <a:rPr lang="cs-CZ" baseline="0" dirty="0" smtClean="0"/>
              <a:t>  Povinnost poskytnout informace se vztahuje i na takové informace, které povinný subjekt sice nemá k dispozici, ačkoli má povinnost jimi disponovat.</a:t>
            </a:r>
            <a:endParaRPr lang="cs-CZ" dirty="0" smtClean="0"/>
          </a:p>
          <a:p>
            <a:r>
              <a:rPr lang="cs-CZ" dirty="0" smtClean="0"/>
              <a:t>Výjimky vypočteny především v § 7 až 11 </a:t>
            </a:r>
            <a:r>
              <a:rPr lang="cs-CZ" dirty="0" err="1" smtClean="0"/>
              <a:t>InfoZ</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17</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Odmítnutí (částečné) žádosti:</a:t>
            </a:r>
            <a:r>
              <a:rPr lang="cs-CZ" baseline="0" dirty="0" smtClean="0"/>
              <a:t> § 14/5 písm. b) </a:t>
            </a:r>
            <a:r>
              <a:rPr lang="cs-CZ" baseline="0" dirty="0" err="1" smtClean="0"/>
              <a:t>InfoZ</a:t>
            </a:r>
            <a:r>
              <a:rPr lang="cs-CZ" baseline="0" dirty="0" smtClean="0"/>
              <a:t>: neupřesní-li ve stanovené lhůtě žadatel požadovanou </a:t>
            </a:r>
            <a:r>
              <a:rPr lang="cs-CZ" baseline="0" dirty="0" err="1" smtClean="0"/>
              <a:t>info</a:t>
            </a:r>
            <a:r>
              <a:rPr lang="cs-CZ" baseline="0" dirty="0" smtClean="0"/>
              <a:t>, § 15 </a:t>
            </a:r>
            <a:r>
              <a:rPr lang="cs-CZ" baseline="0" dirty="0" err="1" smtClean="0"/>
              <a:t>InfoZ</a:t>
            </a:r>
            <a:endParaRPr lang="cs-CZ" baseline="0" dirty="0" smtClean="0"/>
          </a:p>
          <a:p>
            <a:r>
              <a:rPr lang="cs-CZ" baseline="0" dirty="0" smtClean="0"/>
              <a:t>Pokud se žádosti byť i jen zčásti nevyhovuje, je nutné rozhodnout o částečném odmítnutí (srov. případ </a:t>
            </a:r>
            <a:r>
              <a:rPr lang="cs-CZ" baseline="0" dirty="0" err="1" smtClean="0"/>
              <a:t>anonymizace</a:t>
            </a:r>
            <a:r>
              <a:rPr lang="cs-CZ" baseline="0" dirty="0" smtClean="0"/>
              <a:t> osobních údajů v poskytnutém rozhodnutí, rozsudek NSS z 29.3.2013, </a:t>
            </a:r>
            <a:r>
              <a:rPr lang="cs-CZ" baseline="0" dirty="0" err="1" smtClean="0"/>
              <a:t>čj</a:t>
            </a:r>
            <a:r>
              <a:rPr lang="cs-CZ" baseline="0" dirty="0" smtClean="0"/>
              <a:t>. 8 </a:t>
            </a:r>
            <a:r>
              <a:rPr lang="cs-CZ" baseline="0" dirty="0" err="1" smtClean="0"/>
              <a:t>Ans</a:t>
            </a:r>
            <a:r>
              <a:rPr lang="cs-CZ" baseline="0" dirty="0" smtClean="0"/>
              <a:t> 11/2012-41, odmítnuta argumentace, že účelu žádosti o informace bylo vyhověno poskytnutím anonymizovaného znění a nebylo nutné o anonymizovaných údajích zvlášť rozhodovat; úvahy o novelizaci, aby v takových případech nebylo nutné rozhodovat o částečném odmítnutí, pouze pokud ve stanovené lhůtě žadatel na poskytnutí v plné verzi trvá.</a:t>
            </a:r>
          </a:p>
          <a:p>
            <a:r>
              <a:rPr lang="cs-CZ" dirty="0" smtClean="0"/>
              <a:t>Odložení žádosti: § 14/5</a:t>
            </a:r>
            <a:r>
              <a:rPr lang="cs-CZ" baseline="0" dirty="0" smtClean="0"/>
              <a:t> a) </a:t>
            </a:r>
            <a:r>
              <a:rPr lang="cs-CZ" baseline="0" dirty="0" err="1" smtClean="0"/>
              <a:t>InfoZ</a:t>
            </a:r>
            <a:r>
              <a:rPr lang="cs-CZ" baseline="0" dirty="0" smtClean="0"/>
              <a:t> (nedoplní na výzvu údaje o žadateli), c) (nevztahují-li se požadované informace k působnosti povinného subjektu); § 17/5 </a:t>
            </a:r>
            <a:r>
              <a:rPr lang="cs-CZ" baseline="0" dirty="0" err="1" smtClean="0"/>
              <a:t>InfoZ</a:t>
            </a:r>
            <a:r>
              <a:rPr lang="cs-CZ" baseline="0" dirty="0" smtClean="0"/>
              <a:t> (nezaplatí-li žadatel požadovanou úhradu – k tomu srov. rozsudek NSS z 17. 4. 2013, </a:t>
            </a:r>
            <a:r>
              <a:rPr lang="cs-CZ" baseline="0" dirty="0" err="1" smtClean="0"/>
              <a:t>čj</a:t>
            </a:r>
            <a:r>
              <a:rPr lang="cs-CZ" baseline="0" dirty="0" smtClean="0"/>
              <a:t>. 6 </a:t>
            </a:r>
            <a:r>
              <a:rPr lang="cs-CZ" baseline="0" dirty="0" err="1" smtClean="0"/>
              <a:t>Ans</a:t>
            </a:r>
            <a:r>
              <a:rPr lang="cs-CZ" baseline="0" dirty="0" smtClean="0"/>
              <a:t> 16/2012-62: pokud je žádost odložena, nevydává se rozhodnutí, usnesení se poznamená do spisu, žadatel se vyrozumí. V takovém případě již nepřipadá v úvahu žádný opravný prostředek, stížnost ani odvolání, žadatel musí žalovat přímo proti rozhodnutí o odložení). </a:t>
            </a:r>
          </a:p>
          <a:p>
            <a:r>
              <a:rPr lang="cs-CZ" baseline="0" dirty="0" smtClean="0"/>
              <a:t>Lhůta: 15 dnů (§14/5d), prodloužení o deset dnů (§ 14/7)</a:t>
            </a:r>
          </a:p>
          <a:p>
            <a:r>
              <a:rPr lang="cs-CZ" dirty="0" smtClean="0"/>
              <a:t>Stížnost na vyřizování žádosti §</a:t>
            </a:r>
            <a:r>
              <a:rPr lang="cs-CZ" baseline="0" dirty="0" smtClean="0"/>
              <a:t> 16a</a:t>
            </a:r>
          </a:p>
          <a:p>
            <a:r>
              <a:rPr lang="cs-CZ" baseline="0" dirty="0" smtClean="0"/>
              <a:t>Odvolání: pouze proti rozhodnutí o odmítnutí žádosti (§ 16), nikoli proti odložení: změna judikatury (rozsudek NSS z 17. 4.2013, </a:t>
            </a:r>
            <a:r>
              <a:rPr lang="cs-CZ" baseline="0" dirty="0" err="1" smtClean="0"/>
              <a:t>čj</a:t>
            </a:r>
            <a:r>
              <a:rPr lang="cs-CZ" baseline="0" dirty="0" smtClean="0"/>
              <a:t>. 6 </a:t>
            </a:r>
            <a:r>
              <a:rPr lang="cs-CZ" baseline="0" dirty="0" err="1" smtClean="0"/>
              <a:t>Ans</a:t>
            </a:r>
            <a:r>
              <a:rPr lang="cs-CZ" baseline="0" dirty="0" smtClean="0"/>
              <a:t> 16/1012-62, o odložení nemusí být vydáváno formální rozhodnutí, žadatel musí být vyrozuměn, nepodává se odvolání ani stížnost, přípustná je přímá žaloba proti odložení ke správnímu soudu)</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18</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Právo petiční (čl. 18 LZPS, zákon č. 85/1990 Sb., o právu petičním)</a:t>
            </a:r>
          </a:p>
          <a:p>
            <a:endParaRPr lang="cs-CZ" dirty="0" smtClean="0"/>
          </a:p>
          <a:p>
            <a:r>
              <a:rPr lang="cs-CZ" dirty="0" smtClean="0"/>
              <a:t>Právo shromažďovací (čl. 19  LZPS, zákon č. 84/1990 Sb., o právu shromažďovacím)</a:t>
            </a:r>
          </a:p>
          <a:p>
            <a:endParaRPr lang="cs-CZ" dirty="0" smtClean="0"/>
          </a:p>
          <a:p>
            <a:r>
              <a:rPr lang="cs-CZ" dirty="0" smtClean="0"/>
              <a:t>NSZ oprávnění podat žalobu proti rozhodnutím</a:t>
            </a:r>
            <a:r>
              <a:rPr lang="cs-CZ" baseline="0" dirty="0" smtClean="0"/>
              <a:t> VS, shledá-li na tom veřejný zájem § 66 odst. 2 SŘS</a:t>
            </a:r>
          </a:p>
          <a:p>
            <a:endParaRPr lang="cs-CZ" baseline="0" dirty="0" smtClean="0"/>
          </a:p>
          <a:p>
            <a:r>
              <a:rPr lang="cs-CZ" baseline="0" dirty="0" smtClean="0"/>
              <a:t>MV oprávněno podat žalobu proti rozhodnutí či opatření orgánu ÚSC v samostatné působnosti (§ 67 SŘS, § 124 zákona o obcích, § 82 zákona o krajích)</a:t>
            </a:r>
          </a:p>
          <a:p>
            <a:endParaRPr lang="cs-CZ" baseline="0" dirty="0" smtClean="0"/>
          </a:p>
          <a:p>
            <a:r>
              <a:rPr lang="cs-CZ" baseline="0" dirty="0" smtClean="0"/>
              <a:t>Zákon o obcích, § 16 </a:t>
            </a:r>
          </a:p>
          <a:p>
            <a:r>
              <a:rPr lang="cs-CZ" baseline="0" dirty="0" smtClean="0"/>
              <a:t>(2) Občan obce, který dosáhl věku 18 let, má právo</a:t>
            </a:r>
          </a:p>
          <a:p>
            <a:r>
              <a:rPr lang="cs-CZ" baseline="0" dirty="0" smtClean="0"/>
              <a:t> a) volit a být volen do zastupitelstva obce za podmínek stanovených zvláštním zákonem,7)</a:t>
            </a:r>
          </a:p>
          <a:p>
            <a:r>
              <a:rPr lang="cs-CZ" baseline="0" dirty="0" smtClean="0"/>
              <a:t> b) hlasovat </a:t>
            </a:r>
            <a:r>
              <a:rPr lang="cs-CZ" u="sng" baseline="0" dirty="0" smtClean="0"/>
              <a:t>v místním referendu </a:t>
            </a:r>
            <a:r>
              <a:rPr lang="cs-CZ" baseline="0" dirty="0" smtClean="0"/>
              <a:t>za podmínek stanovených zvláštním zákonem,8)</a:t>
            </a:r>
          </a:p>
          <a:p>
            <a:r>
              <a:rPr lang="cs-CZ" baseline="0" dirty="0" smtClean="0"/>
              <a:t> c) </a:t>
            </a:r>
            <a:r>
              <a:rPr lang="cs-CZ" u="sng" baseline="0" dirty="0" smtClean="0"/>
              <a:t>vyjadřovat na zasedání zastupitelstva obce v souladu s jednacím řádem svá stanoviska k projednávaným věcem</a:t>
            </a:r>
            <a:r>
              <a:rPr lang="cs-CZ" baseline="0" dirty="0" smtClean="0"/>
              <a:t>,</a:t>
            </a:r>
          </a:p>
          <a:p>
            <a:r>
              <a:rPr lang="cs-CZ" baseline="0" dirty="0" smtClean="0"/>
              <a:t> d) vyjadřovat se k návrhu rozpočtu obce a k závěrečnému účtu obce za uplynulý kalendářní rok, a to buď písemně ve stanovené lhůtě, nebo ústně na zasedání zastupitelstva obce,</a:t>
            </a:r>
          </a:p>
          <a:p>
            <a:r>
              <a:rPr lang="cs-CZ" baseline="0" dirty="0" smtClean="0"/>
              <a:t> e) </a:t>
            </a:r>
            <a:r>
              <a:rPr lang="cs-CZ" u="sng" baseline="0" dirty="0" smtClean="0"/>
              <a:t>nahlížet</a:t>
            </a:r>
            <a:r>
              <a:rPr lang="cs-CZ" baseline="0" dirty="0" smtClean="0"/>
              <a:t> do rozpočtu obce a do závěrečného účtu obce za uplynulý kalendářní rok, </a:t>
            </a:r>
            <a:r>
              <a:rPr lang="cs-CZ" u="sng" baseline="0" dirty="0" smtClean="0"/>
              <a:t>do usnesení a zápisů z jednání zastupitelstva </a:t>
            </a:r>
            <a:r>
              <a:rPr lang="cs-CZ" baseline="0" dirty="0" smtClean="0"/>
              <a:t>obce, do </a:t>
            </a:r>
            <a:r>
              <a:rPr lang="cs-CZ" u="sng" baseline="0" dirty="0" smtClean="0"/>
              <a:t>usnesení rady </a:t>
            </a:r>
            <a:r>
              <a:rPr lang="cs-CZ" baseline="0" dirty="0" smtClean="0"/>
              <a:t>obce, výborů zastupitelstva obce a komisí rady obce a pořizovat si z nich výpisy,</a:t>
            </a:r>
          </a:p>
          <a:p>
            <a:r>
              <a:rPr lang="cs-CZ" baseline="0" dirty="0" smtClean="0"/>
              <a:t> f) </a:t>
            </a:r>
            <a:r>
              <a:rPr lang="cs-CZ" u="sng" baseline="0" dirty="0" smtClean="0"/>
              <a:t>požadovat projednání určité záležitosti v oblasti samostatné působnosti radou </a:t>
            </a:r>
            <a:r>
              <a:rPr lang="cs-CZ" baseline="0" dirty="0" smtClean="0"/>
              <a:t>obce nebo zastupitelstvem obce; je-li žádost podepsána nejméně 0,5 % občanů obce, musí být projednána na jejich zasedání nejpozději do 60 dnů, jde-li o působnost zastupitelstva obce, nejpozději do 90 dnů,</a:t>
            </a:r>
          </a:p>
          <a:p>
            <a:r>
              <a:rPr lang="cs-CZ" baseline="0" dirty="0" smtClean="0"/>
              <a:t> g) </a:t>
            </a:r>
            <a:r>
              <a:rPr lang="cs-CZ" u="sng" baseline="0" dirty="0" smtClean="0"/>
              <a:t>podávat orgánům obce návrhy, připomínky a podněty</a:t>
            </a:r>
            <a:r>
              <a:rPr lang="cs-CZ" baseline="0" dirty="0" smtClean="0"/>
              <a:t>; orgány obce je vyřizují bezodkladně, nejdéle však do 60 dnů, jde-li o působnost zastupitelstva obce, nejpozději do 90 dnů.</a:t>
            </a:r>
          </a:p>
          <a:p>
            <a:r>
              <a:rPr lang="cs-CZ" baseline="0" dirty="0" smtClean="0"/>
              <a:t> (3) Oprávnění uvedená v odstavci 2 písm. c) až g) má i fyzická osoba, která dosáhla věku 18 let a vlastní na území obce nemovitost.</a:t>
            </a:r>
          </a:p>
          <a:p>
            <a:endParaRPr lang="cs-CZ" baseline="0" dirty="0" smtClean="0"/>
          </a:p>
          <a:p>
            <a:r>
              <a:rPr lang="cs-CZ" baseline="0" dirty="0" smtClean="0"/>
              <a:t>§ 82   </a:t>
            </a:r>
            <a:r>
              <a:rPr lang="cs-CZ" u="sng" baseline="0" dirty="0" smtClean="0"/>
              <a:t>Člen zastupitelstva </a:t>
            </a:r>
            <a:r>
              <a:rPr lang="cs-CZ" baseline="0" dirty="0" smtClean="0"/>
              <a:t>obce má při výkonu své funkce právo</a:t>
            </a:r>
          </a:p>
          <a:p>
            <a:r>
              <a:rPr lang="cs-CZ" baseline="0" dirty="0" smtClean="0"/>
              <a:t>a) předkládat zastupitelstvu obce, radě obce, výborům a komisím návrhy na projednání,</a:t>
            </a:r>
          </a:p>
          <a:p>
            <a:r>
              <a:rPr lang="cs-CZ" baseline="0" dirty="0" smtClean="0"/>
              <a:t> b) </a:t>
            </a:r>
            <a:r>
              <a:rPr lang="cs-CZ" u="sng" baseline="0" dirty="0" smtClean="0"/>
              <a:t>vznášet dotazy, připomínky a podněty na radu obce a její jednotlivé členy, na předsedy výborů, na statutární orgány právnických osob, jejichž zakladatelem je obec, a na vedoucí příspěvkových organizací a organizačních složek, které obec založila nebo zřídila; písemnou odpověď musí obdržet do 30 dnů</a:t>
            </a:r>
            <a:r>
              <a:rPr lang="cs-CZ" baseline="0" dirty="0" smtClean="0"/>
              <a:t>,</a:t>
            </a:r>
          </a:p>
          <a:p>
            <a:r>
              <a:rPr lang="cs-CZ" baseline="0" dirty="0" smtClean="0"/>
              <a:t> c) </a:t>
            </a:r>
            <a:r>
              <a:rPr lang="cs-CZ" u="sng" baseline="0" dirty="0" smtClean="0"/>
              <a:t>požadovat od zaměstnanců obce zařazených do obecního úřadu, jakož i od zaměstnanců právnických osob, které obec založila nebo zřídila, informace </a:t>
            </a:r>
            <a:r>
              <a:rPr lang="cs-CZ" baseline="0" dirty="0" smtClean="0"/>
              <a:t>ve věcech, které souvisejí s výkonem jejich funkce; informace musí být poskytnuta nejpozději do 30 dnů.</a:t>
            </a:r>
          </a:p>
          <a:p>
            <a:endParaRPr lang="cs-CZ" baseline="0" dirty="0" smtClean="0"/>
          </a:p>
          <a:p>
            <a:r>
              <a:rPr lang="cs-CZ" baseline="0" dirty="0" smtClean="0"/>
              <a:t>Jednací řád poslanecké sněmovny § 11</a:t>
            </a:r>
          </a:p>
          <a:p>
            <a:r>
              <a:rPr lang="cs-CZ" baseline="0" dirty="0" smtClean="0"/>
              <a:t>Oprávnění poslance požadovat informace a vysvětlení</a:t>
            </a:r>
          </a:p>
          <a:p>
            <a:r>
              <a:rPr lang="cs-CZ" baseline="0" dirty="0" smtClean="0"/>
              <a:t>(1) </a:t>
            </a:r>
            <a:r>
              <a:rPr lang="cs-CZ" u="sng" baseline="0" dirty="0" smtClean="0"/>
              <a:t>Poslanec je oprávněn požadovat od členů vlády a vedoucích správních úřadů informace a vysvětlení</a:t>
            </a:r>
            <a:r>
              <a:rPr lang="cs-CZ" baseline="0" dirty="0" smtClean="0"/>
              <a:t> potřebná pro výkon jeho funkce.</a:t>
            </a:r>
          </a:p>
          <a:p>
            <a:r>
              <a:rPr lang="cs-CZ" baseline="0" dirty="0" smtClean="0"/>
              <a:t> (2) Informace a vysvětlení jsou členové vlády a vedoucí správních úřadů povinni poskytnout poslanci do 30 dnů, pokud jejich poskytnutí nebrání zákony upravující mlčenlivost anebo zákaz jejich zveřejnění.4)</a:t>
            </a:r>
          </a:p>
          <a:p>
            <a:r>
              <a:rPr lang="cs-CZ" baseline="0" dirty="0" smtClean="0"/>
              <a:t> </a:t>
            </a:r>
          </a:p>
          <a:p>
            <a:r>
              <a:rPr lang="cs-CZ" baseline="0" dirty="0" smtClean="0"/>
              <a:t> Interpelace čl. 53 Ústavy</a:t>
            </a:r>
          </a:p>
          <a:p>
            <a:endParaRPr lang="cs-CZ" dirty="0" smtClean="0"/>
          </a:p>
          <a:p>
            <a:endParaRPr lang="cs-CZ"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19</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20</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Správní řád:</a:t>
            </a:r>
          </a:p>
          <a:p>
            <a:r>
              <a:rPr lang="cs-CZ" dirty="0" smtClean="0"/>
              <a:t>§ 2 (1) 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a:p>
            <a:endParaRPr lang="cs-CZ" dirty="0" smtClean="0"/>
          </a:p>
          <a:p>
            <a:r>
              <a:rPr lang="cs-CZ" dirty="0" smtClean="0"/>
              <a:t>Ústava České republiky </a:t>
            </a:r>
          </a:p>
          <a:p>
            <a:r>
              <a:rPr lang="cs-CZ" dirty="0" smtClean="0"/>
              <a:t>Čl.1 (1) Česká republika je svrchovaný, jednotný a demokratický právní stát založený na úctě k právům a svobodám člověka a občana.</a:t>
            </a:r>
          </a:p>
          <a:p>
            <a:r>
              <a:rPr lang="cs-CZ" dirty="0" smtClean="0"/>
              <a:t>Čl. 2 (3) Státní moc slouží všem občanům a lze ji uplatňovat jen v případech, v mezích a způsoby, které stanoví zákon.</a:t>
            </a:r>
          </a:p>
          <a:p>
            <a:endParaRPr lang="cs-CZ" dirty="0" smtClean="0"/>
          </a:p>
          <a:p>
            <a:r>
              <a:rPr lang="cs-CZ" dirty="0" smtClean="0"/>
              <a:t>Absolutní či neomezené správní uvážení v moderním právním státě neexistuje. Každé správní uvážení má své meze, vyplývající v prvé řadě z ústavních principů zákazu libovůle, principu rovnosti, zákazu diskriminace, příkazu zachovávat lidskou důstojnost, principu proporcionality atd. Dodržení těchto mezí podléhá soudnímu přezkumu.</a:t>
            </a:r>
            <a:br>
              <a:rPr lang="cs-CZ" dirty="0" smtClean="0"/>
            </a:br>
            <a:r>
              <a:rPr lang="cs-CZ" dirty="0" smtClean="0"/>
              <a:t>usnesení rozšířeného senátu Nejvyššího správního soudu ze dne 23. 3. 2005, </a:t>
            </a:r>
            <a:r>
              <a:rPr lang="cs-CZ" dirty="0" err="1" smtClean="0"/>
              <a:t>čj</a:t>
            </a:r>
            <a:r>
              <a:rPr lang="cs-CZ" dirty="0" smtClean="0"/>
              <a:t>. 6 A 25/2002-42</a:t>
            </a:r>
            <a:br>
              <a:rPr lang="cs-CZ" dirty="0" smtClean="0"/>
            </a:b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dirty="0" smtClean="0"/>
              <a:t>Mezinárodní záruky: </a:t>
            </a:r>
          </a:p>
          <a:p>
            <a:pPr>
              <a:buFontTx/>
              <a:buChar char="-"/>
            </a:pPr>
            <a:r>
              <a:rPr lang="cs-CZ" baseline="0" dirty="0" smtClean="0"/>
              <a:t> Evropské právo (povinnost loajální spolupráce členských států, čl. 4 odst. 3 SEU, možnost pohnání k odpovědnosti za porušování povinností vyplývajících z práva EU ze strany EK nebo jiných členských států v řízení před SDEU)</a:t>
            </a:r>
          </a:p>
          <a:p>
            <a:pPr>
              <a:buFontTx/>
              <a:buChar char="-"/>
            </a:pPr>
            <a:r>
              <a:rPr lang="cs-CZ" baseline="0" dirty="0" smtClean="0"/>
              <a:t> Mezinárodní právo Úmluva o ochraně lidských práv a základních svobod č. 209/1992 Sb., stížnosti u ESLP mohou směřovat i proti aktům veřejné správy např. rozsudek ESLP z 2. 10. 2014, DELTA PEKÁRNY proti ČR, č. 97/11 – Down </a:t>
            </a:r>
            <a:r>
              <a:rPr lang="cs-CZ" baseline="0" dirty="0" err="1" smtClean="0"/>
              <a:t>raid</a:t>
            </a:r>
            <a:r>
              <a:rPr lang="cs-CZ" baseline="0" dirty="0" smtClean="0"/>
              <a:t> UOHS v obchodních prostorách stěžovatele</a:t>
            </a:r>
          </a:p>
          <a:p>
            <a:pPr>
              <a:buFontTx/>
              <a:buChar char="-"/>
            </a:pPr>
            <a:r>
              <a:rPr lang="cs-CZ" baseline="0" dirty="0" smtClean="0"/>
              <a:t> Řada dalších mezinárodních úmluv (Úmluva proti mučení a jinému nelidskému a ponižujícímu zacházení č. 143/1988 Sb., Výbor proti mučení – srov. situace v </a:t>
            </a:r>
            <a:r>
              <a:rPr lang="cs-CZ" baseline="0" dirty="0" err="1" smtClean="0"/>
              <a:t>detenčních</a:t>
            </a:r>
            <a:r>
              <a:rPr lang="cs-CZ" baseline="0" dirty="0" smtClean="0"/>
              <a:t> zařízeních uprchlíků)</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Prakticky synonyma,</a:t>
            </a:r>
            <a:r>
              <a:rPr lang="cs-CZ" baseline="0" dirty="0" smtClean="0"/>
              <a:t> v právních předpisech používáno </a:t>
            </a:r>
            <a:r>
              <a:rPr lang="cs-CZ" baseline="0" dirty="0" err="1" smtClean="0"/>
              <a:t>promiscue</a:t>
            </a:r>
            <a:endParaRPr lang="cs-CZ" dirty="0" smtClean="0"/>
          </a:p>
          <a:p>
            <a:endParaRPr lang="cs-CZ" dirty="0" smtClean="0"/>
          </a:p>
          <a:p>
            <a:r>
              <a:rPr lang="cs-CZ" dirty="0" smtClean="0"/>
              <a:t>Správní dozor: zaměřený navenek správní orgán kontroluje jednotlivce – např. Státní úřad inspekce práce, Česká inspekce životního prostředí</a:t>
            </a:r>
            <a:r>
              <a:rPr lang="cs-CZ" baseline="0" dirty="0" smtClean="0"/>
              <a:t> apod.</a:t>
            </a:r>
          </a:p>
          <a:p>
            <a:r>
              <a:rPr lang="cs-CZ" baseline="0" dirty="0" smtClean="0"/>
              <a:t>Interní dozor: zaměřený dovnitř na kontrolu zákonnosti a účelnosti/hospodárnosti postupu VS, včetně instanční kontroly (nadřízenost, podřízenost – odvolací řízení, </a:t>
            </a:r>
            <a:r>
              <a:rPr lang="cs-CZ" baseline="0" dirty="0" err="1" smtClean="0"/>
              <a:t>přezkumné</a:t>
            </a:r>
            <a:r>
              <a:rPr lang="cs-CZ" baseline="0" dirty="0" smtClean="0"/>
              <a:t> řízení apod.).</a:t>
            </a:r>
          </a:p>
          <a:p>
            <a:endParaRPr lang="cs-CZ" baseline="0" dirty="0" smtClean="0"/>
          </a:p>
          <a:p>
            <a:r>
              <a:rPr lang="cs-CZ" baseline="0" dirty="0" smtClean="0"/>
              <a:t>Dozor nad samosprávou – specifický význam v modelu </a:t>
            </a:r>
            <a:r>
              <a:rPr lang="cs-CZ" u="sng" baseline="0" dirty="0" smtClean="0"/>
              <a:t>smíšené správy</a:t>
            </a:r>
            <a:r>
              <a:rPr lang="cs-CZ" baseline="0" dirty="0" smtClean="0"/>
              <a:t>, kdy orgány USC vykonávají jak samostatnou, tak přenesenou působnost. </a:t>
            </a:r>
          </a:p>
          <a:p>
            <a:endParaRPr lang="cs-CZ" baseline="0" dirty="0" smtClean="0"/>
          </a:p>
          <a:p>
            <a:r>
              <a:rPr lang="cs-CZ" baseline="0" dirty="0" smtClean="0"/>
              <a:t>Kontrolní řád</a:t>
            </a:r>
          </a:p>
          <a:p>
            <a:r>
              <a:rPr lang="cs-CZ" baseline="0" dirty="0" smtClean="0"/>
              <a:t>§ 1 Působnost zákona</a:t>
            </a:r>
          </a:p>
          <a:p>
            <a:r>
              <a:rPr lang="cs-CZ" baseline="0" dirty="0" smtClean="0"/>
              <a:t>(1) Tento zákon upravuje postup orgánů moci výkonné, orgánů územních samosprávných celků, jiných orgánů a právnických nebo fyzických osob, pokud vykonávají působnost v oblasti veřejné správy (dále jen „kontrolní orgán“), </a:t>
            </a:r>
            <a:r>
              <a:rPr lang="cs-CZ" u="sng" baseline="0" dirty="0" smtClean="0"/>
              <a:t>při kontrole činnosti orgánů moci výkonné, orgánů územních samosprávných celků, jiných orgánů</a:t>
            </a:r>
            <a:r>
              <a:rPr lang="cs-CZ" baseline="0" dirty="0" smtClean="0"/>
              <a:t>, právnických a fyzických osob (dále jen „kontrolovaná osoba“).</a:t>
            </a:r>
          </a:p>
          <a:p>
            <a:r>
              <a:rPr lang="cs-CZ" baseline="0" dirty="0" smtClean="0"/>
              <a:t>(2) Kontrolní orgány postupují podle tohoto zákona </a:t>
            </a:r>
            <a:r>
              <a:rPr lang="cs-CZ" u="sng" baseline="0" dirty="0" smtClean="0"/>
              <a:t>rovněž při kontrole výkonu státní správy </a:t>
            </a:r>
            <a:r>
              <a:rPr lang="cs-CZ" baseline="0" dirty="0" smtClean="0"/>
              <a:t>a dále při kontrole činnosti právnických osob založených nebo zřízených státem nebo územním samosprávným celkem vykonávané ze strany zakladatele nebo zřizovatele, nejde-li o kontrolu činnosti těchto právnických osob upravenou předpisy soukromého práva.</a:t>
            </a:r>
          </a:p>
          <a:p>
            <a:endParaRPr lang="cs-CZ" baseline="0" dirty="0" smtClean="0"/>
          </a:p>
          <a:p>
            <a:r>
              <a:rPr lang="cs-CZ" baseline="0" dirty="0" smtClean="0"/>
              <a:t>§ 2 Kontrola </a:t>
            </a:r>
          </a:p>
          <a:p>
            <a:r>
              <a:rPr lang="cs-CZ" baseline="0" dirty="0" smtClean="0"/>
              <a:t>Kontrolní orgán při kontrole zjišťuje, </a:t>
            </a:r>
            <a:r>
              <a:rPr lang="cs-CZ" u="sng" baseline="0" dirty="0" smtClean="0"/>
              <a:t>jak kontrolovaná osoba plní povinnosti, které jí vyplývají z jiných právních předpisů nebo které jí byly uloženy na základě těchto předpisů</a:t>
            </a:r>
            <a:r>
              <a:rPr lang="cs-CZ" baseline="0" dirty="0" smtClean="0"/>
              <a:t>.</a:t>
            </a:r>
          </a:p>
          <a:p>
            <a:endParaRPr lang="cs-CZ" baseline="0" dirty="0" smtClean="0"/>
          </a:p>
          <a:p>
            <a:r>
              <a:rPr lang="cs-CZ" dirty="0" smtClean="0"/>
              <a:t>Zákon o finanční kontrole</a:t>
            </a:r>
          </a:p>
          <a:p>
            <a:r>
              <a:rPr lang="cs-CZ" dirty="0" smtClean="0"/>
              <a:t>§ 3 Finanční kontrola</a:t>
            </a:r>
          </a:p>
          <a:p>
            <a:r>
              <a:rPr lang="cs-CZ" dirty="0" smtClean="0"/>
              <a:t>(1) Finanční kontrola vykonávaná podle tohoto zákona je součástí systému finančního řízení zabezpečujícího hospodaření s veřejnými prostředky. Tvoří ji</a:t>
            </a:r>
          </a:p>
          <a:p>
            <a:pPr marL="228600" indent="-228600">
              <a:buAutoNum type="alphaLcParenR"/>
            </a:pPr>
            <a:r>
              <a:rPr lang="cs-CZ" dirty="0" smtClean="0"/>
              <a:t>systém finanční kontroly vykonávané kontrolními orgány podle § 7 až 11,</a:t>
            </a:r>
          </a:p>
          <a:p>
            <a:r>
              <a:rPr lang="cs-CZ" dirty="0" smtClean="0"/>
              <a:t>b) systém finanční kontroly vykonávané podle mezinárodních smluv podle § 24,</a:t>
            </a:r>
          </a:p>
          <a:p>
            <a:r>
              <a:rPr lang="cs-CZ" dirty="0" smtClean="0"/>
              <a:t>c) vnitřní kontrolní systém v orgánech veřejné správy podle § 25 až 31.</a:t>
            </a:r>
          </a:p>
          <a:p>
            <a:endParaRPr lang="cs-CZ" dirty="0" smtClean="0"/>
          </a:p>
          <a:p>
            <a:r>
              <a:rPr lang="cs-CZ" dirty="0" smtClean="0"/>
              <a:t>Rozhodnutí o námitkách podle § 18 zákona ČNR č. 552/1991 Sb., o státní kontrole (zde: vydané při kontrole čerpání dotace na odstranění ekologických škod způsobených povodní), není úkonem správního orgánu zakládajícím, měnícím, rušícím nebo závazně určujícím práva nebo povinnosti, a jde tak o úkon vyloučený ze soudního přezkumu podle § 70 písm. a) s. </a:t>
            </a:r>
            <a:r>
              <a:rPr lang="cs-CZ" dirty="0" err="1" smtClean="0"/>
              <a:t>ř</a:t>
            </a:r>
            <a:r>
              <a:rPr lang="cs-CZ" dirty="0" smtClean="0"/>
              <a:t>. s.</a:t>
            </a:r>
          </a:p>
          <a:p>
            <a:r>
              <a:rPr lang="cs-CZ" dirty="0" smtClean="0"/>
              <a:t>Rozsudek NSS 12.2.2004, </a:t>
            </a:r>
            <a:r>
              <a:rPr lang="cs-CZ" dirty="0" err="1" smtClean="0"/>
              <a:t>čj</a:t>
            </a:r>
            <a:r>
              <a:rPr lang="cs-CZ" dirty="0" smtClean="0"/>
              <a:t>. 5 A 55/2001-68</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 souvislosti</a:t>
            </a:r>
            <a:r>
              <a:rPr lang="cs-CZ" baseline="0" dirty="0" smtClean="0"/>
              <a:t> se </a:t>
            </a:r>
            <a:r>
              <a:rPr lang="cs-CZ" dirty="0" smtClean="0"/>
              <a:t>SŘ zrušena</a:t>
            </a:r>
            <a:r>
              <a:rPr lang="cs-CZ" baseline="0" dirty="0" smtClean="0"/>
              <a:t> vyhláška č. 150/1958 </a:t>
            </a:r>
            <a:r>
              <a:rPr lang="cs-CZ" baseline="0" dirty="0" err="1" smtClean="0"/>
              <a:t>Ú.l</a:t>
            </a:r>
            <a:r>
              <a:rPr lang="cs-CZ" baseline="0" dirty="0" smtClean="0"/>
              <a:t>. o vyřizování stížností, oznámení a podnětů pracujících</a:t>
            </a:r>
            <a:endParaRPr lang="cs-CZ" dirty="0" smtClean="0"/>
          </a:p>
          <a:p>
            <a:endParaRPr lang="cs-CZ" dirty="0" smtClean="0"/>
          </a:p>
          <a:p>
            <a:r>
              <a:rPr lang="cs-CZ" dirty="0" smtClean="0"/>
              <a:t>§ 175</a:t>
            </a:r>
          </a:p>
          <a:p>
            <a:r>
              <a:rPr lang="cs-CZ" dirty="0" smtClean="0"/>
              <a:t>Stížnosti </a:t>
            </a:r>
          </a:p>
          <a:p>
            <a:r>
              <a:rPr lang="cs-CZ" dirty="0" smtClean="0"/>
              <a:t> (1) Dotčené osoby mají právo obracet se na správní orgány se stížnostmi </a:t>
            </a:r>
            <a:r>
              <a:rPr lang="cs-CZ" u="sng" dirty="0" smtClean="0"/>
              <a:t>proti nevhodnému chování úředních osob nebo proti postupu správního orgánu</a:t>
            </a:r>
            <a:r>
              <a:rPr lang="cs-CZ" dirty="0" smtClean="0"/>
              <a:t>, </a:t>
            </a:r>
            <a:r>
              <a:rPr lang="cs-CZ" u="sng" dirty="0" smtClean="0"/>
              <a:t>neposkytuje-li tento zákon jiný prostředek ochrany</a:t>
            </a:r>
            <a:r>
              <a:rPr lang="cs-CZ" dirty="0" smtClean="0"/>
              <a:t>.</a:t>
            </a:r>
          </a:p>
          <a:p>
            <a:r>
              <a:rPr lang="cs-CZ" dirty="0" smtClean="0"/>
              <a:t> (2) Podání stížnosti nesmí být stěžovateli na újmu; odpovědnost za trestný čin nebo správní delikt není tímto ustanovením dotčena.</a:t>
            </a:r>
          </a:p>
          <a:p>
            <a:r>
              <a:rPr lang="cs-CZ" dirty="0" smtClean="0"/>
              <a:t> (3) Stížnost lze podat písemně nebo ústně; je-li podána ústně stížnost, kterou nelze ihned vyřídit, sepíše o ní správní orgán písemný záznam.</a:t>
            </a:r>
          </a:p>
          <a:p>
            <a:r>
              <a:rPr lang="cs-CZ" dirty="0" smtClean="0"/>
              <a:t> (4) Stížnost se podává u toho správního orgánu, který vede řízení. Tento správní orgán je povinen prošetřit skutečnosti ve stížnosti uvedené. Považuje-li to za vhodné, vyslechne stěžovatele, osoby, proti nimž stížnost směřuje, popřípadě další osoby, které mohou přispět k objasnění věci.</a:t>
            </a:r>
          </a:p>
          <a:p>
            <a:r>
              <a:rPr lang="cs-CZ" dirty="0" smtClean="0"/>
              <a:t> (5) Stížnost musí být vyřízena do 60 dnů ode dne jejího doručení správnímu orgánu příslušnému k jejímu vyřízení. </a:t>
            </a:r>
            <a:r>
              <a:rPr lang="cs-CZ" u="sng" dirty="0" smtClean="0"/>
              <a:t>O vyřízení stížnosti musí být stěžovatel v této lhůtě vyrozuměn</a:t>
            </a:r>
            <a:r>
              <a:rPr lang="cs-CZ" dirty="0" smtClean="0"/>
              <a:t>. Stanovenou lhůtu lze překročit jen tehdy, nelze-li v jejím průběhu zajistit podklady potřebné pro vyřízení stížnosti.</a:t>
            </a:r>
          </a:p>
          <a:p>
            <a:r>
              <a:rPr lang="cs-CZ" dirty="0" smtClean="0"/>
              <a:t> (6) </a:t>
            </a:r>
            <a:r>
              <a:rPr lang="cs-CZ" u="sng" dirty="0" smtClean="0"/>
              <a:t>Byla-li stížnost shledána důvodnou nebo částečně důvodnou, je správní orgán povinen bezodkladně učinit nezbytná opatření k nápravě</a:t>
            </a:r>
            <a:r>
              <a:rPr lang="cs-CZ" dirty="0" smtClean="0"/>
              <a:t>. O výsledku šetření a opatřeních přijatých k nápravě se učiní záznam do spisu; </a:t>
            </a:r>
            <a:r>
              <a:rPr lang="cs-CZ" u="sng" dirty="0" smtClean="0"/>
              <a:t>stěžovatel bude vyrozuměn jen tehdy, jestliže o to požádal</a:t>
            </a:r>
            <a:r>
              <a:rPr lang="cs-CZ" dirty="0" smtClean="0"/>
              <a:t>.</a:t>
            </a:r>
          </a:p>
          <a:p>
            <a:r>
              <a:rPr lang="cs-CZ" dirty="0" smtClean="0"/>
              <a:t> (7) Má-li stěžovatel za to, že stížnost, kterou podal u příslušného správního orgánu, nebyla řádně vyřízena, </a:t>
            </a:r>
            <a:r>
              <a:rPr lang="cs-CZ" u="sng" dirty="0" smtClean="0"/>
              <a:t>může požádat nadřízený správní orgán, aby přešetřil způsob vyřízení stížnosti</a:t>
            </a:r>
            <a:r>
              <a:rPr lang="cs-CZ" dirty="0" smtClean="0"/>
              <a:t>.</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Rakouský model, 1867, 1876 </a:t>
            </a:r>
            <a:r>
              <a:rPr lang="cs-CZ" dirty="0" err="1" smtClean="0"/>
              <a:t>Lemayerovy</a:t>
            </a:r>
            <a:r>
              <a:rPr lang="cs-CZ" dirty="0" smtClean="0"/>
              <a:t> články, </a:t>
            </a:r>
            <a:r>
              <a:rPr lang="cs-CZ" dirty="0" err="1" smtClean="0"/>
              <a:t>Budwinskeho</a:t>
            </a:r>
            <a:r>
              <a:rPr lang="cs-CZ" dirty="0" smtClean="0"/>
              <a:t> sbírka</a:t>
            </a:r>
          </a:p>
          <a:p>
            <a:endParaRPr lang="cs-CZ" dirty="0" smtClean="0"/>
          </a:p>
          <a:p>
            <a:r>
              <a:rPr lang="cs-CZ" dirty="0" smtClean="0"/>
              <a:t>ČSR, zákon č. 3/1918 Sb., o řešení kompetenčních sporů a o nejvyšším správním soudu, Ferdinand </a:t>
            </a:r>
            <a:r>
              <a:rPr lang="cs-CZ" dirty="0" err="1" smtClean="0"/>
              <a:t>Pantůček</a:t>
            </a:r>
            <a:r>
              <a:rPr lang="cs-CZ" dirty="0" smtClean="0"/>
              <a:t>, Emil </a:t>
            </a:r>
            <a:r>
              <a:rPr lang="cs-CZ" dirty="0" err="1" smtClean="0"/>
              <a:t>Hácha</a:t>
            </a:r>
            <a:r>
              <a:rPr lang="cs-CZ" dirty="0" smtClean="0"/>
              <a:t>, Bohuslavova sbírka</a:t>
            </a:r>
          </a:p>
          <a:p>
            <a:endParaRPr lang="cs-CZ" dirty="0" smtClean="0"/>
          </a:p>
          <a:p>
            <a:r>
              <a:rPr lang="cs-CZ" dirty="0" smtClean="0"/>
              <a:t>Likvidace</a:t>
            </a:r>
            <a:r>
              <a:rPr lang="cs-CZ" baseline="0" dirty="0" smtClean="0"/>
              <a:t> NSS v roce 1952, existoval pouze všeobecný dohled prokuratury a pojišťovací soudnictví</a:t>
            </a:r>
          </a:p>
          <a:p>
            <a:endParaRPr lang="cs-CZ" baseline="0" dirty="0" smtClean="0"/>
          </a:p>
          <a:p>
            <a:r>
              <a:rPr lang="cs-CZ" baseline="0" dirty="0" smtClean="0"/>
              <a:t>LZPS čl. 36 odst. 2: Kdo tvrdí, že byl na svých právech zkrácen rozhodnutím orgánu veřejné správy, může se obrátit na soud, aby přezkoumal zákonnost takového rozhodnutí, nestanoví-li zákon jinak. Z pravomoci soudu však nesmí být vyloučeno přezkoumávání rozhodnutí týkajících se základních práv a svobod podle Listiny.</a:t>
            </a:r>
          </a:p>
          <a:p>
            <a:endParaRPr lang="cs-CZ" baseline="0" dirty="0" smtClean="0"/>
          </a:p>
          <a:p>
            <a:r>
              <a:rPr lang="cs-CZ" baseline="0" dirty="0" smtClean="0"/>
              <a:t>Od 1.1.1992 novela o. s. </a:t>
            </a:r>
            <a:r>
              <a:rPr lang="cs-CZ" baseline="0" dirty="0" err="1" smtClean="0"/>
              <a:t>ř</a:t>
            </a:r>
            <a:r>
              <a:rPr lang="cs-CZ" baseline="0" dirty="0" smtClean="0"/>
              <a:t>. obnovení správního soudnictví: krajské soudy, vrchní soudy, Nejvyšší soud</a:t>
            </a:r>
          </a:p>
          <a:p>
            <a:endParaRPr lang="cs-CZ" baseline="0" dirty="0" smtClean="0"/>
          </a:p>
          <a:p>
            <a:r>
              <a:rPr lang="cs-CZ" baseline="0" dirty="0" smtClean="0"/>
              <a:t>NSS: Ústava čl. 91 a 92, nález ÚS z 276/2001 Sb., zrušena část pátá o. s. </a:t>
            </a:r>
            <a:r>
              <a:rPr lang="cs-CZ" baseline="0" dirty="0" err="1" smtClean="0"/>
              <a:t>ř</a:t>
            </a:r>
            <a:r>
              <a:rPr lang="cs-CZ" baseline="0" dirty="0" smtClean="0"/>
              <a:t>.</a:t>
            </a:r>
          </a:p>
          <a:p>
            <a:endParaRPr lang="cs-CZ" baseline="0" dirty="0" smtClean="0"/>
          </a:p>
          <a:p>
            <a:r>
              <a:rPr lang="cs-CZ" baseline="0" dirty="0" smtClean="0"/>
              <a:t>Část pátá OSŘ: Rozhodování ve věcech, o nichž bylo rozhodnuto správním orgánem (příklad: vklad vlastnického práva do katastru, rozhodování ve věcech účastnických poplatků podle zákona o elektronických komunikacích, rozhodnutí o náhradě za vyvlastnění). Nikoli kasace, nýbrž nahrazení rozhodnutí, správní orgán není účastníkem.</a:t>
            </a:r>
          </a:p>
          <a:p>
            <a:r>
              <a:rPr lang="cs-CZ" baseline="0" dirty="0" smtClean="0"/>
              <a:t>Okresní soudy/Krajský soud (ve věci rozhodnutí o vkladu)</a:t>
            </a:r>
          </a:p>
          <a:p>
            <a:endParaRPr lang="cs-CZ" baseline="0" dirty="0" smtClean="0"/>
          </a:p>
          <a:p>
            <a:r>
              <a:rPr lang="cs-CZ" baseline="0" dirty="0" smtClean="0"/>
              <a:t>Zvláštní senát zřízený podle zákona č. 131/2002 Sb., o rozhodování některých kompetenčních sporů (tzv. konfliktní senát). Pravomoc rušit rozhodnutí správních i civilních soudů</a:t>
            </a:r>
          </a:p>
          <a:p>
            <a:r>
              <a:rPr lang="cs-CZ" baseline="0" dirty="0" smtClean="0"/>
              <a:t>Příklad: usnesení z </a:t>
            </a:r>
            <a:r>
              <a:rPr lang="pl-PL" dirty="0" smtClean="0"/>
              <a:t>6. 9. 2012, čj. Konf 25/2012-9, ve věcech autorizovaných</a:t>
            </a:r>
            <a:r>
              <a:rPr lang="pl-PL" baseline="0" dirty="0" smtClean="0"/>
              <a:t> inspektorů, </a:t>
            </a:r>
            <a:r>
              <a:rPr lang="pl-PL" dirty="0" smtClean="0"/>
              <a:t>ze dne 16. 8. 2012, čj. Konf 87/2011-6 (spor</a:t>
            </a:r>
            <a:r>
              <a:rPr lang="pl-PL" baseline="0" dirty="0" smtClean="0"/>
              <a:t> o pravomoc mezi exekutorem a soudem není kompetenčním sporem),</a:t>
            </a:r>
            <a:r>
              <a:rPr lang="pl-PL" dirty="0" smtClean="0"/>
              <a:t> ze dne 11. 6. 2012, čj. Konf 44/2011-13 (pravomoc k vydání evropského platebního rozkazu</a:t>
            </a:r>
            <a:r>
              <a:rPr lang="pl-PL" baseline="0" dirty="0" smtClean="0"/>
              <a:t> má vždy pouze soud v občanském soudním řízení), </a:t>
            </a:r>
            <a:r>
              <a:rPr lang="pl-PL" dirty="0" smtClean="0"/>
              <a:t>ze dne 21. 9. 2011, čj. Konf 65/2010-21 (pravomoc rozhodnout o žalobě proti procesnímu rozhodnutí správního orgánu má vždy správní</a:t>
            </a:r>
            <a:r>
              <a:rPr lang="pl-PL" baseline="0" dirty="0" smtClean="0"/>
              <a:t> soud, i pokud by se jednalo o věc jinak patřící do pravomoci civilních soudů v řízení podle části páté o. S. Ř.), ze </a:t>
            </a:r>
            <a:r>
              <a:rPr lang="pl-PL" dirty="0" smtClean="0"/>
              <a:t>dne 15. 9. 2010, čj. Konf 115/2009-34 (přezkoumání výše úhrady požadované povinným subjektem za poskytnutí informací podle INFOZ</a:t>
            </a:r>
            <a:r>
              <a:rPr lang="pl-PL" baseline="0" dirty="0" smtClean="0"/>
              <a:t> je v pravomoci civilních soudů).</a:t>
            </a:r>
          </a:p>
          <a:p>
            <a:endParaRPr lang="cs-CZ" baseline="0" dirty="0" smtClean="0"/>
          </a:p>
          <a:p>
            <a:r>
              <a:rPr lang="cs-CZ" baseline="0" dirty="0" smtClean="0"/>
              <a:t>Zákon č. 150/2002 Sb., soudní řád správní, od. 1.1.2003</a:t>
            </a:r>
          </a:p>
          <a:p>
            <a:r>
              <a:rPr lang="cs-CZ" baseline="0" dirty="0" smtClean="0"/>
              <a:t>Úkol NSS: ochrana veřejných subjektivních práv, rozhodování o kasačních stížnostech + rozhodování v dalších věcech stanovených zákonem, sjednocování judikatury prostřednictvím vydávání </a:t>
            </a:r>
            <a:r>
              <a:rPr lang="cs-CZ" baseline="0" dirty="0" err="1" smtClean="0"/>
              <a:t>Sb.NSS</a:t>
            </a:r>
            <a:r>
              <a:rPr lang="cs-CZ" baseline="0" dirty="0" smtClean="0"/>
              <a:t>, vydávání stanovisek, publikace judikatury, v širším smyslu kultivace veřejné správy (zásadní stanoviska RS)</a:t>
            </a:r>
          </a:p>
          <a:p>
            <a:r>
              <a:rPr lang="cs-CZ" baseline="0" dirty="0" smtClean="0"/>
              <a:t>Vnitřní organizace: od 1.1.2014 rozpuštěna kolegia</a:t>
            </a:r>
          </a:p>
          <a:p>
            <a:endParaRPr lang="cs-CZ" baseline="0" dirty="0" smtClean="0"/>
          </a:p>
          <a:p>
            <a:r>
              <a:rPr lang="cs-CZ" baseline="0" dirty="0" smtClean="0"/>
              <a:t>Volební soudnictví: volby komunální a krajské – příslušnost krajských soudů, volby do PČR, Evropského parlamentu a prezidentské – NSS, </a:t>
            </a:r>
          </a:p>
          <a:p>
            <a:r>
              <a:rPr lang="cs-CZ" baseline="0" dirty="0" smtClean="0"/>
              <a:t>Řízení ve věcech místního a krajského referenda (krajské soudy, nově i kasační stížnost).</a:t>
            </a:r>
          </a:p>
          <a:p>
            <a:r>
              <a:rPr lang="cs-CZ" baseline="0" dirty="0" smtClean="0"/>
              <a:t>Řízení ve věcech politických stran (rozpuštění, registrace): rozsudek </a:t>
            </a:r>
            <a:r>
              <a:rPr lang="pl-PL" dirty="0" smtClean="0"/>
              <a:t>ze dne 17. 2. 2010, čj. Pst 1/2009-348 (rozpuštění Dělnické strany).</a:t>
            </a:r>
            <a:endParaRPr lang="cs-CZ" baseline="0" dirty="0" smtClean="0"/>
          </a:p>
          <a:p>
            <a:r>
              <a:rPr lang="cs-CZ" baseline="0" dirty="0" smtClean="0"/>
              <a:t>Kárné senáty ve věcech soudců, státních zástupců a soudních exekutorů, soudci, přísedící.</a:t>
            </a:r>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err="1" smtClean="0"/>
              <a:t>Komp</a:t>
            </a:r>
            <a:r>
              <a:rPr lang="cs-CZ" baseline="0" dirty="0" smtClean="0"/>
              <a:t> vs. </a:t>
            </a:r>
            <a:r>
              <a:rPr lang="cs-CZ" baseline="0" dirty="0" err="1" smtClean="0"/>
              <a:t>Konf</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dirty="0" smtClean="0"/>
              <a:t>§ 2 s. </a:t>
            </a:r>
            <a:r>
              <a:rPr lang="cs-CZ" dirty="0" err="1" smtClean="0"/>
              <a:t>ř</a:t>
            </a:r>
            <a:r>
              <a:rPr lang="cs-CZ" dirty="0" smtClean="0"/>
              <a:t>. s. Ve správním soudnictví poskytují soudy ochranu </a:t>
            </a:r>
            <a:r>
              <a:rPr lang="cs-CZ" u="sng" dirty="0" smtClean="0"/>
              <a:t>veřejným subjektivním právům</a:t>
            </a:r>
            <a:r>
              <a:rPr lang="cs-CZ" dirty="0" smtClean="0"/>
              <a:t> fyzických i právnických osob způsobem stanoveným tímto zákonem a za podmínek stanovených tímto nebo zvláštním zákonem a rozhodují v dalších věcech, v nichž tak stanoví tento zákon.</a:t>
            </a:r>
          </a:p>
          <a:p>
            <a:endParaRPr lang="cs-CZ" dirty="0" smtClean="0"/>
          </a:p>
          <a:p>
            <a:r>
              <a:rPr lang="cs-CZ" dirty="0" smtClean="0"/>
              <a:t>§ 4 odst. 1 soudy ve správním soudnictví rozhodují o a) žalobách proti rozhodnutím </a:t>
            </a:r>
            <a:r>
              <a:rPr lang="cs-CZ" u="sng" dirty="0" smtClean="0"/>
              <a:t>vydaným v oblasti veřejné správy</a:t>
            </a:r>
            <a:r>
              <a:rPr lang="cs-CZ" dirty="0" smtClean="0"/>
              <a:t> orgánem moci výkonné (pozor ale rozsudek</a:t>
            </a:r>
            <a:r>
              <a:rPr lang="cs-CZ" baseline="0" dirty="0" smtClean="0"/>
              <a:t> MSPR z 14. 6. 2010, </a:t>
            </a:r>
            <a:r>
              <a:rPr lang="cs-CZ" baseline="0" dirty="0" err="1" smtClean="0"/>
              <a:t>čj</a:t>
            </a:r>
            <a:r>
              <a:rPr lang="cs-CZ" baseline="0" dirty="0" smtClean="0"/>
              <a:t>. </a:t>
            </a:r>
            <a:r>
              <a:rPr lang="cs-CZ" dirty="0" smtClean="0"/>
              <a:t>11 A 138/2010-59, i Poslanecká</a:t>
            </a:r>
            <a:r>
              <a:rPr lang="cs-CZ" baseline="0" dirty="0" smtClean="0"/>
              <a:t> sněmovna v případě pokuty uložené prezidentovi NKU Dohnalovi, případně soudy při postupu podle </a:t>
            </a:r>
            <a:r>
              <a:rPr lang="cs-CZ" baseline="0" dirty="0" err="1" smtClean="0"/>
              <a:t>InfoZ</a:t>
            </a:r>
            <a:r>
              <a:rPr lang="cs-CZ" baseline="0" dirty="0" smtClean="0"/>
              <a:t>)</a:t>
            </a:r>
            <a:r>
              <a:rPr lang="cs-CZ" dirty="0" smtClean="0"/>
              <a:t>, orgánem územního samosprávného celku, jakož i fyzickou nebo právnickou osobou nebo jiným orgánem, pokud jim bylo svěřeno rozhodování o právech a povinnostech fyzických a právnických osob v oblasti veřejné správy, (dále jen "</a:t>
            </a:r>
            <a:r>
              <a:rPr lang="cs-CZ" u="sng" dirty="0" smtClean="0"/>
              <a:t>správní orgán</a:t>
            </a:r>
            <a:r>
              <a:rPr lang="cs-CZ" dirty="0" smtClean="0"/>
              <a:t>") K tomu rozsudky NSS </a:t>
            </a:r>
            <a:r>
              <a:rPr lang="pl-PL" dirty="0" smtClean="0"/>
              <a:t>ze dne 18. 7. 2013, čj. 9 Afs 5/2013-32 (nikoli rozhodnutí zadavatele veřejné zakázky), ze dne 30. 3. 2011, čj. 1 As 102/2010-80 (nikoli rozhodnutí veřejnoprávních korporací v pracovněprávních věcech – odvolání ředitele Čro), ze dne 21. 5. 2008, čj. 4 Ans 9/2007-197 (nejmenování</a:t>
            </a:r>
            <a:r>
              <a:rPr lang="pl-PL" baseline="0" dirty="0" smtClean="0"/>
              <a:t> navrženého kandidáta na soudce prezidentem), </a:t>
            </a:r>
            <a:r>
              <a:rPr lang="pl-PL" dirty="0" smtClean="0"/>
              <a:t>ze dne 29. 1. 2008, čj. 2 As 54/2007-94 (nikoli rozhodnutí ČBK</a:t>
            </a:r>
            <a:r>
              <a:rPr lang="pl-PL" baseline="0" dirty="0" smtClean="0"/>
              <a:t> o označení „mešní víno”), </a:t>
            </a:r>
            <a:r>
              <a:rPr lang="pl-PL" dirty="0" smtClean="0"/>
              <a:t>ze dne 27. 10. 2005, čj. 6 As 58/2004-45 (nikoli úkony orgánů činných v trestním řízení), ze dne 14. 7. 2004, čj. 5 As 31/2003-49 (ochrana proti nečinnosti i ve věcech soukromoprávních).</a:t>
            </a:r>
          </a:p>
          <a:p>
            <a:endParaRPr lang="pl-PL" dirty="0" smtClean="0"/>
          </a:p>
          <a:p>
            <a:r>
              <a:rPr lang="pl-PL" dirty="0" smtClean="0"/>
              <a:t>§ 5 </a:t>
            </a:r>
            <a:r>
              <a:rPr lang="pl-PL" u="sng" dirty="0" smtClean="0"/>
              <a:t>Subsidiarita soudní ochrany</a:t>
            </a:r>
            <a:r>
              <a:rPr lang="pl-PL" dirty="0" smtClean="0"/>
              <a:t>: Nestanoví-li tento nebo zvláštní zákon jinak, lze se ve správním soudnictví domáhat ochrany práv jen na návrh a po vyčerpání řádných opravných prostředků, připouští-li je zvláštní zákon.</a:t>
            </a:r>
          </a:p>
          <a:p>
            <a:endParaRPr lang="pl-PL" dirty="0" smtClean="0"/>
          </a:p>
          <a:p>
            <a:r>
              <a:rPr lang="pl-PL" dirty="0" smtClean="0"/>
              <a:t>§</a:t>
            </a:r>
            <a:r>
              <a:rPr lang="pl-PL" baseline="0" dirty="0" smtClean="0"/>
              <a:t> 6 Z rozhodování soudů ve správním soudnictví jsou </a:t>
            </a:r>
            <a:r>
              <a:rPr lang="pl-PL" u="sng" baseline="0" dirty="0" smtClean="0"/>
              <a:t>vyloučeny</a:t>
            </a:r>
            <a:r>
              <a:rPr lang="pl-PL" baseline="0" dirty="0" smtClean="0"/>
              <a:t> věci, o nichž to stanoví tento nebo zvláštní zákon.</a:t>
            </a:r>
          </a:p>
          <a:p>
            <a:r>
              <a:rPr lang="pl-PL" baseline="0" dirty="0" smtClean="0"/>
              <a:t>X čl. 36/2 LZPS: Z pravomoci soudu však nesmí být vyloučeno přezkoumávání rozhodnutí týkajících se základních práv a svobod podle Listiny.</a:t>
            </a:r>
          </a:p>
          <a:p>
            <a:r>
              <a:rPr lang="pl-PL" baseline="0" dirty="0" smtClean="0"/>
              <a:t>X čl. 6 Evropské úmluvy o ochraně lidských práv a základních svobod: právo na přístup k soudu ve věcech „občanských práv a závazků” a „trestních obvinění” – Engelova kritéria (autonomní výklad ESLP, např. Kárná odpovědnost, penále za prodlení s úhradou daně).</a:t>
            </a:r>
          </a:p>
          <a:p>
            <a:r>
              <a:rPr lang="cs-CZ" dirty="0" smtClean="0"/>
              <a:t>Dvě </a:t>
            </a:r>
            <a:r>
              <a:rPr lang="cs-CZ" u="sng" dirty="0" smtClean="0"/>
              <a:t>řešení případné nekonformity </a:t>
            </a:r>
            <a:r>
              <a:rPr lang="cs-CZ" dirty="0" smtClean="0"/>
              <a:t>soudní výluky:</a:t>
            </a:r>
          </a:p>
          <a:p>
            <a:r>
              <a:rPr lang="cs-CZ" dirty="0" smtClean="0"/>
              <a:t>-</a:t>
            </a:r>
            <a:r>
              <a:rPr lang="cs-CZ" baseline="0" dirty="0" smtClean="0"/>
              <a:t> </a:t>
            </a:r>
            <a:r>
              <a:rPr lang="cs-CZ" dirty="0" smtClean="0"/>
              <a:t>rozsudek NSS ze dne 11. 7. 2007, </a:t>
            </a:r>
            <a:r>
              <a:rPr lang="cs-CZ" dirty="0" err="1" smtClean="0"/>
              <a:t>čj</a:t>
            </a:r>
            <a:r>
              <a:rPr lang="cs-CZ" dirty="0" smtClean="0"/>
              <a:t>. 6 As 55/2006-96 (přímá aplikace čl. 6/1 EULP bránící použití zákonné výluky na základě čl. 10 Ústavy, případ nároku bývalého příslušníka BIS na příspěvek za službu)</a:t>
            </a:r>
          </a:p>
          <a:p>
            <a:pPr>
              <a:buFontTx/>
              <a:buChar char="-"/>
            </a:pPr>
            <a:r>
              <a:rPr lang="cs-CZ" dirty="0" smtClean="0"/>
              <a:t>Obvyklejší postup podle čl. 95/2 Ústavy zrušení protiústavní</a:t>
            </a:r>
            <a:r>
              <a:rPr lang="cs-CZ" baseline="0" dirty="0" smtClean="0"/>
              <a:t> výluky Ústavním soudem, srov. </a:t>
            </a:r>
            <a:r>
              <a:rPr lang="cs-CZ" dirty="0" smtClean="0"/>
              <a:t>nálezy Ústavního soudu ze dne 29. 9. 2010, </a:t>
            </a:r>
            <a:r>
              <a:rPr lang="cs-CZ" dirty="0" err="1" smtClean="0"/>
              <a:t>sp</a:t>
            </a:r>
            <a:r>
              <a:rPr lang="cs-CZ" dirty="0" smtClean="0"/>
              <a:t>. zn. </a:t>
            </a:r>
            <a:r>
              <a:rPr lang="cs-CZ" dirty="0" err="1" smtClean="0"/>
              <a:t>Pl</a:t>
            </a:r>
            <a:r>
              <a:rPr lang="cs-CZ" dirty="0" smtClean="0"/>
              <a:t>. ÚS 32/08 (kázeňské tresty při výkonu trestu </a:t>
            </a:r>
            <a:r>
              <a:rPr lang="cs-CZ" dirty="0" err="1" smtClean="0"/>
              <a:t>oodnětí</a:t>
            </a:r>
            <a:r>
              <a:rPr lang="cs-CZ" dirty="0" smtClean="0"/>
              <a:t> svobody), z 12. 7. 2001, </a:t>
            </a:r>
            <a:r>
              <a:rPr lang="cs-CZ" dirty="0" err="1" smtClean="0"/>
              <a:t>Pl</a:t>
            </a:r>
            <a:r>
              <a:rPr lang="cs-CZ" dirty="0" smtClean="0"/>
              <a:t>. ÚS 11/2000 (přezkum rozhodnutí podle zákona o ochraně utajovaných</a:t>
            </a:r>
            <a:r>
              <a:rPr lang="cs-CZ" baseline="0" dirty="0" smtClean="0"/>
              <a:t> skutečností – bezpečnostní prověrky), 31. 5. 2011, </a:t>
            </a:r>
            <a:r>
              <a:rPr lang="cs-CZ" baseline="0" dirty="0" err="1" smtClean="0"/>
              <a:t>pl</a:t>
            </a:r>
            <a:r>
              <a:rPr lang="cs-CZ" baseline="0" dirty="0" smtClean="0"/>
              <a:t>. ÚS 46/10 (rozhodnutí o prominutí penále z pojistného na sociální zabezpečení), aktuálně ÚS deklaroval neústavnost výluky u rozhodnutí </a:t>
            </a:r>
            <a:r>
              <a:rPr lang="cs-CZ" b="0" i="0" baseline="0" dirty="0" smtClean="0"/>
              <a:t>o zadržení dotace (</a:t>
            </a:r>
            <a:r>
              <a:rPr lang="cs-CZ" b="0" dirty="0" err="1" smtClean="0"/>
              <a:t>Pl</a:t>
            </a:r>
            <a:r>
              <a:rPr lang="cs-CZ" b="0" dirty="0" smtClean="0"/>
              <a:t>. ÚS 12/14)</a:t>
            </a:r>
            <a:r>
              <a:rPr lang="cs-CZ" b="0" i="0" baseline="0" dirty="0" smtClean="0"/>
              <a:t> a zrušil rozhodnutí o prodloužení podpůrčí lhůty podle zákona o nemocenském pojištění (</a:t>
            </a:r>
            <a:r>
              <a:rPr lang="cs-CZ" b="0" i="0" dirty="0" err="1" smtClean="0"/>
              <a:t>Pl</a:t>
            </a:r>
            <a:r>
              <a:rPr lang="cs-CZ" b="0" i="0" dirty="0" smtClean="0"/>
              <a:t>. ÚS 9/14).</a:t>
            </a:r>
          </a:p>
          <a:p>
            <a:pPr>
              <a:buFontTx/>
              <a:buChar char="-"/>
            </a:pPr>
            <a:r>
              <a:rPr lang="cs-CZ" b="0" i="0" dirty="0" smtClean="0"/>
              <a:t>Další </a:t>
            </a:r>
            <a:r>
              <a:rPr lang="cs-CZ" b="0" i="0" u="sng" dirty="0" smtClean="0"/>
              <a:t>výluky v procesních předpisech</a:t>
            </a:r>
            <a:r>
              <a:rPr lang="cs-CZ" b="0" i="0" dirty="0" smtClean="0"/>
              <a:t>: především § 70 s. </a:t>
            </a:r>
            <a:r>
              <a:rPr lang="cs-CZ" b="0" i="0" dirty="0" err="1" smtClean="0"/>
              <a:t>ř</a:t>
            </a:r>
            <a:r>
              <a:rPr lang="cs-CZ" b="0" i="0" dirty="0" smtClean="0"/>
              <a:t>. s.: úkony, které a) které nejsou rozhodnutími, b) předběžné povahy, c) jimiž se upravuje vedení řízení před správním orgánem, d) jejichž vydání závisí výlučně na posouzení zdravotního stavu osob nebo technického stavu věcí, pokud sama o sobě neznamenají právní překážku výkonu povolání, zaměstnání nebo podnikatelské, popřípadě jiné hospodářské činnosti, nestanoví-li zvláštní zákon jinak, e) o nepřiznání nebo odnětí odborné způsobilosti fyzickým osobám, pokud sama o sobě neznamenají právní překážku výkonu povolání nebo zaměstnání nebo jiné činnosti, </a:t>
            </a:r>
          </a:p>
          <a:p>
            <a:pPr>
              <a:buFontTx/>
              <a:buChar char="-"/>
            </a:pPr>
            <a:r>
              <a:rPr lang="cs-CZ" b="0" i="0" baseline="0" dirty="0" smtClean="0"/>
              <a:t>výluky je třeba vykládat restriktivně, srov. </a:t>
            </a:r>
            <a:r>
              <a:rPr lang="cs-CZ" dirty="0" smtClean="0"/>
              <a:t>rozsudku rozšířeného senátu Nejvyššího správního soudu ze dne 27. 10. 2009, </a:t>
            </a:r>
            <a:r>
              <a:rPr lang="cs-CZ" dirty="0" err="1" smtClean="0"/>
              <a:t>čj</a:t>
            </a:r>
            <a:r>
              <a:rPr lang="cs-CZ" dirty="0" smtClean="0"/>
              <a:t>. 2 </a:t>
            </a:r>
            <a:r>
              <a:rPr lang="cs-CZ" dirty="0" err="1" smtClean="0"/>
              <a:t>Afs</a:t>
            </a:r>
            <a:r>
              <a:rPr lang="cs-CZ" dirty="0" smtClean="0"/>
              <a:t> 186/2006-54, „vytunelování“ výluky rozhodnutí předběžné</a:t>
            </a:r>
            <a:r>
              <a:rPr lang="cs-CZ" baseline="0" dirty="0" smtClean="0"/>
              <a:t> povahy, usnesení RS ze dne </a:t>
            </a:r>
            <a:r>
              <a:rPr lang="en-US" dirty="0" smtClean="0"/>
              <a:t>30. 9. 2015, </a:t>
            </a:r>
            <a:r>
              <a:rPr lang="en-US" dirty="0" err="1" smtClean="0"/>
              <a:t>čj</a:t>
            </a:r>
            <a:r>
              <a:rPr lang="en-US" dirty="0" smtClean="0"/>
              <a:t>. 9 Ads 83/2014-46</a:t>
            </a:r>
            <a:r>
              <a:rPr lang="cs-CZ" dirty="0" smtClean="0"/>
              <a:t> (výluka rozhodnutí o dotacích), </a:t>
            </a:r>
            <a:r>
              <a:rPr lang="cs-CZ" baseline="0" dirty="0" smtClean="0"/>
              <a:t>stejně i u výluky posouzení zdravotního stavu (nález ÚS z 15. 1. 2013, </a:t>
            </a:r>
            <a:r>
              <a:rPr lang="cs-CZ" baseline="0" dirty="0" err="1" smtClean="0"/>
              <a:t>Pl</a:t>
            </a:r>
            <a:r>
              <a:rPr lang="cs-CZ" baseline="0" dirty="0" smtClean="0"/>
              <a:t>. ÚS 15/12 – rozhodnutí o neuznání osoby za zdravotně znevýhodněnou).</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a:bodyPr>
          <a:lstStyle/>
          <a:p>
            <a:r>
              <a:rPr lang="cs-CZ" dirty="0" smtClean="0"/>
              <a:t>§ 65 (1) Kdo tvrdí, že byl na svých právech zkrácen přímo nebo v důsledku porušení svých práv v </a:t>
            </a:r>
            <a:r>
              <a:rPr lang="cs-CZ" u="none" dirty="0" smtClean="0"/>
              <a:t>předcházejícím řízení </a:t>
            </a:r>
            <a:r>
              <a:rPr lang="cs-CZ" u="sng" dirty="0" smtClean="0"/>
              <a:t>úkonem správního orgánu, jímž se zakládají, mění, ruší nebo závazně určují jeho práva nebo povinnosti</a:t>
            </a:r>
            <a:r>
              <a:rPr lang="cs-CZ" dirty="0" smtClean="0"/>
              <a:t>, (dále jen "rozhodnutí"), může se žalobou domáhat zrušení takového rozhodnutí, popřípadě vyslovení jeho nicotnosti, nestanoví-li tento nebo zvláštní zákon jinak.</a:t>
            </a:r>
          </a:p>
          <a:p>
            <a:endParaRPr lang="cs-CZ" dirty="0" smtClean="0"/>
          </a:p>
          <a:p>
            <a:r>
              <a:rPr lang="cs-CZ" dirty="0" smtClean="0"/>
              <a:t>Původně široké „materiální“</a:t>
            </a:r>
            <a:r>
              <a:rPr lang="cs-CZ" baseline="0" dirty="0" smtClean="0"/>
              <a:t> pojetí, korigováno RS </a:t>
            </a:r>
            <a:r>
              <a:rPr lang="cs-CZ" sz="1200" kern="1200" dirty="0" smtClean="0">
                <a:solidFill>
                  <a:schemeClr val="tx1"/>
                </a:solidFill>
                <a:latin typeface="+mn-lt"/>
                <a:ea typeface="+mn-ea"/>
                <a:cs typeface="+mn-cs"/>
              </a:rPr>
              <a:t>usnesení ze dne 16. 11. 2010, č. </a:t>
            </a:r>
            <a:r>
              <a:rPr lang="cs-CZ" sz="1200" kern="1200" dirty="0" err="1" smtClean="0">
                <a:solidFill>
                  <a:schemeClr val="tx1"/>
                </a:solidFill>
                <a:latin typeface="+mn-lt"/>
                <a:ea typeface="+mn-ea"/>
                <a:cs typeface="+mn-cs"/>
              </a:rPr>
              <a:t>j</a:t>
            </a:r>
            <a:r>
              <a:rPr lang="cs-CZ" sz="1200" kern="1200" dirty="0" smtClean="0">
                <a:solidFill>
                  <a:schemeClr val="tx1"/>
                </a:solidFill>
                <a:latin typeface="+mn-lt"/>
                <a:ea typeface="+mn-ea"/>
                <a:cs typeface="+mn-cs"/>
              </a:rPr>
              <a:t>. 7 </a:t>
            </a:r>
            <a:r>
              <a:rPr lang="cs-CZ" sz="1200" kern="1200" dirty="0" err="1" smtClean="0">
                <a:solidFill>
                  <a:schemeClr val="tx1"/>
                </a:solidFill>
                <a:latin typeface="+mn-lt"/>
                <a:ea typeface="+mn-ea"/>
                <a:cs typeface="+mn-cs"/>
              </a:rPr>
              <a:t>Aps</a:t>
            </a:r>
            <a:r>
              <a:rPr lang="cs-CZ" sz="1200" kern="1200" dirty="0" smtClean="0">
                <a:solidFill>
                  <a:schemeClr val="tx1"/>
                </a:solidFill>
                <a:latin typeface="+mn-lt"/>
                <a:ea typeface="+mn-ea"/>
                <a:cs typeface="+mn-cs"/>
              </a:rPr>
              <a:t> 3/2008 ‑ 98 (záznam do katastru) a ze dne 18. 9. 2012, č. </a:t>
            </a:r>
            <a:r>
              <a:rPr lang="cs-CZ" sz="1200" kern="1200" dirty="0" err="1" smtClean="0">
                <a:solidFill>
                  <a:schemeClr val="tx1"/>
                </a:solidFill>
                <a:latin typeface="+mn-lt"/>
                <a:ea typeface="+mn-ea"/>
                <a:cs typeface="+mn-cs"/>
              </a:rPr>
              <a:t>j</a:t>
            </a:r>
            <a:r>
              <a:rPr lang="cs-CZ" sz="1200" kern="1200" dirty="0" smtClean="0">
                <a:solidFill>
                  <a:schemeClr val="tx1"/>
                </a:solidFill>
                <a:latin typeface="+mn-lt"/>
                <a:ea typeface="+mn-ea"/>
                <a:cs typeface="+mn-cs"/>
              </a:rPr>
              <a:t>. 2 As 86/2010 – 76  (souhlasy podle stavebního zákona): </a:t>
            </a:r>
            <a:r>
              <a:rPr lang="cs-CZ" sz="1200" i="1" kern="1200" dirty="0" smtClean="0">
                <a:solidFill>
                  <a:schemeClr val="tx1"/>
                </a:solidFill>
                <a:latin typeface="+mn-lt"/>
                <a:ea typeface="+mn-ea"/>
                <a:cs typeface="+mn-cs"/>
              </a:rPr>
              <a:t>rozdíl mezi žalobou proti rozhodnutí správního orgánu a zásahovou žalobou proto primárně spočívá ve formě aktů nebo úkonů, proti nimž uvedené žaloby chrání. Žaloba proti rozhodnutí správního orgánu chrání proti aktům majícím obecně povahu individuálního správního aktu, jak takovému pojmu rozumí hlavní proud doktríny správního práva (ať již vydávaného podle správního řádu, zákona o správě daní a poplatků či jakéhokoli jiného zvláštního zákona).</a:t>
            </a:r>
          </a:p>
          <a:p>
            <a:endParaRPr lang="cs-CZ" sz="1200" i="1" kern="1200" dirty="0" smtClean="0">
              <a:solidFill>
                <a:schemeClr val="tx1"/>
              </a:solidFill>
              <a:latin typeface="+mn-lt"/>
              <a:ea typeface="+mn-ea"/>
              <a:cs typeface="+mn-cs"/>
            </a:endParaRPr>
          </a:p>
          <a:p>
            <a:r>
              <a:rPr lang="cs-CZ" sz="1200" i="0" kern="1200" dirty="0" smtClean="0">
                <a:solidFill>
                  <a:schemeClr val="tx1"/>
                </a:solidFill>
                <a:latin typeface="+mn-lt"/>
                <a:ea typeface="+mn-ea"/>
                <a:cs typeface="+mn-cs"/>
              </a:rPr>
              <a:t>Aktivní legitimace: § 65 (1) Kdo tvrdí, že byl na svých právech zkrácen přímo nebo v důsledku porušení svých práv v předcházejícím řízení úkonem správního orgánu, jímž se zakládají, mění, ruší nebo závazně určují jeho práva nebo povinnosti, (dále jen "rozhodnutí"), může se žalobou domáhat zrušení takového rozhodnutí, popřípadě vyslovení jeho nicotnosti, nestanoví-li tento nebo zvláštní zákon jinak.</a:t>
            </a:r>
          </a:p>
          <a:p>
            <a:r>
              <a:rPr lang="cs-CZ" sz="1200" i="0" kern="1200" dirty="0" smtClean="0">
                <a:solidFill>
                  <a:schemeClr val="tx1"/>
                </a:solidFill>
                <a:latin typeface="+mn-lt"/>
                <a:ea typeface="+mn-ea"/>
                <a:cs typeface="+mn-cs"/>
              </a:rPr>
              <a:t>(2) Žalobu proti rozhodnutí správního orgánu může podat i účastník řízení před správním orgánem, který není k žalobě oprávněn podle odstavce 1, tvrdí-li, že postupem správního orgánu byl zkrácen na právech, která jemu příslušejí, takovým způsobem, že to mohlo mít za následek nezákonné rozhodnutí. </a:t>
            </a:r>
          </a:p>
          <a:p>
            <a:r>
              <a:rPr lang="cs-CZ" dirty="0" smtClean="0"/>
              <a:t>rozsudek NSS ze dne 2. 9. 2009, </a:t>
            </a:r>
            <a:r>
              <a:rPr lang="cs-CZ" dirty="0" err="1" smtClean="0"/>
              <a:t>čj</a:t>
            </a:r>
            <a:r>
              <a:rPr lang="cs-CZ" dirty="0" smtClean="0"/>
              <a:t>. 1 As 40/2009-251</a:t>
            </a:r>
            <a:r>
              <a:rPr lang="cs-CZ" baseline="0" dirty="0" smtClean="0"/>
              <a:t> (žalobci – občanská sdružení podle § 70 ZOPK) – překonáno rozsudkem 1 As 13/2015 (Frank </a:t>
            </a:r>
            <a:r>
              <a:rPr lang="cs-CZ" baseline="0" dirty="0" err="1" smtClean="0"/>
              <a:t>Bold</a:t>
            </a:r>
            <a:r>
              <a:rPr lang="cs-CZ" baseline="0" dirty="0" smtClean="0"/>
              <a:t>, Integrované povolení na elektrárnu </a:t>
            </a:r>
            <a:r>
              <a:rPr lang="cs-CZ" baseline="0" dirty="0" err="1" smtClean="0"/>
              <a:t>Prunéřov</a:t>
            </a:r>
            <a:endParaRPr lang="cs-CZ" baseline="0" dirty="0" smtClean="0"/>
          </a:p>
          <a:p>
            <a:r>
              <a:rPr lang="cs-CZ" baseline="0" dirty="0" smtClean="0"/>
              <a:t>Rozsudek NSS </a:t>
            </a:r>
            <a:r>
              <a:rPr lang="pl-PL" dirty="0" smtClean="0"/>
              <a:t>ze dne 21. 2. 2008, čj. 3 As 56/2007-108 (navrhovatel zrušení ochranné známky podle</a:t>
            </a:r>
            <a:r>
              <a:rPr lang="pl-PL" baseline="0" dirty="0" smtClean="0"/>
              <a:t> § 31 zákona o ochranných známkách), </a:t>
            </a:r>
          </a:p>
          <a:p>
            <a:r>
              <a:rPr lang="pl-PL" baseline="0" dirty="0" smtClean="0"/>
              <a:t>Rozsudek </a:t>
            </a:r>
            <a:r>
              <a:rPr lang="pl-PL" dirty="0" smtClean="0"/>
              <a:t>ze dne 28. 4. 2011, čj. 3 Ads 48/2010-237 (distributor léčiv v řízení o stanovení výše úhrady ze zdravotního pojištění)</a:t>
            </a:r>
            <a:r>
              <a:rPr lang="pl-PL" baseline="0" dirty="0" smtClean="0"/>
              <a:t> – překonáno RS usnesením </a:t>
            </a:r>
            <a:r>
              <a:rPr lang="pl-PL" dirty="0" smtClean="0"/>
              <a:t>ze dne 9. 12. 2014, čj. 4 Ads 35/2013-63</a:t>
            </a:r>
          </a:p>
          <a:p>
            <a:endParaRPr lang="pl-PL" dirty="0" smtClean="0"/>
          </a:p>
          <a:p>
            <a:r>
              <a:rPr lang="pl-PL" dirty="0" smtClean="0"/>
              <a:t>§ 73 (2) Soud na návrh žalobce po vyjádření žalovaného usnesením přizná žalobě odkladný účinek, jestliže by výkon nebo jiné právní následky rozhodnutí znamenaly pro žalobce </a:t>
            </a:r>
            <a:r>
              <a:rPr lang="pl-PL" u="sng" dirty="0" smtClean="0"/>
              <a:t>nepoměrně větší újmu</a:t>
            </a:r>
            <a:r>
              <a:rPr lang="pl-PL" dirty="0" smtClean="0"/>
              <a:t>, </a:t>
            </a:r>
            <a:r>
              <a:rPr lang="pl-PL" u="sng" dirty="0" smtClean="0"/>
              <a:t>než jaká přiznáním odkladného účinku může vzniknout jiným osobám</a:t>
            </a:r>
            <a:r>
              <a:rPr lang="pl-PL" dirty="0" smtClean="0"/>
              <a:t>, a jestliže to nebude </a:t>
            </a:r>
            <a:r>
              <a:rPr lang="pl-PL" u="sng" dirty="0" smtClean="0"/>
              <a:t>v rozporu s důležitým veřejným zájmem</a:t>
            </a:r>
            <a:r>
              <a:rPr lang="pl-PL" dirty="0" smtClean="0"/>
              <a:t>.</a:t>
            </a:r>
          </a:p>
          <a:p>
            <a:endParaRPr lang="pl-PL" dirty="0" smtClean="0"/>
          </a:p>
          <a:p>
            <a:r>
              <a:rPr lang="pl-PL" dirty="0" smtClean="0"/>
              <a:t>Výjimky</a:t>
            </a:r>
            <a:r>
              <a:rPr lang="pl-PL" baseline="0" dirty="0" smtClean="0"/>
              <a:t> z koncentrace a dispoziční zásady: non refoulement (</a:t>
            </a:r>
            <a:r>
              <a:rPr lang="cs-CZ" dirty="0" smtClean="0"/>
              <a:t>rozsudek NSS ze dne 21. 3. 2006, </a:t>
            </a:r>
            <a:r>
              <a:rPr lang="cs-CZ" dirty="0" err="1" smtClean="0"/>
              <a:t>čj</a:t>
            </a:r>
            <a:r>
              <a:rPr lang="cs-CZ" dirty="0" smtClean="0"/>
              <a:t>. 2 </a:t>
            </a:r>
            <a:r>
              <a:rPr lang="cs-CZ" dirty="0" err="1" smtClean="0"/>
              <a:t>Azs</a:t>
            </a:r>
            <a:r>
              <a:rPr lang="cs-CZ" dirty="0" smtClean="0"/>
              <a:t> 75/2005-75), zánik trestnosti u přestupku (rozsudek NSS ze dne 13. 6. 2008, </a:t>
            </a:r>
            <a:r>
              <a:rPr lang="cs-CZ" dirty="0" err="1" smtClean="0"/>
              <a:t>čj</a:t>
            </a:r>
            <a:r>
              <a:rPr lang="cs-CZ" dirty="0" smtClean="0"/>
              <a:t>. 2 As 9/2008-77).</a:t>
            </a:r>
          </a:p>
          <a:p>
            <a:endParaRPr lang="cs-CZ" dirty="0" smtClean="0"/>
          </a:p>
          <a:p>
            <a:r>
              <a:rPr lang="cs-CZ" dirty="0" smtClean="0"/>
              <a:t>Výjimky z kasačního principu:</a:t>
            </a:r>
            <a:r>
              <a:rPr lang="cs-CZ" baseline="0" dirty="0" smtClean="0"/>
              <a:t> § 16 odst. 4 INFOZ, možnost deklarace nicotnosti, možnost moderovat sankci (§ 65/3 s. </a:t>
            </a:r>
            <a:r>
              <a:rPr lang="cs-CZ" baseline="0" dirty="0" err="1" smtClean="0"/>
              <a:t>ř</a:t>
            </a:r>
            <a:r>
              <a:rPr lang="cs-CZ" baseline="0" dirty="0" smtClean="0"/>
              <a:t>. s.)</a:t>
            </a:r>
            <a:endParaRPr lang="pl-PL" dirty="0" smtClean="0"/>
          </a:p>
          <a:p>
            <a:endParaRPr lang="cs-CZ" sz="1200" i="0" kern="1200" dirty="0" smtClean="0">
              <a:solidFill>
                <a:schemeClr val="tx1"/>
              </a:solidFill>
              <a:latin typeface="+mn-lt"/>
              <a:ea typeface="+mn-ea"/>
              <a:cs typeface="+mn-cs"/>
            </a:endParaRPr>
          </a:p>
          <a:p>
            <a:endParaRPr lang="cs-CZ" sz="1200" i="1" kern="1200" dirty="0" smtClean="0">
              <a:solidFill>
                <a:schemeClr val="tx1"/>
              </a:solidFill>
              <a:latin typeface="+mn-lt"/>
              <a:ea typeface="+mn-ea"/>
              <a:cs typeface="+mn-cs"/>
            </a:endParaRPr>
          </a:p>
          <a:p>
            <a:endParaRPr lang="cs-CZ" i="1"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Prostředky nápravy: žádost</a:t>
            </a:r>
            <a:r>
              <a:rPr lang="cs-CZ" baseline="0" dirty="0" smtClean="0"/>
              <a:t> o uplatnění opatření proti nečinnosti podle § 80 odst. 3 SŘ, </a:t>
            </a:r>
          </a:p>
          <a:p>
            <a:endParaRPr lang="cs-CZ" baseline="0" dirty="0" smtClean="0"/>
          </a:p>
          <a:p>
            <a:r>
              <a:rPr lang="cs-CZ" baseline="0" dirty="0" smtClean="0"/>
              <a:t>Přerušení řízení před správním orgánem (</a:t>
            </a:r>
            <a:r>
              <a:rPr lang="cs-CZ" dirty="0" smtClean="0"/>
              <a:t>usnesení RS ze dne 14. 1. 2014, </a:t>
            </a:r>
            <a:r>
              <a:rPr lang="cs-CZ" dirty="0" err="1" smtClean="0"/>
              <a:t>čj</a:t>
            </a:r>
            <a:r>
              <a:rPr lang="cs-CZ" dirty="0" smtClean="0"/>
              <a:t>. 7 </a:t>
            </a:r>
            <a:r>
              <a:rPr lang="cs-CZ" dirty="0" err="1" smtClean="0"/>
              <a:t>Ans</a:t>
            </a:r>
            <a:r>
              <a:rPr lang="cs-CZ" dirty="0" smtClean="0"/>
              <a:t> 10/2012-46)</a:t>
            </a:r>
          </a:p>
          <a:p>
            <a:endParaRPr lang="cs-CZ" baseline="0" dirty="0" smtClean="0"/>
          </a:p>
          <a:p>
            <a:r>
              <a:rPr lang="cs-CZ" baseline="0" dirty="0" smtClean="0"/>
              <a:t>Oživlé mrtvoly (</a:t>
            </a:r>
            <a:r>
              <a:rPr lang="cs-CZ" dirty="0" smtClean="0"/>
              <a:t>usnesení RS </a:t>
            </a:r>
            <a:r>
              <a:rPr lang="pl-PL" dirty="0" smtClean="0"/>
              <a:t>ze dne 1. 7. 2015, čj. 10 Ads 99/2014-58)</a:t>
            </a:r>
            <a:endParaRPr lang="cs-CZ" dirty="0" smtClean="0"/>
          </a:p>
          <a:p>
            <a:endParaRPr lang="cs-CZ" dirty="0" smtClean="0"/>
          </a:p>
          <a:p>
            <a:r>
              <a:rPr lang="cs-CZ" dirty="0" err="1" smtClean="0"/>
              <a:t>Exekvovatelnost</a:t>
            </a:r>
            <a:r>
              <a:rPr lang="cs-CZ" dirty="0" smtClean="0"/>
              <a:t>: § 63 s. </a:t>
            </a:r>
            <a:r>
              <a:rPr lang="cs-CZ" dirty="0" err="1" smtClean="0"/>
              <a:t>ř</a:t>
            </a:r>
            <a:r>
              <a:rPr lang="cs-CZ" dirty="0" smtClean="0"/>
              <a:t>. s. Povinnou osobou je organizační složka, resp. veřejnoprávní korporací</a:t>
            </a:r>
            <a:endParaRPr lang="cs-CZ" dirty="0"/>
          </a:p>
        </p:txBody>
      </p:sp>
      <p:sp>
        <p:nvSpPr>
          <p:cNvPr id="4" name="Zástupný symbol pro číslo snímku 3"/>
          <p:cNvSpPr>
            <a:spLocks noGrp="1"/>
          </p:cNvSpPr>
          <p:nvPr>
            <p:ph type="sldNum" sz="quarter" idx="10"/>
          </p:nvPr>
        </p:nvSpPr>
        <p:spPr/>
        <p:txBody>
          <a:bodyPr/>
          <a:lstStyle/>
          <a:p>
            <a:fld id="{33172ABC-774D-44B1-A2D5-A9485B9CFE7C}" type="slidenum">
              <a:rPr lang="cs-CZ" smtClean="0"/>
              <a:pPr/>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B6828BC-A289-4596-B9C2-F1B8C8E7A314}" type="datetimeFigureOut">
              <a:rPr lang="cs-CZ" smtClean="0"/>
              <a:pPr/>
              <a:t>11.11.2015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B925B92-F14F-480D-A824-8A06974973A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828BC-A289-4596-B9C2-F1B8C8E7A314}" type="datetimeFigureOut">
              <a:rPr lang="cs-CZ" smtClean="0"/>
              <a:pPr/>
              <a:t>11.11.2015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25B92-F14F-480D-A824-8A06974973AC}"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Záruky zákonnosti ve veřejné správě </a:t>
            </a:r>
            <a:endParaRPr lang="cs-CZ" dirty="0"/>
          </a:p>
        </p:txBody>
      </p:sp>
      <p:sp>
        <p:nvSpPr>
          <p:cNvPr id="3" name="Podnadpis 2"/>
          <p:cNvSpPr>
            <a:spLocks noGrp="1"/>
          </p:cNvSpPr>
          <p:nvPr>
            <p:ph type="subTitle" idx="1"/>
          </p:nvPr>
        </p:nvSpPr>
        <p:spPr/>
        <p:txBody>
          <a:bodyPr/>
          <a:lstStyle/>
          <a:p>
            <a:r>
              <a:rPr lang="cs-CZ" dirty="0" smtClean="0"/>
              <a:t>Aleš Roztočil</a:t>
            </a:r>
          </a:p>
          <a:p>
            <a:r>
              <a:rPr lang="cs-CZ" sz="2400" dirty="0" err="1" smtClean="0"/>
              <a:t>PrF</a:t>
            </a:r>
            <a:r>
              <a:rPr lang="cs-CZ" sz="2400" dirty="0" smtClean="0"/>
              <a:t> MU 12. 11. 2015 </a:t>
            </a:r>
            <a:endParaRPr lang="cs-CZ"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4.4. Správní soudnictví – žaloba proti nečinnosti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Povinnost vyčerpat prostředky nápravy ve správním řízení </a:t>
            </a:r>
          </a:p>
          <a:p>
            <a:r>
              <a:rPr lang="cs-CZ" dirty="0" smtClean="0"/>
              <a:t>Lhůty 1 rok od uplynutí lhůty pro rozhodnutí nebo od posledního úkonu</a:t>
            </a:r>
          </a:p>
          <a:p>
            <a:r>
              <a:rPr lang="cs-CZ" dirty="0" smtClean="0"/>
              <a:t>Soud přezkoumá i důvodnost přerušení správního řízení</a:t>
            </a:r>
          </a:p>
          <a:p>
            <a:r>
              <a:rPr lang="cs-CZ" dirty="0" smtClean="0"/>
              <a:t>Zvláštní případ „oživlé mrtvoly“</a:t>
            </a:r>
          </a:p>
          <a:p>
            <a:r>
              <a:rPr lang="cs-CZ" dirty="0" smtClean="0"/>
              <a:t>Výrok, kterým se ukládá vydat rozhodnutí ve stanovené lhůtě</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4.5. Správní soudnictví – zásahová žaloba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Široké pojetí zásahu: vše co zasahuje do práv a není rozhodnutím ani nečinností</a:t>
            </a:r>
          </a:p>
          <a:p>
            <a:r>
              <a:rPr lang="cs-CZ" dirty="0" smtClean="0"/>
              <a:t>Přísné lhůty (2 měsíce subjektivní, 2 roky objektivní), vyčerpání prostředků nápravy</a:t>
            </a:r>
          </a:p>
          <a:p>
            <a:r>
              <a:rPr lang="cs-CZ" dirty="0" smtClean="0"/>
              <a:t>Podmínky důvodnosti </a:t>
            </a:r>
          </a:p>
          <a:p>
            <a:r>
              <a:rPr lang="cs-CZ" dirty="0" smtClean="0"/>
              <a:t>Deklaratorní výrok (jde-li o zásah ukončený), </a:t>
            </a:r>
            <a:r>
              <a:rPr lang="cs-CZ" dirty="0" err="1" smtClean="0"/>
              <a:t>negatorní</a:t>
            </a:r>
            <a:r>
              <a:rPr lang="cs-CZ" dirty="0" smtClean="0"/>
              <a:t>, resp. ukládající obnovení stavu před zásahem</a:t>
            </a:r>
          </a:p>
          <a:p>
            <a:r>
              <a:rPr lang="cs-CZ" dirty="0" smtClean="0"/>
              <a:t>Otázka existence či souladu zásahu se zákonem je otázkou důvodnosti, nikoli přípustnosti žaloby.</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 6. Správní soudnictví – návrh na zrušení opatření obecné povahy</a:t>
            </a:r>
            <a:endParaRPr lang="cs-CZ" dirty="0"/>
          </a:p>
        </p:txBody>
      </p:sp>
      <p:sp>
        <p:nvSpPr>
          <p:cNvPr id="3" name="Zástupný symbol pro obsah 2"/>
          <p:cNvSpPr>
            <a:spLocks noGrp="1"/>
          </p:cNvSpPr>
          <p:nvPr>
            <p:ph idx="1"/>
          </p:nvPr>
        </p:nvSpPr>
        <p:spPr/>
        <p:txBody>
          <a:bodyPr>
            <a:normAutofit/>
          </a:bodyPr>
          <a:lstStyle/>
          <a:p>
            <a:r>
              <a:rPr lang="cs-CZ" dirty="0" smtClean="0"/>
              <a:t>Vloženo do s. </a:t>
            </a:r>
            <a:r>
              <a:rPr lang="cs-CZ" dirty="0" err="1" smtClean="0"/>
              <a:t>ř</a:t>
            </a:r>
            <a:r>
              <a:rPr lang="cs-CZ" dirty="0" smtClean="0"/>
              <a:t>. s. v roce 2005</a:t>
            </a:r>
          </a:p>
          <a:p>
            <a:r>
              <a:rPr lang="cs-CZ" dirty="0" smtClean="0"/>
              <a:t>Absence legální definice OOP</a:t>
            </a:r>
          </a:p>
          <a:p>
            <a:r>
              <a:rPr lang="cs-CZ" dirty="0" smtClean="0"/>
              <a:t>Novela s. </a:t>
            </a:r>
            <a:r>
              <a:rPr lang="cs-CZ" dirty="0" err="1" smtClean="0"/>
              <a:t>ř</a:t>
            </a:r>
            <a:r>
              <a:rPr lang="cs-CZ" dirty="0" smtClean="0"/>
              <a:t>. s. č. 303/2011 Sb.</a:t>
            </a:r>
          </a:p>
          <a:p>
            <a:pPr lvl="1">
              <a:buFont typeface="Courier New" pitchFamily="49" charset="0"/>
              <a:buChar char="o"/>
            </a:pPr>
            <a:r>
              <a:rPr lang="cs-CZ" dirty="0" smtClean="0"/>
              <a:t>Zavedení  koncentrace a dispoziční zásady</a:t>
            </a:r>
          </a:p>
          <a:p>
            <a:pPr lvl="1">
              <a:buFont typeface="Courier New" pitchFamily="49" charset="0"/>
              <a:buChar char="o"/>
            </a:pPr>
            <a:r>
              <a:rPr lang="cs-CZ" dirty="0" smtClean="0"/>
              <a:t>Lhůta pro podání návrhu</a:t>
            </a:r>
          </a:p>
          <a:p>
            <a:pPr lvl="1">
              <a:buFont typeface="Courier New" pitchFamily="49" charset="0"/>
              <a:buChar char="o"/>
            </a:pPr>
            <a:r>
              <a:rPr lang="cs-CZ" dirty="0" smtClean="0"/>
              <a:t>Věcná příslušnost krajského soudu</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 7. Správní soudnictví – kasační stížnost</a:t>
            </a:r>
            <a:endParaRPr lang="cs-CZ" dirty="0"/>
          </a:p>
        </p:txBody>
      </p:sp>
      <p:sp>
        <p:nvSpPr>
          <p:cNvPr id="3" name="Zástupný symbol pro obsah 2"/>
          <p:cNvSpPr>
            <a:spLocks noGrp="1"/>
          </p:cNvSpPr>
          <p:nvPr>
            <p:ph idx="1"/>
          </p:nvPr>
        </p:nvSpPr>
        <p:spPr/>
        <p:txBody>
          <a:bodyPr>
            <a:noAutofit/>
          </a:bodyPr>
          <a:lstStyle/>
          <a:p>
            <a:r>
              <a:rPr lang="cs-CZ" sz="2400" dirty="0" smtClean="0"/>
              <a:t>O kasační stížnosti rozhoduje NSS</a:t>
            </a:r>
          </a:p>
          <a:p>
            <a:r>
              <a:rPr lang="cs-CZ" sz="2400" dirty="0" smtClean="0"/>
              <a:t>Kasační stížnost je přípustná i proti procesním usnesením KS, s výjimkou:</a:t>
            </a:r>
          </a:p>
          <a:p>
            <a:pPr lvl="1"/>
            <a:r>
              <a:rPr lang="cs-CZ" sz="2000" dirty="0" smtClean="0"/>
              <a:t>Rozhodnutí, kterými se pouze upravuje vedení řízení</a:t>
            </a:r>
          </a:p>
          <a:p>
            <a:pPr lvl="1"/>
            <a:r>
              <a:rPr lang="cs-CZ" sz="2000" dirty="0" smtClean="0"/>
              <a:t>Rozhodnutí, která jsou podle povahy dočasná</a:t>
            </a:r>
          </a:p>
          <a:p>
            <a:r>
              <a:rPr lang="cs-CZ" sz="2400" dirty="0" smtClean="0"/>
              <a:t>Dále vyloučeny kasační stížnosti </a:t>
            </a:r>
          </a:p>
          <a:p>
            <a:pPr lvl="1"/>
            <a:r>
              <a:rPr lang="cs-CZ" sz="2000" dirty="0" smtClean="0"/>
              <a:t>opakovaně brojící proti otázkám o nichž NSS již v téže věci rozhodl</a:t>
            </a:r>
          </a:p>
          <a:p>
            <a:pPr lvl="1"/>
            <a:r>
              <a:rPr lang="cs-CZ" sz="2000" dirty="0" smtClean="0"/>
              <a:t>Brojící pouze proti důvodům rozhodnutí KS</a:t>
            </a:r>
          </a:p>
          <a:p>
            <a:pPr lvl="1"/>
            <a:r>
              <a:rPr lang="cs-CZ" sz="2000" dirty="0" smtClean="0"/>
              <a:t>Pouze proti rozhodnutím o nákladech řízení</a:t>
            </a:r>
          </a:p>
          <a:p>
            <a:r>
              <a:rPr lang="cs-CZ" sz="2400" dirty="0" smtClean="0"/>
              <a:t>Důvody kasační stížnosti: právní, skutkové i procesní</a:t>
            </a:r>
          </a:p>
          <a:p>
            <a:r>
              <a:rPr lang="cs-CZ" sz="2400" dirty="0" smtClean="0"/>
              <a:t>Nepřijatelnost kasační stížnosti (§ 104a )</a:t>
            </a:r>
          </a:p>
          <a:p>
            <a:r>
              <a:rPr lang="cs-CZ" sz="2400" dirty="0" smtClean="0"/>
              <a:t>Možnost NSS zrušit rozhodnutí orgánu VS</a:t>
            </a:r>
            <a:endParaRPr lang="cs-CZ"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5. Ústavní soud</a:t>
            </a:r>
            <a:endParaRPr lang="cs-CZ" dirty="0"/>
          </a:p>
        </p:txBody>
      </p:sp>
      <p:sp>
        <p:nvSpPr>
          <p:cNvPr id="3" name="Zástupný symbol pro obsah 2"/>
          <p:cNvSpPr>
            <a:spLocks noGrp="1"/>
          </p:cNvSpPr>
          <p:nvPr>
            <p:ph idx="1"/>
          </p:nvPr>
        </p:nvSpPr>
        <p:spPr/>
        <p:txBody>
          <a:bodyPr>
            <a:normAutofit fontScale="92500"/>
          </a:bodyPr>
          <a:lstStyle/>
          <a:p>
            <a:r>
              <a:rPr lang="cs-CZ" dirty="0" smtClean="0"/>
              <a:t>Ústava, čl. 83 až 89</a:t>
            </a:r>
          </a:p>
          <a:p>
            <a:r>
              <a:rPr lang="cs-CZ" dirty="0" smtClean="0"/>
              <a:t>Zákon č. 182/1993 Sb., o Ústavním soudu</a:t>
            </a:r>
          </a:p>
          <a:p>
            <a:r>
              <a:rPr lang="cs-CZ" dirty="0" smtClean="0"/>
              <a:t>Ve vztahu k VS ÚS rozhoduje:</a:t>
            </a:r>
          </a:p>
          <a:p>
            <a:pPr lvl="1"/>
            <a:r>
              <a:rPr lang="cs-CZ" dirty="0" smtClean="0"/>
              <a:t>§ 72 O ústavních stížnostech </a:t>
            </a:r>
            <a:r>
              <a:rPr lang="cs-CZ" dirty="0" smtClean="0"/>
              <a:t>proti rozhodnutím </a:t>
            </a:r>
            <a:r>
              <a:rPr lang="cs-CZ" dirty="0" smtClean="0"/>
              <a:t>opatřením nebo jiným zásahům VS</a:t>
            </a:r>
          </a:p>
          <a:p>
            <a:pPr lvl="1"/>
            <a:r>
              <a:rPr lang="cs-CZ" dirty="0" smtClean="0"/>
              <a:t>§ 64 O zrušení normativních správních aktů</a:t>
            </a:r>
          </a:p>
          <a:p>
            <a:pPr lvl="1"/>
            <a:r>
              <a:rPr lang="cs-CZ" dirty="0" smtClean="0"/>
              <a:t>§ 120 Spory o kompetenci mezi státními orgány a ÚSC</a:t>
            </a:r>
            <a:endParaRPr lang="cs-CZ" dirty="0" smtClean="0"/>
          </a:p>
          <a:p>
            <a:r>
              <a:rPr lang="cs-CZ" dirty="0" smtClean="0"/>
              <a:t>Podmínka vyčerpání opravných prostředků (§ 75)</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6. Veřejný ochránce práv</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Zákon č. 349/1999 Sb., o veřejném ochránci práv</a:t>
            </a:r>
          </a:p>
          <a:p>
            <a:r>
              <a:rPr lang="cs-CZ" dirty="0" smtClean="0"/>
              <a:t>Poslání – ochrana osob ve vztahu k VS</a:t>
            </a:r>
          </a:p>
          <a:p>
            <a:pPr lvl="1"/>
            <a:r>
              <a:rPr lang="cs-CZ" dirty="0" smtClean="0"/>
              <a:t>Zákonnost</a:t>
            </a:r>
          </a:p>
          <a:p>
            <a:pPr lvl="1"/>
            <a:r>
              <a:rPr lang="cs-CZ" dirty="0" smtClean="0"/>
              <a:t>Dodržování principů právního státu a dobré správy</a:t>
            </a:r>
            <a:endParaRPr lang="cs-CZ" dirty="0" smtClean="0"/>
          </a:p>
          <a:p>
            <a:r>
              <a:rPr lang="cs-CZ" dirty="0" smtClean="0"/>
              <a:t>Zvláštní poslání: ochrana osob omezených na svobodě</a:t>
            </a:r>
          </a:p>
          <a:p>
            <a:r>
              <a:rPr lang="cs-CZ" dirty="0" smtClean="0"/>
              <a:t>Nemá kasační nebo donucovací pravomoci, spíše působí jako </a:t>
            </a:r>
            <a:r>
              <a:rPr lang="cs-CZ" dirty="0" err="1" smtClean="0"/>
              <a:t>mediátor</a:t>
            </a:r>
            <a:endParaRPr lang="cs-CZ" dirty="0" smtClean="0"/>
          </a:p>
          <a:p>
            <a:r>
              <a:rPr lang="cs-CZ" dirty="0" smtClean="0"/>
              <a:t>Prověřování podnětů (šetření)</a:t>
            </a:r>
          </a:p>
          <a:p>
            <a:r>
              <a:rPr lang="cs-CZ" dirty="0" smtClean="0"/>
              <a:t>Oprávnění podat návrh na zahájení kárného řízení proti soudci nebo státnímu zástupci</a:t>
            </a:r>
          </a:p>
          <a:p>
            <a:r>
              <a:rPr lang="cs-CZ" dirty="0" smtClean="0"/>
              <a:t>Oprávnění k žalobě proti rozhodnutí VS (§ 66 odst. 3 SŘS)</a:t>
            </a:r>
            <a:endParaRPr lang="cs-CZ" dirty="0" smtClean="0"/>
          </a:p>
          <a:p>
            <a:r>
              <a:rPr lang="cs-CZ" dirty="0" smtClean="0"/>
              <a:t>Oprávnění k návrhu na zrušení podzákonného předpisu (§ 64/2f ZUS)</a:t>
            </a:r>
          </a:p>
          <a:p>
            <a:r>
              <a:rPr lang="cs-CZ" dirty="0" smtClean="0"/>
              <a:t>Oprávnění účastnic se řízení o zrušení předpisu (§ 69/3 ZUS)</a:t>
            </a:r>
            <a:endParaRPr lang="cs-CZ"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7.1. Právo na informace</a:t>
            </a:r>
            <a:endParaRPr lang="cs-CZ" dirty="0"/>
          </a:p>
        </p:txBody>
      </p:sp>
      <p:sp>
        <p:nvSpPr>
          <p:cNvPr id="3" name="Zástupný symbol pro obsah 2"/>
          <p:cNvSpPr>
            <a:spLocks noGrp="1"/>
          </p:cNvSpPr>
          <p:nvPr>
            <p:ph idx="1"/>
          </p:nvPr>
        </p:nvSpPr>
        <p:spPr>
          <a:xfrm>
            <a:off x="457200" y="1844824"/>
            <a:ext cx="8229600" cy="4281339"/>
          </a:xfrm>
        </p:spPr>
        <p:txBody>
          <a:bodyPr>
            <a:normAutofit fontScale="92500" lnSpcReduction="20000"/>
          </a:bodyPr>
          <a:lstStyle/>
          <a:p>
            <a:r>
              <a:rPr lang="cs-CZ" dirty="0" smtClean="0"/>
              <a:t>Listina základních práv a svobod:</a:t>
            </a:r>
          </a:p>
          <a:p>
            <a:r>
              <a:rPr lang="cs-CZ" dirty="0" smtClean="0"/>
              <a:t>Čl. 17 odst. 1: </a:t>
            </a:r>
            <a:r>
              <a:rPr lang="cs-CZ" i="1" dirty="0" smtClean="0"/>
              <a:t>„Svoboda projevu a právo na informace jsou zaručeny.“</a:t>
            </a:r>
          </a:p>
          <a:p>
            <a:r>
              <a:rPr lang="cs-CZ" dirty="0" smtClean="0"/>
              <a:t>odst. 5: </a:t>
            </a:r>
            <a:r>
              <a:rPr lang="cs-CZ" i="1" dirty="0" smtClean="0"/>
              <a:t>„Státní orgány a orgány územních samosprávy jsou povinny přiměřeným způsobem poskytovat informace o své činnosti. Podmínky a provedení stanoví zákon.“</a:t>
            </a:r>
          </a:p>
          <a:p>
            <a:r>
              <a:rPr lang="cs-CZ" dirty="0" smtClean="0"/>
              <a:t>Smysl a účel práva na informace</a:t>
            </a:r>
          </a:p>
          <a:p>
            <a:r>
              <a:rPr lang="cs-CZ" dirty="0" smtClean="0"/>
              <a:t>Zákon č. 106/1999 Sb., o svobodném přístupu k informacím (</a:t>
            </a:r>
            <a:r>
              <a:rPr lang="cs-CZ" dirty="0" err="1" smtClean="0"/>
              <a:t>InfoZ</a:t>
            </a:r>
            <a:r>
              <a:rPr lang="cs-CZ"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7.2. Právo </a:t>
            </a:r>
            <a:r>
              <a:rPr lang="cs-CZ" dirty="0" smtClean="0"/>
              <a:t>na informace: zákonné </a:t>
            </a:r>
            <a:r>
              <a:rPr lang="cs-CZ" dirty="0" smtClean="0"/>
              <a:t>garance</a:t>
            </a:r>
            <a:endParaRPr lang="cs-CZ" dirty="0"/>
          </a:p>
        </p:txBody>
      </p:sp>
      <p:sp>
        <p:nvSpPr>
          <p:cNvPr id="3" name="Zástupný symbol pro obsah 2"/>
          <p:cNvSpPr>
            <a:spLocks noGrp="1"/>
          </p:cNvSpPr>
          <p:nvPr>
            <p:ph idx="1"/>
          </p:nvPr>
        </p:nvSpPr>
        <p:spPr/>
        <p:txBody>
          <a:bodyPr/>
          <a:lstStyle/>
          <a:p>
            <a:r>
              <a:rPr lang="cs-CZ" u="sng" dirty="0" smtClean="0"/>
              <a:t>Materiální garance</a:t>
            </a:r>
            <a:r>
              <a:rPr lang="cs-CZ" dirty="0" smtClean="0"/>
              <a:t>: </a:t>
            </a:r>
          </a:p>
          <a:p>
            <a:r>
              <a:rPr lang="cs-CZ" dirty="0" smtClean="0"/>
              <a:t>§ 2/1 </a:t>
            </a:r>
            <a:r>
              <a:rPr lang="cs-CZ" dirty="0" err="1" smtClean="0"/>
              <a:t>InfoZ</a:t>
            </a:r>
            <a:r>
              <a:rPr lang="cs-CZ" dirty="0" smtClean="0"/>
              <a:t>: zásada poskytovat veškeré informace vztahující se k působnosti povinných subjektů (stát, ÚSC, veřejné instituce) </a:t>
            </a:r>
          </a:p>
          <a:p>
            <a:r>
              <a:rPr lang="cs-CZ" dirty="0" smtClean="0"/>
              <a:t>pokud není dána některá taxativně stanovená výjimka z informační povinnosti </a:t>
            </a:r>
          </a:p>
          <a:p>
            <a:r>
              <a:rPr lang="cs-CZ" dirty="0" smtClean="0"/>
              <a:t>zásada výjimky vykládat úzce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7.3. </a:t>
            </a:r>
            <a:r>
              <a:rPr lang="cs-CZ" dirty="0" smtClean="0"/>
              <a:t>Právo na informace: zákonné garance</a:t>
            </a:r>
            <a:endParaRPr lang="cs-CZ" dirty="0"/>
          </a:p>
        </p:txBody>
      </p:sp>
      <p:sp>
        <p:nvSpPr>
          <p:cNvPr id="3" name="Zástupný symbol pro obsah 2"/>
          <p:cNvSpPr>
            <a:spLocks noGrp="1"/>
          </p:cNvSpPr>
          <p:nvPr>
            <p:ph idx="1"/>
          </p:nvPr>
        </p:nvSpPr>
        <p:spPr>
          <a:xfrm>
            <a:off x="457200" y="1844824"/>
            <a:ext cx="8229600" cy="4281339"/>
          </a:xfrm>
        </p:spPr>
        <p:txBody>
          <a:bodyPr>
            <a:normAutofit lnSpcReduction="10000"/>
          </a:bodyPr>
          <a:lstStyle/>
          <a:p>
            <a:r>
              <a:rPr lang="cs-CZ" u="sng" dirty="0" smtClean="0"/>
              <a:t>Procesní</a:t>
            </a:r>
            <a:r>
              <a:rPr lang="cs-CZ" dirty="0" smtClean="0"/>
              <a:t> garance:</a:t>
            </a:r>
          </a:p>
          <a:p>
            <a:r>
              <a:rPr lang="cs-CZ" dirty="0" smtClean="0"/>
              <a:t>formální rozhodování o neposkytnutí informace</a:t>
            </a:r>
          </a:p>
          <a:p>
            <a:pPr lvl="1">
              <a:buFont typeface="Courier New" pitchFamily="49" charset="0"/>
              <a:buChar char="o"/>
            </a:pPr>
            <a:r>
              <a:rPr lang="cs-CZ" dirty="0" smtClean="0"/>
              <a:t>Odmítnutí (částečné) žádosti </a:t>
            </a:r>
          </a:p>
          <a:p>
            <a:pPr lvl="1">
              <a:buFont typeface="Courier New" pitchFamily="49" charset="0"/>
              <a:buChar char="o"/>
            </a:pPr>
            <a:r>
              <a:rPr lang="cs-CZ" dirty="0" smtClean="0"/>
              <a:t>Odložení žádosti</a:t>
            </a:r>
          </a:p>
          <a:p>
            <a:r>
              <a:rPr lang="cs-CZ" dirty="0" smtClean="0"/>
              <a:t>Lhůty pro vyřízení žádosti</a:t>
            </a:r>
          </a:p>
          <a:p>
            <a:r>
              <a:rPr lang="cs-CZ" dirty="0" smtClean="0"/>
              <a:t>Stížnost na vyřizování žádosti </a:t>
            </a:r>
          </a:p>
          <a:p>
            <a:r>
              <a:rPr lang="cs-CZ" dirty="0" smtClean="0"/>
              <a:t>Odvolání</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8. Další záruky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Právo petiční</a:t>
            </a:r>
          </a:p>
          <a:p>
            <a:r>
              <a:rPr lang="cs-CZ" dirty="0" smtClean="0"/>
              <a:t>Právo shromažďovací</a:t>
            </a:r>
          </a:p>
          <a:p>
            <a:r>
              <a:rPr lang="cs-CZ" dirty="0" smtClean="0"/>
              <a:t>Nejvyšší státní zástupce</a:t>
            </a:r>
          </a:p>
          <a:p>
            <a:r>
              <a:rPr lang="cs-CZ" dirty="0" smtClean="0"/>
              <a:t>Ministerstvo vnitra</a:t>
            </a:r>
          </a:p>
          <a:p>
            <a:r>
              <a:rPr lang="cs-CZ" dirty="0" smtClean="0"/>
              <a:t>Oprávnění občanů a členů zastupitelstev ÚSC</a:t>
            </a:r>
          </a:p>
          <a:p>
            <a:r>
              <a:rPr lang="cs-CZ" dirty="0" smtClean="0"/>
              <a:t>Oprávnění poslanců požadovat vysvětlení od členů vlády a vedoucích správních úřadů</a:t>
            </a:r>
          </a:p>
          <a:p>
            <a:r>
              <a:rPr lang="cs-CZ" dirty="0" smtClean="0"/>
              <a:t>Interpelace</a:t>
            </a:r>
            <a:r>
              <a:rPr lang="cs-CZ" dirty="0" smtClean="0"/>
              <a:t> </a:t>
            </a:r>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a:t>
            </a:r>
            <a:r>
              <a:rPr lang="cs-CZ" dirty="0" smtClean="0"/>
              <a:t>přednášky</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dirty="0" smtClean="0"/>
              <a:t>1. Zákonnost ve veřejné správě</a:t>
            </a:r>
            <a:endParaRPr lang="cs-CZ" dirty="0" smtClean="0"/>
          </a:p>
          <a:p>
            <a:pPr>
              <a:buNone/>
            </a:pPr>
            <a:r>
              <a:rPr lang="cs-CZ" dirty="0" smtClean="0"/>
              <a:t>2. Záruky zákonnosti obecně</a:t>
            </a:r>
          </a:p>
          <a:p>
            <a:pPr>
              <a:buNone/>
            </a:pPr>
            <a:r>
              <a:rPr lang="cs-CZ" dirty="0" smtClean="0"/>
              <a:t>3. Interní záruky ve VS</a:t>
            </a:r>
          </a:p>
          <a:p>
            <a:pPr>
              <a:buNone/>
            </a:pPr>
            <a:r>
              <a:rPr lang="cs-CZ" dirty="0" smtClean="0"/>
              <a:t>4. Správní soudnictví</a:t>
            </a:r>
          </a:p>
          <a:p>
            <a:pPr marL="514350" indent="-514350">
              <a:buNone/>
            </a:pPr>
            <a:r>
              <a:rPr lang="cs-CZ" dirty="0" smtClean="0"/>
              <a:t>5. Ústavní soud</a:t>
            </a:r>
            <a:endParaRPr lang="cs-CZ" dirty="0" smtClean="0"/>
          </a:p>
          <a:p>
            <a:pPr marL="514350" indent="-514350">
              <a:buNone/>
            </a:pPr>
            <a:r>
              <a:rPr lang="cs-CZ" dirty="0" smtClean="0"/>
              <a:t>6. Veřejný ochránce práv </a:t>
            </a:r>
          </a:p>
          <a:p>
            <a:pPr marL="514350" indent="-514350">
              <a:buNone/>
            </a:pPr>
            <a:r>
              <a:rPr lang="cs-CZ" dirty="0" smtClean="0"/>
              <a:t>7. Právo na informace</a:t>
            </a:r>
          </a:p>
          <a:p>
            <a:pPr marL="514350" indent="-514350">
              <a:buNone/>
            </a:pPr>
            <a:r>
              <a:rPr lang="cs-CZ" dirty="0" smtClean="0"/>
              <a:t>8. Další záruky</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text 2"/>
          <p:cNvSpPr>
            <a:spLocks noGrp="1"/>
          </p:cNvSpPr>
          <p:nvPr>
            <p:ph type="body" idx="1"/>
          </p:nvPr>
        </p:nvSpPr>
        <p:spPr/>
        <p:txBody>
          <a:bodyPr>
            <a:normAutofit/>
          </a:bodyPr>
          <a:lstStyle/>
          <a:p>
            <a:pPr algn="ctr"/>
            <a:r>
              <a:rPr lang="cs-CZ" sz="5400" dirty="0" smtClean="0"/>
              <a:t>Díky za pozornost</a:t>
            </a:r>
            <a:endParaRPr lang="cs-CZ"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dirty="0" smtClean="0"/>
              <a:t>1. Zákonnost ve veřejné správě: Úvod</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Legalita jako první a nejdůležitější zásada činnosti správních orgánů (§ 2 odst. 1 SŘ)</a:t>
            </a:r>
          </a:p>
          <a:p>
            <a:r>
              <a:rPr lang="cs-CZ" dirty="0" smtClean="0"/>
              <a:t>Ústava: </a:t>
            </a:r>
          </a:p>
          <a:p>
            <a:pPr lvl="1"/>
            <a:r>
              <a:rPr lang="cs-CZ" dirty="0" smtClean="0"/>
              <a:t>Právní stát (čl. 1 odst. 1)</a:t>
            </a:r>
          </a:p>
          <a:p>
            <a:pPr lvl="1"/>
            <a:r>
              <a:rPr lang="cs-CZ" dirty="0" smtClean="0"/>
              <a:t>Legalita výkonu státní moci (čl. 2 odst. 3)</a:t>
            </a:r>
          </a:p>
          <a:p>
            <a:r>
              <a:rPr lang="cs-CZ" dirty="0" smtClean="0"/>
              <a:t>Zákonnost neznamená pouze vázanost zákonem, ale právem jako takovým, především mezinárodními smlouvami a ústavním pořádkem, jeho hodnotami a principy.</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2. Záruky zákonnosti obecně</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 hlediska forem: </a:t>
            </a:r>
          </a:p>
          <a:p>
            <a:pPr lvl="1"/>
            <a:r>
              <a:rPr lang="cs-CZ" dirty="0" smtClean="0"/>
              <a:t>Kontrola a dozor</a:t>
            </a:r>
          </a:p>
          <a:p>
            <a:pPr lvl="1"/>
            <a:r>
              <a:rPr lang="cs-CZ" dirty="0" smtClean="0"/>
              <a:t>Zrušení a sistace aktů</a:t>
            </a:r>
          </a:p>
          <a:p>
            <a:pPr lvl="1"/>
            <a:r>
              <a:rPr lang="cs-CZ" dirty="0" smtClean="0"/>
              <a:t>Přímé donucení</a:t>
            </a:r>
          </a:p>
          <a:p>
            <a:pPr lvl="1"/>
            <a:r>
              <a:rPr lang="cs-CZ" dirty="0" smtClean="0"/>
              <a:t>Uplatňování odpovědnosti</a:t>
            </a:r>
          </a:p>
          <a:p>
            <a:r>
              <a:rPr lang="cs-CZ" dirty="0" smtClean="0"/>
              <a:t>Záruky vnitřní X vnější</a:t>
            </a:r>
          </a:p>
          <a:p>
            <a:r>
              <a:rPr lang="cs-CZ" dirty="0" smtClean="0"/>
              <a:t>Vnější záruky:</a:t>
            </a:r>
          </a:p>
          <a:p>
            <a:pPr lvl="1"/>
            <a:r>
              <a:rPr lang="cs-CZ" dirty="0" smtClean="0"/>
              <a:t>ze strany jiných státních/samosprávných orgánů</a:t>
            </a:r>
          </a:p>
          <a:p>
            <a:pPr lvl="1"/>
            <a:r>
              <a:rPr lang="cs-CZ" dirty="0" smtClean="0"/>
              <a:t>Ze strany občanů</a:t>
            </a:r>
          </a:p>
          <a:p>
            <a:r>
              <a:rPr lang="cs-CZ" dirty="0" smtClean="0"/>
              <a:t>Záruky mezinárodní</a:t>
            </a:r>
          </a:p>
          <a:p>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3.1 Dozor, dohled a kontrola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Správní dozor X vnitřní (interní) dozor ve VS</a:t>
            </a:r>
          </a:p>
          <a:p>
            <a:r>
              <a:rPr lang="cs-CZ" dirty="0" smtClean="0"/>
              <a:t>Dozor státu nad orgány územní samosprávy (přenesené a samostatné působnosti)</a:t>
            </a:r>
          </a:p>
          <a:p>
            <a:r>
              <a:rPr lang="cs-CZ" dirty="0" smtClean="0"/>
              <a:t>Kontrolní řád (zákon č. 255/2012 Sb.)</a:t>
            </a:r>
          </a:p>
          <a:p>
            <a:pPr lvl="1"/>
            <a:r>
              <a:rPr lang="cs-CZ" dirty="0" smtClean="0"/>
              <a:t>Práva a povinnosti kontrolních orgánů a kontrolovaných osob</a:t>
            </a:r>
          </a:p>
          <a:p>
            <a:pPr lvl="1"/>
            <a:r>
              <a:rPr lang="cs-CZ" dirty="0" smtClean="0"/>
              <a:t>Průběh kontroly</a:t>
            </a:r>
          </a:p>
          <a:p>
            <a:pPr lvl="1"/>
            <a:r>
              <a:rPr lang="cs-CZ" dirty="0" smtClean="0"/>
              <a:t>Výsledek kontroly: kontrolní protokol</a:t>
            </a:r>
          </a:p>
          <a:p>
            <a:pPr lvl="1"/>
            <a:r>
              <a:rPr lang="cs-CZ" dirty="0" smtClean="0"/>
              <a:t>námitky proti kontrolnímu protokolu</a:t>
            </a:r>
          </a:p>
          <a:p>
            <a:pPr lvl="1"/>
            <a:r>
              <a:rPr lang="cs-CZ" dirty="0" smtClean="0"/>
              <a:t>„Vyřízení“ námitek</a:t>
            </a:r>
          </a:p>
          <a:p>
            <a:r>
              <a:rPr lang="cs-CZ" dirty="0" smtClean="0"/>
              <a:t>Zákon o finanční kontrole (č. 320/2001 Sb.)</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3.2. </a:t>
            </a:r>
            <a:r>
              <a:rPr lang="cs-CZ" smtClean="0"/>
              <a:t>Instanční kontrola</a:t>
            </a:r>
            <a:endParaRPr lang="cs-CZ" dirty="0"/>
          </a:p>
        </p:txBody>
      </p:sp>
      <p:sp>
        <p:nvSpPr>
          <p:cNvPr id="3" name="Zástupný symbol pro obsah 2"/>
          <p:cNvSpPr>
            <a:spLocks noGrp="1"/>
          </p:cNvSpPr>
          <p:nvPr>
            <p:ph idx="1"/>
          </p:nvPr>
        </p:nvSpPr>
        <p:spPr/>
        <p:txBody>
          <a:bodyPr>
            <a:normAutofit/>
          </a:bodyPr>
          <a:lstStyle/>
          <a:p>
            <a:r>
              <a:rPr lang="cs-CZ" dirty="0" smtClean="0"/>
              <a:t>Správní řád:</a:t>
            </a:r>
          </a:p>
          <a:p>
            <a:pPr lvl="1"/>
            <a:r>
              <a:rPr lang="cs-CZ" dirty="0" smtClean="0"/>
              <a:t>Opravné prostředky</a:t>
            </a:r>
          </a:p>
          <a:p>
            <a:pPr lvl="2"/>
            <a:r>
              <a:rPr lang="cs-CZ" dirty="0" smtClean="0"/>
              <a:t>Odvolání (§ 81), rozklad (§ 152), námitky (§ 117)</a:t>
            </a:r>
          </a:p>
          <a:p>
            <a:pPr lvl="1"/>
            <a:r>
              <a:rPr lang="cs-CZ" dirty="0" err="1" smtClean="0"/>
              <a:t>Přezkumné</a:t>
            </a:r>
            <a:r>
              <a:rPr lang="cs-CZ" dirty="0" smtClean="0"/>
              <a:t> řízení (§ 96 – 99, § 156/2, § 165, § 174)</a:t>
            </a:r>
          </a:p>
          <a:p>
            <a:pPr lvl="1"/>
            <a:r>
              <a:rPr lang="cs-CZ" dirty="0" smtClean="0"/>
              <a:t>Atrakce, delegace (§ 80 odst. 4, § 131)</a:t>
            </a:r>
          </a:p>
          <a:p>
            <a:pPr lvl="1"/>
            <a:r>
              <a:rPr lang="cs-CZ" dirty="0" smtClean="0"/>
              <a:t>Opatření proti nečinnosti (§ 80)</a:t>
            </a:r>
          </a:p>
          <a:p>
            <a:pPr lvl="1"/>
            <a:r>
              <a:rPr lang="cs-CZ" dirty="0" smtClean="0"/>
              <a:t>Stížnost (§ 175)</a:t>
            </a:r>
          </a:p>
          <a:p>
            <a:pPr lvl="2"/>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4.1. Správní soudnictví - obecně</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Organizace a vývoj</a:t>
            </a:r>
          </a:p>
          <a:p>
            <a:r>
              <a:rPr lang="cs-CZ" dirty="0" smtClean="0"/>
              <a:t>Řízení podle části páté o. s. </a:t>
            </a:r>
            <a:r>
              <a:rPr lang="cs-CZ" dirty="0" err="1" smtClean="0"/>
              <a:t>ř</a:t>
            </a:r>
            <a:r>
              <a:rPr lang="cs-CZ" dirty="0" smtClean="0"/>
              <a:t>./správní soudnictví</a:t>
            </a:r>
          </a:p>
          <a:p>
            <a:r>
              <a:rPr lang="cs-CZ" dirty="0" smtClean="0"/>
              <a:t>Konfliktní senát</a:t>
            </a:r>
          </a:p>
          <a:p>
            <a:r>
              <a:rPr lang="cs-CZ" dirty="0" smtClean="0"/>
              <a:t>Nejvyšší správní soud</a:t>
            </a:r>
          </a:p>
          <a:p>
            <a:pPr lvl="1">
              <a:buFont typeface="Courier New" pitchFamily="49" charset="0"/>
              <a:buChar char="o"/>
            </a:pPr>
            <a:r>
              <a:rPr lang="cs-CZ" dirty="0" smtClean="0"/>
              <a:t>Rozšířený senát</a:t>
            </a:r>
          </a:p>
          <a:p>
            <a:pPr lvl="1">
              <a:buFont typeface="Courier New" pitchFamily="49" charset="0"/>
              <a:buChar char="o"/>
            </a:pPr>
            <a:r>
              <a:rPr lang="cs-CZ" dirty="0" smtClean="0"/>
              <a:t>Volební soudnictví</a:t>
            </a:r>
          </a:p>
          <a:p>
            <a:pPr lvl="1">
              <a:buFont typeface="Courier New" pitchFamily="49" charset="0"/>
              <a:buChar char="o"/>
            </a:pPr>
            <a:r>
              <a:rPr lang="cs-CZ" dirty="0" smtClean="0"/>
              <a:t>Kárný soud</a:t>
            </a:r>
          </a:p>
          <a:p>
            <a:pPr lvl="1">
              <a:buFont typeface="Courier New" pitchFamily="49" charset="0"/>
              <a:buChar char="o"/>
            </a:pPr>
            <a:r>
              <a:rPr lang="cs-CZ" dirty="0" smtClean="0"/>
              <a:t>Kompetenční senát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4. 2. Správní soudnictví - pravomoc</a:t>
            </a:r>
            <a:endParaRPr lang="cs-CZ" dirty="0"/>
          </a:p>
        </p:txBody>
      </p:sp>
      <p:sp>
        <p:nvSpPr>
          <p:cNvPr id="3" name="Zástupný symbol pro obsah 2"/>
          <p:cNvSpPr>
            <a:spLocks noGrp="1"/>
          </p:cNvSpPr>
          <p:nvPr>
            <p:ph idx="1"/>
          </p:nvPr>
        </p:nvSpPr>
        <p:spPr/>
        <p:txBody>
          <a:bodyPr/>
          <a:lstStyle/>
          <a:p>
            <a:r>
              <a:rPr lang="cs-CZ" dirty="0" smtClean="0"/>
              <a:t>Pravomoc správních soudů:</a:t>
            </a:r>
          </a:p>
          <a:p>
            <a:pPr lvl="1">
              <a:buFont typeface="Courier New" pitchFamily="49" charset="0"/>
              <a:buChar char="o"/>
            </a:pPr>
            <a:r>
              <a:rPr lang="cs-CZ" dirty="0" smtClean="0"/>
              <a:t>Ochrana veřejným subjektivním právům (§ 2)</a:t>
            </a:r>
          </a:p>
          <a:p>
            <a:pPr lvl="1">
              <a:buFont typeface="Courier New" pitchFamily="49" charset="0"/>
              <a:buChar char="o"/>
            </a:pPr>
            <a:r>
              <a:rPr lang="cs-CZ" dirty="0" smtClean="0"/>
              <a:t>V oblasti veřejné správy (§ 4/1/a)</a:t>
            </a:r>
          </a:p>
          <a:p>
            <a:pPr lvl="1">
              <a:buFont typeface="Courier New" pitchFamily="49" charset="0"/>
              <a:buChar char="o"/>
            </a:pPr>
            <a:r>
              <a:rPr lang="cs-CZ" dirty="0" smtClean="0"/>
              <a:t>Proti správním orgánům</a:t>
            </a:r>
          </a:p>
          <a:p>
            <a:pPr lvl="1">
              <a:buFont typeface="Courier New" pitchFamily="49" charset="0"/>
              <a:buChar char="o"/>
            </a:pPr>
            <a:r>
              <a:rPr lang="cs-CZ" dirty="0" smtClean="0"/>
              <a:t>Subsidiarita (§ 5)</a:t>
            </a:r>
          </a:p>
          <a:p>
            <a:pPr lvl="1">
              <a:buFont typeface="Courier New" pitchFamily="49" charset="0"/>
              <a:buChar char="o"/>
            </a:pPr>
            <a:r>
              <a:rPr lang="cs-CZ" dirty="0" smtClean="0"/>
              <a:t>Výluky (§ 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4.3. Správní soudnictví – žaloba proti rozhodnutí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Definice rozhodnutí (§ 65 odst. 1 s.</a:t>
            </a:r>
            <a:r>
              <a:rPr lang="cs-CZ" dirty="0" err="1" smtClean="0"/>
              <a:t>ř.s</a:t>
            </a:r>
            <a:r>
              <a:rPr lang="cs-CZ" dirty="0" smtClean="0"/>
              <a:t>.)</a:t>
            </a:r>
          </a:p>
          <a:p>
            <a:r>
              <a:rPr lang="cs-CZ" dirty="0" smtClean="0"/>
              <a:t>Procesní aktivní legitimace – rozsah přezkumu</a:t>
            </a:r>
          </a:p>
          <a:p>
            <a:r>
              <a:rPr lang="cs-CZ" dirty="0" smtClean="0"/>
              <a:t>Odkladný účinek žaloby (§ 73)</a:t>
            </a:r>
          </a:p>
          <a:p>
            <a:r>
              <a:rPr lang="cs-CZ" dirty="0" smtClean="0"/>
              <a:t>Dispoziční zásada a koncentrace (§ 71)</a:t>
            </a:r>
          </a:p>
          <a:p>
            <a:r>
              <a:rPr lang="cs-CZ" dirty="0" smtClean="0"/>
              <a:t>Kasační princip</a:t>
            </a:r>
          </a:p>
          <a:p>
            <a:r>
              <a:rPr lang="cs-CZ" dirty="0" smtClean="0"/>
              <a:t>Princip plné jurisdikce – možnost doplnění dokazování (§ 77)</a:t>
            </a:r>
          </a:p>
          <a:p>
            <a:r>
              <a:rPr lang="cs-CZ" dirty="0" smtClean="0"/>
              <a:t>Rozhodování podle skutkového a právního stavu, jaký zde byl v době rozhodnutí správního orgánu (§ 75 odst. 1)</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4195</TotalTime>
  <Words>5989</Words>
  <Application>Microsoft Office PowerPoint</Application>
  <PresentationFormat>Předvádění na obrazovce (4:3)</PresentationFormat>
  <Paragraphs>421</Paragraphs>
  <Slides>20</Slides>
  <Notes>19</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Záruky zákonnosti ve veřejné správě </vt:lpstr>
      <vt:lpstr>Obsah přednášky</vt:lpstr>
      <vt:lpstr>1. Zákonnost ve veřejné správě: Úvod</vt:lpstr>
      <vt:lpstr>2. Záruky zákonnosti obecně</vt:lpstr>
      <vt:lpstr>3.1 Dozor, dohled a kontrola</vt:lpstr>
      <vt:lpstr>3.2. Instanční kontrola</vt:lpstr>
      <vt:lpstr>4.1. Správní soudnictví - obecně</vt:lpstr>
      <vt:lpstr>4. 2. Správní soudnictví - pravomoc</vt:lpstr>
      <vt:lpstr>4.3. Správní soudnictví – žaloba proti rozhodnutí</vt:lpstr>
      <vt:lpstr>4.4. Správní soudnictví – žaloba proti nečinnosti</vt:lpstr>
      <vt:lpstr>4.5. Správní soudnictví – zásahová žaloba</vt:lpstr>
      <vt:lpstr>4. 6. Správní soudnictví – návrh na zrušení opatření obecné povahy</vt:lpstr>
      <vt:lpstr>4. 7. Správní soudnictví – kasační stížnost</vt:lpstr>
      <vt:lpstr>5. Ústavní soud</vt:lpstr>
      <vt:lpstr>6. Veřejný ochránce práv</vt:lpstr>
      <vt:lpstr>7.1. Právo na informace</vt:lpstr>
      <vt:lpstr>7.2. Právo na informace: zákonné garance</vt:lpstr>
      <vt:lpstr>7.3. Právo na informace: zákonné garance</vt:lpstr>
      <vt:lpstr>8. Další záruky</vt:lpstr>
      <vt:lpstr>Snímek 20</vt:lpstr>
    </vt:vector>
  </TitlesOfParts>
  <Company>MSP ČR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na informace a ochrana osobních údajů</dc:title>
  <dc:creator>Soudce</dc:creator>
  <cp:lastModifiedBy>roztocil</cp:lastModifiedBy>
  <cp:revision>210</cp:revision>
  <dcterms:created xsi:type="dcterms:W3CDTF">2014-05-25T19:47:01Z</dcterms:created>
  <dcterms:modified xsi:type="dcterms:W3CDTF">2015-11-12T07:56:46Z</dcterms:modified>
</cp:coreProperties>
</file>