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7564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7869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17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465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90628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0490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00695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6530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6681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5967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009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515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295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786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92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320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53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D5623-F5D3-4C8C-BCCC-6A1E1D1B74E3}" type="datetimeFigureOut">
              <a:rPr lang="cs-CZ" smtClean="0"/>
              <a:t>13.11.2018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6B74B-A2AF-4796-844F-F3182A56CFA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7673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2F4D39B-A8CA-4640-A759-37BC76E9F3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Rozhodování sporů ve sportu. Soudní ochrana. Arbitráže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="" xmlns:a16="http://schemas.microsoft.com/office/drawing/2014/main" id="{6EAAE903-AD4A-4138-A381-F91D4CACDD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JUDr. Petr Skryja</a:t>
            </a:r>
            <a:r>
              <a:rPr lang="cs-CZ" smtClean="0"/>
              <a:t>, Ph.D., </a:t>
            </a:r>
            <a:r>
              <a:rPr lang="cs-CZ" dirty="0"/>
              <a:t>LL.M.</a:t>
            </a:r>
          </a:p>
        </p:txBody>
      </p:sp>
    </p:spTree>
    <p:extLst>
      <p:ext uri="{BB962C8B-B14F-4D97-AF65-F5344CB8AC3E}">
        <p14:creationId xmlns:p14="http://schemas.microsoft.com/office/powerpoint/2010/main" val="124742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32838799-99CA-4034-875C-0F9B32B69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přehled pramenů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40DB0DDA-CF69-4015-B662-F0CAD12531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LZPS – zejména čl. 36 odst. 1</a:t>
            </a:r>
          </a:p>
          <a:p>
            <a:r>
              <a:rPr lang="cs-CZ" dirty="0"/>
              <a:t>Úmluva o ochraně lidských práv a svobod - čl. 6 a 7</a:t>
            </a:r>
          </a:p>
          <a:p>
            <a:r>
              <a:rPr lang="cs-CZ" dirty="0"/>
              <a:t>Oboje zakládá procesní ochranu před soudy</a:t>
            </a:r>
          </a:p>
          <a:p>
            <a:r>
              <a:rPr lang="cs-CZ" b="1" dirty="0"/>
              <a:t>Avšak! tato ochrana je mnohdy omezena sportovní autonomií</a:t>
            </a:r>
          </a:p>
          <a:p>
            <a:r>
              <a:rPr lang="cs-CZ" dirty="0"/>
              <a:t>Hráči se dobrovolně podřizují pravidlům sportovních svazů, které v mnoha ohledech omezují možnost soudní ochrany a odkazují sportovce k řešením sporů u rozhodčích orgánů dané sportovní asociace.</a:t>
            </a:r>
          </a:p>
        </p:txBody>
      </p:sp>
    </p:spTree>
    <p:extLst>
      <p:ext uri="{BB962C8B-B14F-4D97-AF65-F5344CB8AC3E}">
        <p14:creationId xmlns:p14="http://schemas.microsoft.com/office/powerpoint/2010/main" val="3821597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27E69E4-979C-4F73-963C-A9CABCB5B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Žaloba na určení neplatnosti členství ve spolku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85F91244-F22E-4E0A-8A7C-65F716D83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258 OZ:</a:t>
            </a:r>
          </a:p>
          <a:p>
            <a:r>
              <a:rPr lang="cs-CZ" dirty="0"/>
              <a:t>„</a:t>
            </a:r>
            <a:r>
              <a:rPr lang="cs-CZ" i="1" dirty="0"/>
              <a:t>Každý člen spolku nebo ten, kdo na tom má zájem hodný právní ochrany, může navrhnout soudu, aby rozhodl o neplatnosti rozhodnutí orgánu spolku pro jeho rozpor se zákonem nebo se stanovami, pokud se neplatnosti nelze dovolat u orgánů spolku</a:t>
            </a:r>
            <a:r>
              <a:rPr lang="cs-CZ" dirty="0"/>
              <a:t>.“</a:t>
            </a:r>
          </a:p>
          <a:p>
            <a:r>
              <a:rPr lang="cs-CZ" dirty="0"/>
              <a:t>Podmínky pro uplatnění tohoto prostředku obrany:</a:t>
            </a:r>
          </a:p>
          <a:p>
            <a:pPr lvl="1"/>
            <a:r>
              <a:rPr lang="cs-CZ" dirty="0"/>
              <a:t>Členství ve spolku zakládá možnost žalovat, tedy tzv. </a:t>
            </a:r>
            <a:r>
              <a:rPr lang="cs-CZ" b="1" dirty="0"/>
              <a:t>aktivní legitimaci</a:t>
            </a:r>
          </a:p>
          <a:p>
            <a:r>
              <a:rPr lang="cs-CZ" b="1" dirty="0"/>
              <a:t>Podrobněji viz 3. prezentace.</a:t>
            </a:r>
          </a:p>
        </p:txBody>
      </p:sp>
    </p:spTree>
    <p:extLst>
      <p:ext uri="{BB962C8B-B14F-4D97-AF65-F5344CB8AC3E}">
        <p14:creationId xmlns:p14="http://schemas.microsoft.com/office/powerpoint/2010/main" val="79084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07E87C-21BB-4DFE-B1FF-7CD0307AD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Autonomní řešení sporů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8587575-EE32-4242-B7C8-F6E922E4F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979" y="1756611"/>
            <a:ext cx="10599821" cy="4499810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Na nejnižší úrovni řeší spory sportovní kluby</a:t>
            </a:r>
          </a:p>
          <a:p>
            <a:r>
              <a:rPr lang="cs-CZ" dirty="0"/>
              <a:t>Výše pak stojí národní svazy/asociace</a:t>
            </a:r>
          </a:p>
          <a:p>
            <a:r>
              <a:rPr lang="cs-CZ" dirty="0"/>
              <a:t>Třetím stupněm jsou nadnárodní svazy/asociace (např. u fotbalu UEFA)</a:t>
            </a:r>
          </a:p>
          <a:p>
            <a:r>
              <a:rPr lang="cs-CZ" dirty="0"/>
              <a:t>Nejvyšším stupněm jsou pak světové asociace, které sdružuje sport na jednotlivých kontinentech, pod „jednotící“ organizaci – př. opět z fotbalu: FIFA</a:t>
            </a:r>
          </a:p>
          <a:p>
            <a:r>
              <a:rPr lang="cs-CZ" dirty="0"/>
              <a:t>Pokud budeme ukazovat situaci názorně na fotbalu, všimněme si konfederačního charakteru FIFA</a:t>
            </a:r>
          </a:p>
          <a:p>
            <a:r>
              <a:rPr lang="cs-CZ" dirty="0"/>
              <a:t>Skládá se z:</a:t>
            </a:r>
          </a:p>
          <a:p>
            <a:pPr lvl="1"/>
            <a:r>
              <a:rPr lang="cs-CZ" dirty="0"/>
              <a:t>AFC v Asii</a:t>
            </a:r>
          </a:p>
          <a:p>
            <a:pPr lvl="1"/>
            <a:r>
              <a:rPr lang="cs-CZ" dirty="0"/>
              <a:t>CAF v Africe</a:t>
            </a:r>
          </a:p>
          <a:p>
            <a:pPr lvl="1"/>
            <a:r>
              <a:rPr lang="cs-CZ" dirty="0"/>
              <a:t>CONCACAF v S. </a:t>
            </a:r>
            <a:r>
              <a:rPr lang="cs-CZ" dirty="0" err="1"/>
              <a:t>Am</a:t>
            </a:r>
            <a:r>
              <a:rPr lang="cs-CZ" dirty="0"/>
              <a:t>. a Karibiku</a:t>
            </a:r>
          </a:p>
          <a:p>
            <a:pPr lvl="1"/>
            <a:r>
              <a:rPr lang="cs-CZ" dirty="0"/>
              <a:t>CONMEBOL v J. </a:t>
            </a:r>
            <a:r>
              <a:rPr lang="cs-CZ" dirty="0" err="1"/>
              <a:t>Am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UEFA v Evropě,</a:t>
            </a:r>
          </a:p>
          <a:p>
            <a:pPr lvl="1"/>
            <a:r>
              <a:rPr lang="cs-CZ" dirty="0"/>
              <a:t>OFC v Oceánii</a:t>
            </a:r>
          </a:p>
          <a:p>
            <a:r>
              <a:rPr lang="cs-CZ" dirty="0"/>
              <a:t>Dává obecné mantinely fungování těchto dílčích organizací.</a:t>
            </a:r>
          </a:p>
        </p:txBody>
      </p:sp>
    </p:spTree>
    <p:extLst>
      <p:ext uri="{BB962C8B-B14F-4D97-AF65-F5344CB8AC3E}">
        <p14:creationId xmlns:p14="http://schemas.microsoft.com/office/powerpoint/2010/main" val="772326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5E31285B-DB73-4E0B-850F-9DCB4EAF6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Arbitráž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11FBAC7F-E1A8-4CB6-B9FC-FA06AC622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395663"/>
            <a:ext cx="10383253" cy="4781300"/>
          </a:xfrm>
        </p:spPr>
        <p:txBody>
          <a:bodyPr/>
          <a:lstStyle/>
          <a:p>
            <a:pPr algn="just"/>
            <a:r>
              <a:rPr lang="cs-CZ" dirty="0"/>
              <a:t>Arbitrážní senát rozhoduje v soukromoprávních záležitostech úlohu civilních soudů a rozhoduje spory mezi soukromými subjekty, které podléhají jeho jurisdikci.</a:t>
            </a:r>
          </a:p>
          <a:p>
            <a:pPr algn="just"/>
            <a:r>
              <a:rPr lang="cs-CZ" dirty="0"/>
              <a:t>V oblasti sportu jsou to především kluby a jim nadřízené organizace a na druhé straně hráči, kteří svým členstvím souhlasí se sportovními pravidly a interními sportovními normami (teď mluvíme především o profesionálních hráčích).</a:t>
            </a:r>
          </a:p>
          <a:p>
            <a:pPr algn="just"/>
            <a:r>
              <a:rPr lang="cs-CZ" dirty="0"/>
              <a:t>V oblasti pracovního práva pokud hráč žaluje u civilního soudu, organizace řízení přeruší a čeká na výsledek.</a:t>
            </a:r>
          </a:p>
          <a:p>
            <a:pPr algn="just"/>
            <a:r>
              <a:rPr lang="cs-CZ" dirty="0"/>
              <a:t>V trestněprávní oblasti má monopol stát.</a:t>
            </a:r>
          </a:p>
        </p:txBody>
      </p:sp>
    </p:spTree>
    <p:extLst>
      <p:ext uri="{BB962C8B-B14F-4D97-AF65-F5344CB8AC3E}">
        <p14:creationId xmlns:p14="http://schemas.microsoft.com/office/powerpoint/2010/main" val="1936030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6799FF7-10DC-402A-8EFD-75C1D62985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a nevýhody arbitráže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F00329AF-F396-4BA6-BCEA-5DD3EF18E9C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Rychlejší řízení</a:t>
            </a:r>
          </a:p>
          <a:p>
            <a:pPr algn="just"/>
            <a:r>
              <a:rPr lang="cs-CZ" dirty="0"/>
              <a:t>Nižší náklady</a:t>
            </a:r>
          </a:p>
          <a:p>
            <a:pPr algn="just"/>
            <a:r>
              <a:rPr lang="cs-CZ" dirty="0"/>
              <a:t>Větší „vhled“ do specifik sportu</a:t>
            </a:r>
          </a:p>
          <a:p>
            <a:pPr algn="just"/>
            <a:r>
              <a:rPr lang="cs-CZ" dirty="0"/>
              <a:t>Vymahatelnost v disciplinárním řízení</a:t>
            </a:r>
          </a:p>
          <a:p>
            <a:pPr algn="just"/>
            <a:r>
              <a:rPr lang="cs-CZ" dirty="0"/>
              <a:t>Nejvyšším orgánem, kam se lze odvolat je CAS (</a:t>
            </a:r>
            <a:r>
              <a:rPr lang="cs-CZ" dirty="0" err="1"/>
              <a:t>Court</a:t>
            </a:r>
            <a:r>
              <a:rPr lang="cs-CZ" dirty="0"/>
              <a:t> o </a:t>
            </a:r>
            <a:r>
              <a:rPr lang="cs-CZ" dirty="0" err="1"/>
              <a:t>Arbitration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Sport) – v Lausanne ve Švýcarsku – jistá nestrannost oproti národnímu prostředí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="" xmlns:a16="http://schemas.microsoft.com/office/drawing/2014/main" id="{DBCF24A4-9AFA-4F12-BEB1-19DFF67BF18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Častý problém s nerespektováním práv hráčů, což se ale týká spíše národních organizací (viz samostatná prezentace o sportovních smlouvách)</a:t>
            </a:r>
          </a:p>
          <a:p>
            <a:r>
              <a:rPr lang="cs-CZ" dirty="0"/>
              <a:t>Národní organizace často ani ve svých interních pravidlech nerespektují normy nadnárodních svazů </a:t>
            </a:r>
          </a:p>
        </p:txBody>
      </p:sp>
    </p:spTree>
    <p:extLst>
      <p:ext uri="{BB962C8B-B14F-4D97-AF65-F5344CB8AC3E}">
        <p14:creationId xmlns:p14="http://schemas.microsoft.com/office/powerpoint/2010/main" val="4212535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E20D313A-82C4-46FD-B345-692F7C92D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pro řešení sporů ve fotbale – vnitrostátní úroveň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722740EE-0DAF-4D9D-A58F-8A62D43B9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/>
              <a:t>Nejvyšším orgánem je FAČR (Fotbalová asociace České republiky):</a:t>
            </a:r>
          </a:p>
          <a:p>
            <a:pPr algn="just"/>
            <a:r>
              <a:rPr lang="cs-CZ" dirty="0"/>
              <a:t>Disciplinární provinění hráčů řeší </a:t>
            </a:r>
            <a:r>
              <a:rPr lang="cs-CZ" b="1" dirty="0"/>
              <a:t>disciplinární komise </a:t>
            </a:r>
            <a:r>
              <a:rPr lang="cs-CZ" dirty="0"/>
              <a:t>– ta se zabývá i proviněním při mezinárodní reprezentaci (např. OH) nebo při organizaci utkání)</a:t>
            </a:r>
          </a:p>
          <a:p>
            <a:pPr algn="just"/>
            <a:r>
              <a:rPr lang="cs-CZ" b="1" dirty="0"/>
              <a:t>Odvolací a revizní komise</a:t>
            </a:r>
            <a:r>
              <a:rPr lang="cs-CZ" dirty="0"/>
              <a:t> – odvolací orgán, porobnosti viz statut a odvolací řád</a:t>
            </a:r>
          </a:p>
          <a:p>
            <a:pPr algn="just"/>
            <a:r>
              <a:rPr lang="cs-CZ" dirty="0"/>
              <a:t>Arbitrážní komise – v rámci FAČR řeší především spory vyplývající ze sportovních smluv mezi kluby a hráči, rozhoduje ve tříčlenných senátech</a:t>
            </a:r>
          </a:p>
          <a:p>
            <a:pPr algn="just"/>
            <a:r>
              <a:rPr lang="cs-CZ" dirty="0"/>
              <a:t>Odvolacím orgánem je grémium</a:t>
            </a:r>
          </a:p>
          <a:p>
            <a:pPr algn="just"/>
            <a:r>
              <a:rPr lang="cs-CZ" dirty="0"/>
              <a:t>Proti rozhodnutí arbitrážní komise či grémia lze podat žalobu u obecného soudu nebo se obrátit na CAS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71838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D3F90E7C-358F-43C5-89A0-33D048185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Mezičlánek –řešení sporů u orgánů FIFA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BC9625D6-2202-4041-8418-4B38918B3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Komise pro statut hráčů </a:t>
            </a:r>
            <a:r>
              <a:rPr lang="cs-CZ" dirty="0"/>
              <a:t>– „zbytkové“ spory, které z různých důvodů nelze svěřit národnímu arbitrážnímu senátu. Př.: klub X trenéři, klub X klub, pokud nejsou členy národní asociace</a:t>
            </a:r>
          </a:p>
          <a:p>
            <a:r>
              <a:rPr lang="cs-CZ" b="1" dirty="0"/>
              <a:t>Komora pro rozhodování sporů </a:t>
            </a:r>
            <a:r>
              <a:rPr lang="cs-CZ" dirty="0"/>
              <a:t>– skládá se z rovného počtu hráčů a zástupců klubů: stabilita smluv, sportovní sankce, smluvní pokuty</a:t>
            </a:r>
          </a:p>
          <a:p>
            <a:r>
              <a:rPr lang="cs-CZ" b="1" dirty="0"/>
              <a:t>Disciplinární komise </a:t>
            </a:r>
            <a:r>
              <a:rPr lang="cs-CZ" dirty="0"/>
              <a:t>– trestá přestupky proti pravidlům FIFA</a:t>
            </a:r>
          </a:p>
          <a:p>
            <a:r>
              <a:rPr lang="cs-CZ" b="1" dirty="0"/>
              <a:t>Odvolací komise</a:t>
            </a:r>
            <a:r>
              <a:rPr lang="cs-CZ" dirty="0"/>
              <a:t> – konečné rozhodnutí, pokud není podáno odvolání k CAS</a:t>
            </a:r>
          </a:p>
        </p:txBody>
      </p:sp>
    </p:spTree>
    <p:extLst>
      <p:ext uri="{BB962C8B-B14F-4D97-AF65-F5344CB8AC3E}">
        <p14:creationId xmlns:p14="http://schemas.microsoft.com/office/powerpoint/2010/main" val="518921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BB652A74-53B7-4896-A8E7-70DA86E22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="" xmlns:a16="http://schemas.microsoft.com/office/drawing/2014/main" id="{C901E182-B095-48F6-A0E3-0C1D273817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Sídlí v Lausanne ve Švýcarsku</a:t>
            </a:r>
          </a:p>
          <a:p>
            <a:r>
              <a:rPr lang="cs-CZ" dirty="0"/>
              <a:t>Nezávislý na MOV, rozhoduje spory podle švýcarského práva</a:t>
            </a:r>
          </a:p>
          <a:p>
            <a:r>
              <a:rPr lang="cs-CZ" dirty="0"/>
              <a:t>Může řešit spory jakožto odvolací orgán</a:t>
            </a:r>
          </a:p>
          <a:p>
            <a:r>
              <a:rPr lang="cs-CZ" dirty="0"/>
              <a:t>Může řešit spory i jako mediátor, pokud o to projeví stany zájem – v takovém případě rozhodnutí není závazné</a:t>
            </a:r>
          </a:p>
          <a:p>
            <a:r>
              <a:rPr lang="cs-CZ" dirty="0"/>
              <a:t>Řeší i spory na OH</a:t>
            </a:r>
          </a:p>
          <a:p>
            <a:r>
              <a:rPr lang="cs-CZ" dirty="0"/>
              <a:t>Řízení u něj trvá něco kolem 6-12 týdnů, max. do 4 měsíců rozhodnuto</a:t>
            </a:r>
          </a:p>
          <a:p>
            <a:r>
              <a:rPr lang="cs-CZ" dirty="0"/>
              <a:t>Rozhodnutí uznatelné podle Newyorské úmluvy o uznání a výkonu rozhodčích nálezů</a:t>
            </a:r>
          </a:p>
          <a:p>
            <a:r>
              <a:rPr lang="cs-CZ" dirty="0"/>
              <a:t>Od CAS se lze odvolat k Švýcarskému federálnímu soudu. Zatím bylo odvolání úspěšné </a:t>
            </a:r>
            <a:r>
              <a:rPr lang="cs-CZ"/>
              <a:t>jen sedmkrát.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3086875"/>
      </p:ext>
    </p:extLst>
  </p:cSld>
  <p:clrMapOvr>
    <a:masterClrMapping/>
  </p:clrMapOvr>
</p:sld>
</file>

<file path=ppt/theme/theme1.xml><?xml version="1.0" encoding="utf-8"?>
<a:theme xmlns:a="http://schemas.openxmlformats.org/drawingml/2006/main" name="Berlín">
  <a:themeElements>
    <a:clrScheme name="Berlí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í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í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Berlín</Template>
  <TotalTime>81</TotalTime>
  <Words>713</Words>
  <Application>Microsoft Office PowerPoint</Application>
  <PresentationFormat>Širokoúhlá obrazovka</PresentationFormat>
  <Paragraphs>62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Trebuchet MS</vt:lpstr>
      <vt:lpstr>Berlín</vt:lpstr>
      <vt:lpstr>Rozhodování sporů ve sportu. Soudní ochrana. Arbitráže</vt:lpstr>
      <vt:lpstr>Základní přehled pramenů</vt:lpstr>
      <vt:lpstr>Žaloba na určení neplatnosti členství ve spolku</vt:lpstr>
      <vt:lpstr>Autonomní řešení sporů</vt:lpstr>
      <vt:lpstr>Arbitráž</vt:lpstr>
      <vt:lpstr>Výhody a nevýhody arbitráže</vt:lpstr>
      <vt:lpstr>Orgány pro řešení sporů ve fotbale – vnitrostátní úroveň</vt:lpstr>
      <vt:lpstr>Mezičlánek –řešení sporů u orgánů FIFA</vt:lpstr>
      <vt:lpstr>CAS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Rozhodování sporů ve sportu. Soudní ochrana. Arbitráže</dc:title>
  <dc:creator>Whistlerer</dc:creator>
  <cp:lastModifiedBy>Petr Skryja</cp:lastModifiedBy>
  <cp:revision>14</cp:revision>
  <dcterms:created xsi:type="dcterms:W3CDTF">2018-07-28T14:11:46Z</dcterms:created>
  <dcterms:modified xsi:type="dcterms:W3CDTF">2018-11-13T05:01:42Z</dcterms:modified>
</cp:coreProperties>
</file>