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6" r:id="rId10"/>
    <p:sldId id="277" r:id="rId11"/>
    <p:sldId id="270" r:id="rId12"/>
    <p:sldId id="264" r:id="rId13"/>
    <p:sldId id="265" r:id="rId14"/>
    <p:sldId id="278" r:id="rId15"/>
    <p:sldId id="266" r:id="rId16"/>
    <p:sldId id="279" r:id="rId17"/>
    <p:sldId id="280" r:id="rId18"/>
    <p:sldId id="272" r:id="rId19"/>
    <p:sldId id="282" r:id="rId20"/>
    <p:sldId id="271" r:id="rId21"/>
    <p:sldId id="267" r:id="rId22"/>
    <p:sldId id="281" r:id="rId23"/>
    <p:sldId id="273" r:id="rId24"/>
    <p:sldId id="283" r:id="rId25"/>
    <p:sldId id="284" r:id="rId26"/>
    <p:sldId id="285" r:id="rId27"/>
    <p:sldId id="274" r:id="rId28"/>
    <p:sldId id="275" r:id="rId29"/>
    <p:sldId id="268" r:id="rId30"/>
    <p:sldId id="269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B963-F365-44A8-8C0D-FA8D50979F0A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6DC7-D8F7-4740-BAEC-6189147A17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B963-F365-44A8-8C0D-FA8D50979F0A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6DC7-D8F7-4740-BAEC-6189147A17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B963-F365-44A8-8C0D-FA8D50979F0A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6DC7-D8F7-4740-BAEC-6189147A17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B963-F365-44A8-8C0D-FA8D50979F0A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6DC7-D8F7-4740-BAEC-6189147A17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B963-F365-44A8-8C0D-FA8D50979F0A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6DC7-D8F7-4740-BAEC-6189147A17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B963-F365-44A8-8C0D-FA8D50979F0A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6DC7-D8F7-4740-BAEC-6189147A17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B963-F365-44A8-8C0D-FA8D50979F0A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6DC7-D8F7-4740-BAEC-6189147A17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B963-F365-44A8-8C0D-FA8D50979F0A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6DC7-D8F7-4740-BAEC-6189147A17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B963-F365-44A8-8C0D-FA8D50979F0A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6DC7-D8F7-4740-BAEC-6189147A17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B963-F365-44A8-8C0D-FA8D50979F0A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6DC7-D8F7-4740-BAEC-6189147A17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B963-F365-44A8-8C0D-FA8D50979F0A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86DC7-D8F7-4740-BAEC-6189147A17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CB963-F365-44A8-8C0D-FA8D50979F0A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86DC7-D8F7-4740-BAEC-6189147A172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dspace.cuni.cz/bitstream/handle/20.500.11956/39022/BPTX_2010_2__0_260545_0_107676.pdf?sequence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Vybrané f</a:t>
            </a:r>
            <a:r>
              <a:rPr lang="cs-CZ" dirty="0" smtClean="0"/>
              <a:t>yzioterapeutické </a:t>
            </a:r>
            <a:r>
              <a:rPr lang="cs-CZ" dirty="0" smtClean="0"/>
              <a:t>postupy po náhradách klíčových kloubů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Ivana </a:t>
            </a:r>
            <a:r>
              <a:rPr lang="cs-CZ" dirty="0" err="1" smtClean="0">
                <a:solidFill>
                  <a:schemeClr val="tx1"/>
                </a:solidFill>
              </a:rPr>
              <a:t>Radkovcová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Zdroj: https</a:t>
            </a:r>
            <a:r>
              <a:rPr lang="cs-CZ" sz="1200" dirty="0" smtClean="0"/>
              <a:t>://www.google.cz/url?sa=i&amp;source=images&amp;cd=&amp;cad=rja&amp;uact=8&amp;ved=2ahUKEwinw-3T0rveAhWLaFAKHQH1C-gQjRx6BAgBEAU&amp;url=https%3A%2F%2Fwww.surgalclinic.cz%2Findex.php%3Fpg%3Dortopedie--endoproteza-kycle&amp;psig=AOvVaw1BWqseoFb108n6Wrkl2JqJ&amp;ust=1541451916928030</a:t>
            </a:r>
            <a:endParaRPr lang="cs-CZ" sz="1200" dirty="0"/>
          </a:p>
        </p:txBody>
      </p:sp>
      <p:pic>
        <p:nvPicPr>
          <p:cNvPr id="4" name="Zástupný symbol pro obsah 3" descr="stažený soub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3" y="1222488"/>
            <a:ext cx="3744416" cy="528973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KI TEP kyčle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lokální: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folikulitida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proleženiny v oblasti kyčelního kloubu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vředové afekce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aktivní infekce kyčelního kloubu</a:t>
            </a:r>
          </a:p>
          <a:p>
            <a:endParaRPr lang="cs-CZ" dirty="0" smtClean="0"/>
          </a:p>
          <a:p>
            <a:r>
              <a:rPr lang="cs-CZ" dirty="0" smtClean="0"/>
              <a:t>celkové: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akutní infekce jiné lokalizace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závažná neurologická onemocnění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kardiopulmonální onemocnění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neurogenní artropatie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špatná kvalita kostní tkáně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nespolupráce nemocného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zvýšená sedimentace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věk nad 80 let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Aloplastika</a:t>
            </a:r>
            <a:r>
              <a:rPr lang="cs-CZ" dirty="0" smtClean="0"/>
              <a:t> </a:t>
            </a:r>
            <a:r>
              <a:rPr lang="cs-CZ" dirty="0" smtClean="0"/>
              <a:t>kyčelního kloubu - RHB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Autofit/>
          </a:bodyPr>
          <a:lstStyle/>
          <a:p>
            <a:r>
              <a:rPr lang="cs-CZ" sz="1600" dirty="0" smtClean="0"/>
              <a:t>RFT</a:t>
            </a:r>
          </a:p>
          <a:p>
            <a:r>
              <a:rPr lang="cs-CZ" sz="1600" dirty="0" smtClean="0"/>
              <a:t>polohování, </a:t>
            </a:r>
            <a:r>
              <a:rPr lang="cs-CZ" sz="1600" dirty="0" err="1" smtClean="0"/>
              <a:t>derotační</a:t>
            </a:r>
            <a:r>
              <a:rPr lang="cs-CZ" sz="1600" dirty="0" smtClean="0"/>
              <a:t> bota</a:t>
            </a:r>
          </a:p>
          <a:p>
            <a:r>
              <a:rPr lang="cs-CZ" sz="1600" dirty="0" smtClean="0"/>
              <a:t>CG</a:t>
            </a:r>
          </a:p>
          <a:p>
            <a:r>
              <a:rPr lang="cs-CZ" sz="1600" dirty="0" smtClean="0"/>
              <a:t>aktivně </a:t>
            </a:r>
            <a:r>
              <a:rPr lang="cs-CZ" sz="1600" dirty="0" smtClean="0"/>
              <a:t>HKK, neoperované segmenty</a:t>
            </a:r>
            <a:endParaRPr lang="cs-CZ" sz="1600" dirty="0" smtClean="0"/>
          </a:p>
          <a:p>
            <a:r>
              <a:rPr lang="cs-CZ" sz="1600" dirty="0" smtClean="0"/>
              <a:t>izometrie </a:t>
            </a:r>
            <a:r>
              <a:rPr lang="cs-CZ" sz="1600" dirty="0" smtClean="0"/>
              <a:t>m. QF, </a:t>
            </a:r>
            <a:r>
              <a:rPr lang="cs-CZ" sz="1600" dirty="0" err="1" smtClean="0"/>
              <a:t>gluteálního</a:t>
            </a:r>
            <a:r>
              <a:rPr lang="cs-CZ" sz="1600" dirty="0" smtClean="0"/>
              <a:t> svalstva</a:t>
            </a:r>
            <a:endParaRPr lang="cs-CZ" sz="1600" dirty="0" smtClean="0"/>
          </a:p>
          <a:p>
            <a:r>
              <a:rPr lang="cs-CZ" sz="1600" dirty="0" smtClean="0"/>
              <a:t>asistované cvičení FLX a ABD v </a:t>
            </a:r>
            <a:r>
              <a:rPr lang="cs-CZ" sz="1600" dirty="0" smtClean="0"/>
              <a:t>kyčli</a:t>
            </a:r>
          </a:p>
          <a:p>
            <a:r>
              <a:rPr lang="cs-CZ" sz="1600" dirty="0" smtClean="0"/>
              <a:t>KC</a:t>
            </a:r>
          </a:p>
          <a:p>
            <a:r>
              <a:rPr lang="cs-CZ" sz="1600" dirty="0" smtClean="0"/>
              <a:t>TMT – </a:t>
            </a:r>
            <a:r>
              <a:rPr lang="cs-CZ" sz="1600" dirty="0" err="1" smtClean="0"/>
              <a:t>inguina</a:t>
            </a:r>
            <a:r>
              <a:rPr lang="cs-CZ" sz="1600" dirty="0" smtClean="0"/>
              <a:t>, DK</a:t>
            </a:r>
            <a:endParaRPr lang="cs-CZ" sz="1600" dirty="0" smtClean="0"/>
          </a:p>
          <a:p>
            <a:r>
              <a:rPr lang="cs-CZ" sz="1600" dirty="0" err="1" smtClean="0"/>
              <a:t>vertikalizace</a:t>
            </a:r>
            <a:r>
              <a:rPr lang="cs-CZ" sz="1600" dirty="0" smtClean="0"/>
              <a:t> - nácvik </a:t>
            </a:r>
            <a:r>
              <a:rPr lang="cs-CZ" sz="1600" dirty="0" smtClean="0"/>
              <a:t>sedu s abdukčním klínem, </a:t>
            </a:r>
            <a:r>
              <a:rPr lang="cs-CZ" sz="1600" dirty="0" smtClean="0"/>
              <a:t>stoje, sestup z lůžka, </a:t>
            </a:r>
            <a:r>
              <a:rPr lang="cs-CZ" sz="1600" dirty="0" smtClean="0"/>
              <a:t>uléhání</a:t>
            </a:r>
          </a:p>
          <a:p>
            <a:r>
              <a:rPr lang="cs-CZ" sz="1600" dirty="0" smtClean="0"/>
              <a:t>nácvik otáčení na zdravý bok a břicho – polštář mezi koleny</a:t>
            </a:r>
            <a:endParaRPr lang="cs-CZ" sz="1600" dirty="0" smtClean="0"/>
          </a:p>
          <a:p>
            <a:r>
              <a:rPr lang="cs-CZ" sz="1600" dirty="0" smtClean="0"/>
              <a:t>nácvik chůze s odlehčením (PB, FH</a:t>
            </a:r>
            <a:r>
              <a:rPr lang="cs-CZ" sz="1600" dirty="0" smtClean="0"/>
              <a:t>) po rovině</a:t>
            </a:r>
            <a:endParaRPr lang="cs-CZ" sz="1600" dirty="0" smtClean="0"/>
          </a:p>
          <a:p>
            <a:r>
              <a:rPr lang="cs-CZ" sz="1600" dirty="0" smtClean="0"/>
              <a:t>cvičení ABD a EXT na břiše</a:t>
            </a:r>
          </a:p>
          <a:p>
            <a:r>
              <a:rPr lang="cs-CZ" sz="1600" dirty="0" smtClean="0"/>
              <a:t>leh na boku na zdravé končetině – polštář mezi koleny!</a:t>
            </a:r>
          </a:p>
          <a:p>
            <a:r>
              <a:rPr lang="cs-CZ" sz="1600" dirty="0" smtClean="0"/>
              <a:t>nácvik chůze po </a:t>
            </a:r>
            <a:r>
              <a:rPr lang="cs-CZ" sz="1600" dirty="0" smtClean="0"/>
              <a:t>schodech</a:t>
            </a:r>
          </a:p>
          <a:p>
            <a:r>
              <a:rPr lang="cs-CZ" sz="1600" dirty="0" smtClean="0"/>
              <a:t>péče o jizvu</a:t>
            </a:r>
            <a:endParaRPr lang="cs-CZ" sz="1600" dirty="0" smtClean="0"/>
          </a:p>
          <a:p>
            <a:r>
              <a:rPr lang="cs-CZ" sz="1600" dirty="0" smtClean="0"/>
              <a:t>režimová opatření</a:t>
            </a:r>
          </a:p>
          <a:p>
            <a:r>
              <a:rPr lang="cs-CZ" sz="1600" dirty="0" smtClean="0"/>
              <a:t>edukace stran domácího pohybového režimu</a:t>
            </a:r>
          </a:p>
          <a:p>
            <a:r>
              <a:rPr lang="cs-CZ" sz="1600" dirty="0" smtClean="0"/>
              <a:t>postupná zátěž operované končetiny dle ordinace operatéra – plná zátěž zhruba za 3 měsíce</a:t>
            </a:r>
            <a:endParaRPr lang="cs-CZ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Aloplastika</a:t>
            </a:r>
            <a:r>
              <a:rPr lang="cs-CZ" dirty="0" smtClean="0"/>
              <a:t> </a:t>
            </a:r>
            <a:r>
              <a:rPr lang="cs-CZ" dirty="0" smtClean="0"/>
              <a:t>kyčelního kloubu – režimová opatření proti luxaci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600" dirty="0" smtClean="0"/>
              <a:t>vyloučit!!!:</a:t>
            </a:r>
          </a:p>
          <a:p>
            <a:r>
              <a:rPr lang="cs-CZ" sz="1600" dirty="0" smtClean="0"/>
              <a:t>ADD přes střední rovinu</a:t>
            </a:r>
          </a:p>
          <a:p>
            <a:r>
              <a:rPr lang="cs-CZ" sz="1600" dirty="0" smtClean="0"/>
              <a:t>FLX v kyčli nad 90°</a:t>
            </a:r>
          </a:p>
          <a:p>
            <a:r>
              <a:rPr lang="cs-CZ" sz="1600" dirty="0" smtClean="0"/>
              <a:t>FLX v kyčli s </a:t>
            </a:r>
            <a:r>
              <a:rPr lang="cs-CZ" sz="1600" dirty="0" err="1" smtClean="0"/>
              <a:t>extendovaným</a:t>
            </a:r>
            <a:r>
              <a:rPr lang="cs-CZ" sz="1600" dirty="0" smtClean="0"/>
              <a:t> kolenem</a:t>
            </a:r>
          </a:p>
          <a:p>
            <a:r>
              <a:rPr lang="cs-CZ" sz="1600" dirty="0" smtClean="0"/>
              <a:t>ZR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upozornit na situace, v nichž luxace hrozí:</a:t>
            </a:r>
          </a:p>
          <a:p>
            <a:r>
              <a:rPr lang="cs-CZ" sz="1600" dirty="0" smtClean="0"/>
              <a:t>obouvání bot</a:t>
            </a:r>
          </a:p>
          <a:p>
            <a:r>
              <a:rPr lang="cs-CZ" sz="1600" dirty="0" smtClean="0"/>
              <a:t>FLX </a:t>
            </a:r>
            <a:r>
              <a:rPr lang="cs-CZ" sz="1600" dirty="0" smtClean="0"/>
              <a:t>trupu, rotace trupu</a:t>
            </a:r>
            <a:endParaRPr lang="cs-CZ" sz="1600" dirty="0" smtClean="0"/>
          </a:p>
          <a:p>
            <a:r>
              <a:rPr lang="cs-CZ" sz="1600" dirty="0" smtClean="0"/>
              <a:t>sed v hlubokém křesle, na nízké </a:t>
            </a:r>
            <a:r>
              <a:rPr lang="cs-CZ" sz="1600" dirty="0" smtClean="0"/>
              <a:t>toaletě, v autě</a:t>
            </a:r>
            <a:endParaRPr lang="cs-CZ" sz="1600" dirty="0" smtClean="0"/>
          </a:p>
          <a:p>
            <a:r>
              <a:rPr lang="cs-CZ" sz="1600" dirty="0" smtClean="0"/>
              <a:t>poloha na boku, atd</a:t>
            </a:r>
            <a:r>
              <a:rPr lang="cs-CZ" sz="1600" dirty="0" smtClean="0"/>
              <a:t>.</a:t>
            </a:r>
            <a:endParaRPr lang="cs-CZ" sz="1600" dirty="0" smtClean="0"/>
          </a:p>
          <a:p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upozornit na možnosti používání pomůcek:</a:t>
            </a:r>
          </a:p>
          <a:p>
            <a:r>
              <a:rPr lang="cs-CZ" sz="1600" dirty="0" smtClean="0"/>
              <a:t>madla</a:t>
            </a:r>
          </a:p>
          <a:p>
            <a:r>
              <a:rPr lang="cs-CZ" sz="1600" dirty="0" smtClean="0"/>
              <a:t>protiskluzové podložky</a:t>
            </a:r>
          </a:p>
          <a:p>
            <a:r>
              <a:rPr lang="cs-CZ" sz="1600" dirty="0" smtClean="0"/>
              <a:t>nástavec na WC</a:t>
            </a:r>
          </a:p>
          <a:p>
            <a:r>
              <a:rPr lang="cs-CZ" sz="1600" dirty="0" smtClean="0"/>
              <a:t>podavač</a:t>
            </a:r>
          </a:p>
          <a:p>
            <a:r>
              <a:rPr lang="cs-CZ" sz="1600" dirty="0" smtClean="0"/>
              <a:t>poradit, jak se oblékat, atd.</a:t>
            </a:r>
            <a:endParaRPr lang="cs-CZ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Zdroj: https</a:t>
            </a:r>
            <a:r>
              <a:rPr lang="cs-CZ" sz="1200" dirty="0" smtClean="0"/>
              <a:t>://www.google.cz/url?sa=i&amp;source=images&amp;cd=&amp;cad=rja&amp;uact=8&amp;ved=2ahUKEwi9rNOp07veAhWQZlAKHZ4aCT8QjRx6BAgBEAQ&amp;url=https%3A%2F%2Fwww.uvn.cz%2Findex.php%3Foption%3Dcom_docman%26view%3Ddocument%26alias%3D887-tep-kycelniho-kloubu-primarni-a-revizni-operace%26category_slug%3Dprezentace-ortopedicke-vykony%26Itemid%3D1061%26lang%3Dcs&amp;psig=AOvVaw1MTqmWxXw9eZrwuuCuVjF4&amp;ust=1541452167720571</a:t>
            </a:r>
            <a:endParaRPr lang="cs-CZ" sz="1200" dirty="0"/>
          </a:p>
        </p:txBody>
      </p:sp>
      <p:pic>
        <p:nvPicPr>
          <p:cNvPr id="4" name="Zástupný symbol pro obsah 3" descr="stažený soubor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484784"/>
            <a:ext cx="3631654" cy="5157721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Aloplastika</a:t>
            </a:r>
            <a:r>
              <a:rPr lang="cs-CZ" dirty="0" smtClean="0"/>
              <a:t> </a:t>
            </a:r>
            <a:r>
              <a:rPr lang="cs-CZ" dirty="0" smtClean="0"/>
              <a:t>kolenního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indikace – principiálně shodné s TEP </a:t>
            </a:r>
            <a:r>
              <a:rPr lang="cs-CZ" dirty="0" smtClean="0"/>
              <a:t>kyčle</a:t>
            </a:r>
          </a:p>
          <a:p>
            <a:r>
              <a:rPr lang="cs-CZ" dirty="0" smtClean="0"/>
              <a:t>absolutní KI: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ICHDK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</a:t>
            </a:r>
            <a:r>
              <a:rPr lang="cs-CZ" dirty="0" err="1" smtClean="0"/>
              <a:t>st.p</a:t>
            </a:r>
            <a:r>
              <a:rPr lang="cs-CZ" dirty="0" smtClean="0"/>
              <a:t>. opakovaných </a:t>
            </a:r>
            <a:r>
              <a:rPr lang="cs-CZ" dirty="0" err="1" smtClean="0"/>
              <a:t>flebotrombózách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závažná kardiopulmonální onemocnění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infekční ložiska postihující kolenní kloub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těžké mykózy a bércové vředy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ztráta kostní tkáně neumožňující fixaci komponent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těžká dysfunkce extenzorového aparátu</a:t>
            </a:r>
          </a:p>
          <a:p>
            <a:r>
              <a:rPr lang="cs-CZ" dirty="0" smtClean="0"/>
              <a:t>relativní KI: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přítomnost infekčního ložiska kdekoliv v organismu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věk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obezita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onemocnění CNS omezující aktivní spolupráci</a:t>
            </a:r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Zdroj: https</a:t>
            </a:r>
            <a:r>
              <a:rPr lang="cs-CZ" sz="1200" dirty="0" smtClean="0"/>
              <a:t>://www.google.cz/url?sa=i&amp;source=images&amp;cd=&amp;cad=rja&amp;uact=8&amp;ved=2ahUKEwiJorjs07veAhUSbVAKHflHAgsQjRx6BAgBEAU&amp;url=https%3A%2F%2Ffyzioklinika.cz%2Fnavody-na-cviceni-vse%2Frehabilitace-po-operaci%2Fkoleno-po-operaci%2Ftep-kolene-pooperacni-pece&amp;psig=AOvVaw0tM5n9ewRyq-DQVdj_6C4c&amp;ust=1541452404443087</a:t>
            </a:r>
            <a:endParaRPr lang="cs-CZ" sz="1200" dirty="0"/>
          </a:p>
        </p:txBody>
      </p:sp>
      <p:pic>
        <p:nvPicPr>
          <p:cNvPr id="4" name="Zástupný symbol pro obsah 3" descr="48d9183939c22aecd6e3100a88c4ac96_X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0079" y="1600200"/>
            <a:ext cx="6143841" cy="4525963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 smtClean="0"/>
              <a:t>Zdroj: https</a:t>
            </a:r>
            <a:r>
              <a:rPr lang="cs-CZ" sz="1100" dirty="0" smtClean="0"/>
              <a:t>://www.google.cz/url?sa=i&amp;source=images&amp;cd=&amp;cad=rja&amp;uact=8&amp;ved=2ahUKEwiz5oGU1LveAhWBbFAKHfp5ChcQjRx6BAgBEAU&amp;url=https%3A%2F%2Fwww.fyzioklinika.cz%2Fclanky-o-zdravi%2Ftotalni-endoproteza-kolenniho-kloubu-tep-kolene&amp;psig=AOvVaw0tM5n9ewRyq-DQVdj_6C4c&amp;ust=1541452404443087</a:t>
            </a:r>
            <a:endParaRPr lang="cs-CZ" sz="1100" dirty="0"/>
          </a:p>
        </p:txBody>
      </p:sp>
      <p:pic>
        <p:nvPicPr>
          <p:cNvPr id="4" name="Zástupný symbol pro obsah 3" descr="052250dc50138371fd04f19c188f0143_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916832"/>
            <a:ext cx="4264868" cy="4264868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Aloplastika</a:t>
            </a:r>
            <a:r>
              <a:rPr lang="cs-CZ" dirty="0" smtClean="0"/>
              <a:t> </a:t>
            </a:r>
            <a:r>
              <a:rPr lang="cs-CZ" dirty="0" smtClean="0"/>
              <a:t>kolenního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komplikace:</a:t>
            </a:r>
          </a:p>
          <a:p>
            <a:r>
              <a:rPr lang="cs-CZ" dirty="0" smtClean="0"/>
              <a:t>hojení rány</a:t>
            </a:r>
          </a:p>
          <a:p>
            <a:r>
              <a:rPr lang="cs-CZ" dirty="0" err="1" smtClean="0"/>
              <a:t>neurovaskulární</a:t>
            </a:r>
            <a:r>
              <a:rPr lang="cs-CZ" dirty="0" smtClean="0"/>
              <a:t> komplikace – poranění </a:t>
            </a:r>
            <a:r>
              <a:rPr lang="cs-CZ" dirty="0" err="1" smtClean="0"/>
              <a:t>peroneu</a:t>
            </a:r>
            <a:endParaRPr lang="cs-CZ" dirty="0" smtClean="0"/>
          </a:p>
          <a:p>
            <a:r>
              <a:rPr lang="cs-CZ" dirty="0" smtClean="0"/>
              <a:t>komplikace vycházející z extenzorového aparátu</a:t>
            </a:r>
          </a:p>
          <a:p>
            <a:r>
              <a:rPr lang="cs-CZ" dirty="0" smtClean="0"/>
              <a:t>TEN</a:t>
            </a:r>
          </a:p>
          <a:p>
            <a:r>
              <a:rPr lang="cs-CZ" dirty="0" smtClean="0"/>
              <a:t>infekce</a:t>
            </a:r>
          </a:p>
          <a:p>
            <a:r>
              <a:rPr lang="cs-CZ" dirty="0" smtClean="0"/>
              <a:t>luxace jen </a:t>
            </a:r>
            <a:r>
              <a:rPr lang="cs-CZ" dirty="0" err="1" smtClean="0"/>
              <a:t>vyjímečně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Zdroj: https</a:t>
            </a:r>
            <a:r>
              <a:rPr lang="cs-CZ" sz="1200" dirty="0" smtClean="0"/>
              <a:t>://www.google.cz/url?sa=i&amp;source=images&amp;cd=&amp;cad=rja&amp;uact=8&amp;ved=2ahUKEwjQnL6-1LveAhUBZ1AKHTjuBxUQjRx6BAgBEAQ&amp;url=http%3A%2F%2Fwww.achot.cz%2Fdwnld%2Fachot_2012_4_376_379.pdf&amp;psig=AOvVaw1IZ2Za4zfsVZRKcGmJzqmr&amp;ust=1541452570329700</a:t>
            </a:r>
            <a:endParaRPr lang="cs-CZ" sz="1200" dirty="0"/>
          </a:p>
        </p:txBody>
      </p:sp>
      <p:pic>
        <p:nvPicPr>
          <p:cNvPr id="4" name="Zástupný symbol pro obsah 3" descr="stažený soubor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1700808"/>
            <a:ext cx="3391247" cy="436751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je-li kloub zdroj intenzivní bolesti</a:t>
            </a:r>
          </a:p>
          <a:p>
            <a:r>
              <a:rPr lang="cs-CZ" dirty="0" smtClean="0"/>
              <a:t>při výrazném zhoršení funkce kloubu</a:t>
            </a:r>
          </a:p>
          <a:p>
            <a:r>
              <a:rPr lang="cs-CZ" dirty="0" smtClean="0"/>
              <a:t>poúrazové stavy</a:t>
            </a:r>
          </a:p>
          <a:p>
            <a:r>
              <a:rPr lang="cs-CZ" dirty="0" smtClean="0"/>
              <a:t>běžně kyčel, koleno, v posledních letech rameno, loketní a hlezenní </a:t>
            </a:r>
            <a:r>
              <a:rPr lang="cs-CZ" dirty="0" smtClean="0"/>
              <a:t>kloub</a:t>
            </a:r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Aloplastika</a:t>
            </a:r>
            <a:r>
              <a:rPr lang="cs-CZ" dirty="0" smtClean="0"/>
              <a:t> kolenního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Autofit/>
          </a:bodyPr>
          <a:lstStyle/>
          <a:p>
            <a:r>
              <a:rPr lang="cs-CZ" sz="1500" dirty="0" smtClean="0"/>
              <a:t>RHB:</a:t>
            </a:r>
          </a:p>
          <a:p>
            <a:pPr>
              <a:buNone/>
            </a:pPr>
            <a:r>
              <a:rPr lang="cs-CZ" sz="1500" dirty="0" smtClean="0"/>
              <a:t>	- polohování</a:t>
            </a:r>
          </a:p>
          <a:p>
            <a:pPr>
              <a:buNone/>
            </a:pPr>
            <a:r>
              <a:rPr lang="cs-CZ" sz="1500" dirty="0" smtClean="0"/>
              <a:t>	- RFT</a:t>
            </a:r>
          </a:p>
          <a:p>
            <a:pPr>
              <a:buNone/>
            </a:pPr>
            <a:r>
              <a:rPr lang="cs-CZ" sz="1500" dirty="0" smtClean="0"/>
              <a:t>	- CG, prevence </a:t>
            </a:r>
            <a:r>
              <a:rPr lang="cs-CZ" sz="1500" dirty="0" smtClean="0"/>
              <a:t>TEN, bandáže</a:t>
            </a:r>
            <a:endParaRPr lang="cs-CZ" sz="1500" dirty="0" smtClean="0"/>
          </a:p>
          <a:p>
            <a:pPr>
              <a:buNone/>
            </a:pPr>
            <a:r>
              <a:rPr lang="cs-CZ" sz="1500" dirty="0" smtClean="0"/>
              <a:t>	- KC neoperovaných částí</a:t>
            </a:r>
          </a:p>
          <a:p>
            <a:pPr>
              <a:buNone/>
            </a:pPr>
            <a:r>
              <a:rPr lang="cs-CZ" sz="1500" dirty="0" smtClean="0"/>
              <a:t>	- izometrie </a:t>
            </a:r>
            <a:r>
              <a:rPr lang="cs-CZ" sz="1500" dirty="0" smtClean="0"/>
              <a:t>m.QF</a:t>
            </a:r>
          </a:p>
          <a:p>
            <a:pPr>
              <a:buNone/>
            </a:pPr>
            <a:r>
              <a:rPr lang="cs-CZ" sz="1500" dirty="0" smtClean="0"/>
              <a:t>	</a:t>
            </a:r>
            <a:r>
              <a:rPr lang="cs-CZ" sz="1500" dirty="0" smtClean="0"/>
              <a:t>- facilitace m. QF</a:t>
            </a:r>
          </a:p>
          <a:p>
            <a:pPr>
              <a:buNone/>
            </a:pPr>
            <a:r>
              <a:rPr lang="cs-CZ" sz="1500" dirty="0" smtClean="0"/>
              <a:t>	</a:t>
            </a:r>
            <a:r>
              <a:rPr lang="cs-CZ" sz="1500" dirty="0" smtClean="0"/>
              <a:t>- mobilizace pately</a:t>
            </a:r>
            <a:endParaRPr lang="cs-CZ" sz="1500" dirty="0" smtClean="0"/>
          </a:p>
          <a:p>
            <a:pPr>
              <a:buNone/>
            </a:pPr>
            <a:r>
              <a:rPr lang="cs-CZ" sz="1500" dirty="0" smtClean="0"/>
              <a:t>	- PROM, AAROM, </a:t>
            </a:r>
            <a:r>
              <a:rPr lang="cs-CZ" sz="1500" dirty="0" smtClean="0"/>
              <a:t>AROM, analytické metody, </a:t>
            </a:r>
            <a:r>
              <a:rPr lang="cs-CZ" sz="1500" dirty="0" err="1" smtClean="0"/>
              <a:t>metody</a:t>
            </a:r>
            <a:r>
              <a:rPr lang="cs-CZ" sz="1500" dirty="0" smtClean="0"/>
              <a:t> na NF podkladu</a:t>
            </a:r>
          </a:p>
          <a:p>
            <a:pPr>
              <a:buNone/>
            </a:pPr>
            <a:r>
              <a:rPr lang="cs-CZ" sz="1500" dirty="0" smtClean="0"/>
              <a:t>	</a:t>
            </a:r>
            <a:r>
              <a:rPr lang="cs-CZ" sz="1500" dirty="0" smtClean="0"/>
              <a:t>- zlepšení </a:t>
            </a:r>
            <a:r>
              <a:rPr lang="cs-CZ" sz="1500" dirty="0" err="1" smtClean="0"/>
              <a:t>propriocepce</a:t>
            </a:r>
            <a:r>
              <a:rPr lang="cs-CZ" sz="1500" dirty="0" smtClean="0"/>
              <a:t> z plosky nohy – </a:t>
            </a:r>
            <a:r>
              <a:rPr lang="cs-CZ" sz="1500" dirty="0" err="1" smtClean="0"/>
              <a:t>myofasciální</a:t>
            </a:r>
            <a:r>
              <a:rPr lang="cs-CZ" sz="1500" dirty="0" smtClean="0"/>
              <a:t> techniky, </a:t>
            </a:r>
            <a:r>
              <a:rPr lang="cs-CZ" sz="1500" dirty="0" err="1" smtClean="0"/>
              <a:t>senzomotorika</a:t>
            </a:r>
            <a:endParaRPr lang="cs-CZ" sz="1500" dirty="0" smtClean="0"/>
          </a:p>
          <a:p>
            <a:pPr>
              <a:buNone/>
            </a:pPr>
            <a:r>
              <a:rPr lang="cs-CZ" sz="1500" dirty="0" smtClean="0"/>
              <a:t>	- </a:t>
            </a:r>
            <a:r>
              <a:rPr lang="cs-CZ" sz="1500" dirty="0" err="1" smtClean="0"/>
              <a:t>verzikalizace</a:t>
            </a:r>
            <a:endParaRPr lang="cs-CZ" sz="1500" dirty="0" smtClean="0"/>
          </a:p>
          <a:p>
            <a:pPr>
              <a:buNone/>
            </a:pPr>
            <a:r>
              <a:rPr lang="cs-CZ" sz="1500" dirty="0" smtClean="0"/>
              <a:t>	</a:t>
            </a:r>
            <a:r>
              <a:rPr lang="cs-CZ" sz="1500" dirty="0" smtClean="0"/>
              <a:t>- nácvik stoje, chůze (rovina, schody)</a:t>
            </a:r>
            <a:endParaRPr lang="cs-CZ" sz="1500" dirty="0" smtClean="0"/>
          </a:p>
          <a:p>
            <a:pPr>
              <a:buNone/>
            </a:pPr>
            <a:r>
              <a:rPr lang="cs-CZ" sz="1500" dirty="0" smtClean="0"/>
              <a:t>	- nácvik používání kompenzačních pomůcek</a:t>
            </a:r>
          </a:p>
          <a:p>
            <a:pPr>
              <a:buNone/>
            </a:pPr>
            <a:r>
              <a:rPr lang="cs-CZ" sz="1500" dirty="0" smtClean="0"/>
              <a:t>	- kryoterapie</a:t>
            </a:r>
          </a:p>
          <a:p>
            <a:pPr>
              <a:buNone/>
            </a:pPr>
            <a:r>
              <a:rPr lang="cs-CZ" sz="1500" dirty="0" smtClean="0"/>
              <a:t>	- </a:t>
            </a:r>
            <a:r>
              <a:rPr lang="cs-CZ" sz="1500" dirty="0" err="1" smtClean="0"/>
              <a:t>motodlaha</a:t>
            </a:r>
            <a:endParaRPr lang="cs-CZ" sz="1500" dirty="0" smtClean="0"/>
          </a:p>
          <a:p>
            <a:pPr>
              <a:buNone/>
            </a:pPr>
            <a:r>
              <a:rPr lang="cs-CZ" sz="1500" dirty="0" smtClean="0"/>
              <a:t>	</a:t>
            </a:r>
            <a:r>
              <a:rPr lang="cs-CZ" sz="1500" dirty="0" smtClean="0"/>
              <a:t>- péče o jizvu</a:t>
            </a:r>
            <a:endParaRPr lang="cs-CZ" sz="1500" dirty="0" smtClean="0"/>
          </a:p>
          <a:p>
            <a:r>
              <a:rPr lang="cs-CZ" sz="1500" dirty="0" smtClean="0"/>
              <a:t>režimová opatření:</a:t>
            </a:r>
          </a:p>
          <a:p>
            <a:pPr>
              <a:buNone/>
            </a:pPr>
            <a:r>
              <a:rPr lang="cs-CZ" sz="1500" dirty="0" smtClean="0"/>
              <a:t>	- vyvarovat se kleků</a:t>
            </a:r>
          </a:p>
          <a:p>
            <a:pPr>
              <a:buNone/>
            </a:pPr>
            <a:r>
              <a:rPr lang="cs-CZ" sz="1500" dirty="0" smtClean="0"/>
              <a:t>	- hlubokých dřepů</a:t>
            </a:r>
          </a:p>
          <a:p>
            <a:pPr>
              <a:buNone/>
            </a:pPr>
            <a:r>
              <a:rPr lang="cs-CZ" sz="1500" dirty="0" smtClean="0"/>
              <a:t>	- poskoků</a:t>
            </a:r>
          </a:p>
          <a:p>
            <a:endParaRPr lang="cs-CZ" sz="1500" dirty="0" smtClean="0"/>
          </a:p>
          <a:p>
            <a:endParaRPr lang="cs-CZ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Aloplastika</a:t>
            </a:r>
            <a:r>
              <a:rPr lang="cs-CZ" dirty="0" smtClean="0"/>
              <a:t> </a:t>
            </a:r>
            <a:r>
              <a:rPr lang="cs-CZ" dirty="0" err="1" smtClean="0"/>
              <a:t>hlezna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indikace:</a:t>
            </a:r>
          </a:p>
          <a:p>
            <a:r>
              <a:rPr lang="cs-CZ" dirty="0" smtClean="0"/>
              <a:t>destrukce kloubu</a:t>
            </a:r>
          </a:p>
          <a:p>
            <a:r>
              <a:rPr lang="cs-CZ" dirty="0" smtClean="0"/>
              <a:t>nezvládnuté bolesti</a:t>
            </a:r>
          </a:p>
          <a:p>
            <a:r>
              <a:rPr lang="cs-CZ" dirty="0" smtClean="0"/>
              <a:t>zejména při RA a </a:t>
            </a:r>
            <a:r>
              <a:rPr lang="cs-CZ" dirty="0" err="1" smtClean="0"/>
              <a:t>osteoartróze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zvláštnosti fyzioterapie po operaci:</a:t>
            </a:r>
          </a:p>
          <a:p>
            <a:r>
              <a:rPr lang="cs-CZ" dirty="0" smtClean="0"/>
              <a:t>3-6 týdnů fixace v sádře</a:t>
            </a:r>
          </a:p>
          <a:p>
            <a:r>
              <a:rPr lang="cs-CZ" dirty="0" smtClean="0"/>
              <a:t>chůze s odlehčením dalších 6-12 týdnů</a:t>
            </a:r>
          </a:p>
          <a:p>
            <a:r>
              <a:rPr lang="cs-CZ" dirty="0" smtClean="0"/>
              <a:t>obdobný postup jako u ostatních </a:t>
            </a:r>
            <a:r>
              <a:rPr lang="cs-CZ" dirty="0" err="1" smtClean="0"/>
              <a:t>alloplastik</a:t>
            </a:r>
            <a:endParaRPr lang="cs-CZ" dirty="0" smtClean="0"/>
          </a:p>
          <a:p>
            <a:r>
              <a:rPr lang="cs-CZ" dirty="0" smtClean="0"/>
              <a:t>plná funkce obvykle 16 týdnů po výkonu</a:t>
            </a:r>
          </a:p>
          <a:p>
            <a:r>
              <a:rPr lang="cs-CZ" dirty="0" smtClean="0"/>
              <a:t>ortopedická vložka a obuv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Zdroj: https</a:t>
            </a:r>
            <a:r>
              <a:rPr lang="cs-CZ" sz="1200" dirty="0" smtClean="0"/>
              <a:t>://www.google.cz/url?sa=i&amp;source=images&amp;cd=&amp;cad=rja&amp;uact=8&amp;ved=2ahUKEwjU6PzI17veAhWGbVAKHTmEC_oQjRx6BAgBEAU&amp;url=http%3A%2F%2Fwww.achot.cz%2Fdetail.php%3Fstat%3D333&amp;psig=AOvVaw0rV6Gm4ZF2NrvPQta1d4iu&amp;ust=1541453385315872</a:t>
            </a:r>
            <a:endParaRPr lang="cs-CZ" sz="1200" dirty="0"/>
          </a:p>
        </p:txBody>
      </p:sp>
      <p:pic>
        <p:nvPicPr>
          <p:cNvPr id="6" name="Zástupný symbol pro obsah 5" descr="achot_2010_1_24_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12268" y="1600200"/>
            <a:ext cx="2719463" cy="4525963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Aloplastika</a:t>
            </a:r>
            <a:r>
              <a:rPr lang="cs-CZ" dirty="0" smtClean="0"/>
              <a:t> </a:t>
            </a:r>
            <a:r>
              <a:rPr lang="cs-CZ" dirty="0" smtClean="0"/>
              <a:t>ramenního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indikace:</a:t>
            </a:r>
          </a:p>
          <a:p>
            <a:r>
              <a:rPr lang="cs-CZ" dirty="0" smtClean="0"/>
              <a:t>artrotické změny</a:t>
            </a:r>
          </a:p>
          <a:p>
            <a:r>
              <a:rPr lang="cs-CZ" dirty="0" smtClean="0"/>
              <a:t>nezvládnutá bolest</a:t>
            </a:r>
          </a:p>
          <a:p>
            <a:r>
              <a:rPr lang="cs-CZ" dirty="0" smtClean="0"/>
              <a:t>nekróza hlavice pažní kosti</a:t>
            </a:r>
          </a:p>
          <a:p>
            <a:r>
              <a:rPr lang="cs-CZ" dirty="0" smtClean="0"/>
              <a:t>nerekonstruovatelné fraktury proximálního humeru, poúrazové stavy</a:t>
            </a:r>
          </a:p>
          <a:p>
            <a:r>
              <a:rPr lang="cs-CZ" dirty="0" smtClean="0"/>
              <a:t>nádory proximálního humeru</a:t>
            </a:r>
          </a:p>
          <a:p>
            <a:r>
              <a:rPr lang="cs-CZ" dirty="0" smtClean="0"/>
              <a:t>nutná dobrá stabilita kloubu</a:t>
            </a:r>
          </a:p>
          <a:p>
            <a:r>
              <a:rPr lang="cs-CZ" dirty="0" smtClean="0"/>
              <a:t>RA, MB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 smtClean="0"/>
              <a:t>Zdroj: https</a:t>
            </a:r>
            <a:r>
              <a:rPr lang="cs-CZ" sz="1100" dirty="0" smtClean="0"/>
              <a:t>://www.google.cz/url?sa=i&amp;source=images&amp;cd=&amp;ved=2ahUKEwiX76KW1bveAhVNKlAKHbtICwIQjRx6BAgBEAQ&amp;url=https%3A%2F%2Ftheses.cz%2Fid%2Fv24ynb%2F116027-591655656.pdf&amp;psig=AOvVaw0Yhq7erEh-pqQebm-lPqzy&amp;ust=1541452743195393</a:t>
            </a:r>
            <a:endParaRPr lang="cs-CZ" sz="1100" dirty="0"/>
          </a:p>
        </p:txBody>
      </p:sp>
      <p:pic>
        <p:nvPicPr>
          <p:cNvPr id="4" name="Zástupný symbol pro obsah 3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1700808"/>
            <a:ext cx="2456284" cy="4386221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 smtClean="0"/>
              <a:t>Zdroj: https</a:t>
            </a:r>
            <a:r>
              <a:rPr lang="cs-CZ" sz="1100" dirty="0" smtClean="0"/>
              <a:t>://www.google.cz/url?sa=i&amp;source=images&amp;cd=&amp;cad=rja&amp;uact=8&amp;ved=2ahUKEwiU8_a_1bveAhWREVAKHTL3BhUQjRx6BAgBEAQ&amp;url=https%3A%2F%2Ftheses.cz%2Fid%2Fv24ynb%2F116027-591655656.pdf&amp;psig=AOvVaw0Yhq7erEh-pqQebm-lPqzy&amp;ust=1541452743195393</a:t>
            </a:r>
            <a:endParaRPr lang="cs-CZ" sz="1100" dirty="0"/>
          </a:p>
        </p:txBody>
      </p:sp>
      <p:pic>
        <p:nvPicPr>
          <p:cNvPr id="4" name="Zástupný symbol pro obsah 3" descr="stažený soubor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2060848"/>
            <a:ext cx="3443064" cy="3443064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Zdroj: https</a:t>
            </a:r>
            <a:r>
              <a:rPr lang="cs-CZ" sz="1200" dirty="0" smtClean="0"/>
              <a:t>://www.google.cz/url?sa=i&amp;source=images&amp;cd=&amp;cad=rja&amp;uact=8&amp;ved=2ahUKEwjiuYiY1rveAhXGalAKHS4_AwoQjRx6BAgBEAU&amp;url=http%3A%2F%2Fwww.ortopedie-traumatologie.cz%2FEndoproteza-ramenniho-kloubu&amp;psig=AOvVaw2FlhnbqX5MHuUYdgxN7dxA&amp;ust=1541452939744324</a:t>
            </a:r>
            <a:endParaRPr lang="cs-CZ" sz="1200" dirty="0"/>
          </a:p>
        </p:txBody>
      </p:sp>
      <p:pic>
        <p:nvPicPr>
          <p:cNvPr id="4" name="Zástupný symbol pro obsah 3" descr="reverzní náhradaa ramene _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2060848"/>
            <a:ext cx="4896544" cy="3668665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Aloplastika</a:t>
            </a:r>
            <a:r>
              <a:rPr lang="cs-CZ" dirty="0" smtClean="0"/>
              <a:t> </a:t>
            </a:r>
            <a:r>
              <a:rPr lang="cs-CZ" dirty="0" smtClean="0"/>
              <a:t>ramenního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KI:</a:t>
            </a:r>
          </a:p>
          <a:p>
            <a:r>
              <a:rPr lang="cs-CZ" dirty="0" smtClean="0"/>
              <a:t>celkové: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nespolupráce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alergie na kovový materiál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neadekvátní kvalita kostní tkáně</a:t>
            </a:r>
          </a:p>
          <a:p>
            <a:r>
              <a:rPr lang="cs-CZ" dirty="0" smtClean="0"/>
              <a:t>lokální: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hnisavé stavy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špatný stav manžety rotátorů a m. </a:t>
            </a:r>
            <a:r>
              <a:rPr lang="cs-CZ" dirty="0" err="1" smtClean="0"/>
              <a:t>deltoideus</a:t>
            </a:r>
            <a:r>
              <a:rPr lang="cs-CZ" dirty="0" smtClean="0"/>
              <a:t> – </a:t>
            </a:r>
            <a:r>
              <a:rPr lang="cs-CZ" dirty="0" err="1" smtClean="0"/>
              <a:t>instabilita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kostní defekt </a:t>
            </a:r>
            <a:r>
              <a:rPr lang="cs-CZ" dirty="0" err="1" smtClean="0"/>
              <a:t>glenoidu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Aloplastika</a:t>
            </a:r>
            <a:r>
              <a:rPr lang="cs-CZ" dirty="0" smtClean="0"/>
              <a:t> </a:t>
            </a:r>
            <a:r>
              <a:rPr lang="cs-CZ" dirty="0" smtClean="0"/>
              <a:t>ramenního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komplikace:</a:t>
            </a:r>
          </a:p>
          <a:p>
            <a:r>
              <a:rPr lang="cs-CZ" dirty="0" smtClean="0"/>
              <a:t>uvolnění endoprotézy</a:t>
            </a:r>
          </a:p>
          <a:p>
            <a:r>
              <a:rPr lang="cs-CZ" dirty="0" err="1" smtClean="0"/>
              <a:t>impingement</a:t>
            </a:r>
            <a:r>
              <a:rPr lang="cs-CZ" dirty="0" smtClean="0"/>
              <a:t> syndrom</a:t>
            </a:r>
          </a:p>
          <a:p>
            <a:r>
              <a:rPr lang="cs-CZ" dirty="0" smtClean="0"/>
              <a:t>subluxace, luxace</a:t>
            </a:r>
          </a:p>
          <a:p>
            <a:r>
              <a:rPr lang="cs-CZ" dirty="0" smtClean="0"/>
              <a:t>bolest</a:t>
            </a:r>
          </a:p>
          <a:p>
            <a:r>
              <a:rPr lang="cs-CZ" dirty="0" err="1" smtClean="0"/>
              <a:t>heterotopická</a:t>
            </a:r>
            <a:r>
              <a:rPr lang="cs-CZ" dirty="0" smtClean="0"/>
              <a:t> osifikace</a:t>
            </a:r>
          </a:p>
          <a:p>
            <a:r>
              <a:rPr lang="cs-CZ" dirty="0" smtClean="0"/>
              <a:t>špatná funkčnost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Aloplastika</a:t>
            </a:r>
            <a:r>
              <a:rPr lang="cs-CZ" dirty="0" smtClean="0"/>
              <a:t> </a:t>
            </a:r>
            <a:r>
              <a:rPr lang="cs-CZ" dirty="0" smtClean="0"/>
              <a:t>ramenního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400" dirty="0" smtClean="0"/>
              <a:t>RHB:</a:t>
            </a:r>
          </a:p>
          <a:p>
            <a:r>
              <a:rPr lang="cs-CZ" sz="1400" dirty="0" smtClean="0"/>
              <a:t>polohování (flexe + mírná abdukce, se </a:t>
            </a:r>
            <a:r>
              <a:rPr lang="cs-CZ" sz="1400" dirty="0" err="1" smtClean="0"/>
              <a:t>semiflexí</a:t>
            </a:r>
            <a:r>
              <a:rPr lang="cs-CZ" sz="1400" dirty="0" smtClean="0"/>
              <a:t> lokte)</a:t>
            </a:r>
          </a:p>
          <a:p>
            <a:r>
              <a:rPr lang="cs-CZ" sz="1400" dirty="0" smtClean="0"/>
              <a:t>prevence TEN</a:t>
            </a:r>
          </a:p>
          <a:p>
            <a:r>
              <a:rPr lang="cs-CZ" sz="1400" dirty="0" smtClean="0"/>
              <a:t>kryoterapie</a:t>
            </a:r>
          </a:p>
          <a:p>
            <a:r>
              <a:rPr lang="cs-CZ" sz="1400" dirty="0" smtClean="0"/>
              <a:t>RFT</a:t>
            </a:r>
          </a:p>
          <a:p>
            <a:r>
              <a:rPr lang="cs-CZ" sz="1400" dirty="0" smtClean="0"/>
              <a:t>TMT</a:t>
            </a:r>
          </a:p>
          <a:p>
            <a:r>
              <a:rPr lang="cs-CZ" sz="1400" dirty="0" smtClean="0"/>
              <a:t>aktivně nefixované části</a:t>
            </a:r>
          </a:p>
          <a:p>
            <a:r>
              <a:rPr lang="cs-CZ" sz="1400" dirty="0" smtClean="0"/>
              <a:t>pasivně abdukce a flexe v rameni v nebolestivém rozsahu</a:t>
            </a:r>
          </a:p>
          <a:p>
            <a:r>
              <a:rPr lang="cs-CZ" sz="1400" dirty="0" smtClean="0"/>
              <a:t>při chůzi a ve spánku šátkový závěs</a:t>
            </a:r>
          </a:p>
          <a:p>
            <a:r>
              <a:rPr lang="cs-CZ" sz="1400" dirty="0" err="1" smtClean="0"/>
              <a:t>motodlaha</a:t>
            </a:r>
            <a:endParaRPr lang="cs-CZ" sz="1400" dirty="0" smtClean="0"/>
          </a:p>
          <a:p>
            <a:r>
              <a:rPr lang="cs-CZ" sz="1400" dirty="0" smtClean="0"/>
              <a:t>posílení </a:t>
            </a:r>
            <a:r>
              <a:rPr lang="cs-CZ" sz="1400" dirty="0" err="1" smtClean="0"/>
              <a:t>mezilopatkových</a:t>
            </a:r>
            <a:r>
              <a:rPr lang="cs-CZ" sz="1400" dirty="0" smtClean="0"/>
              <a:t> svalů</a:t>
            </a:r>
          </a:p>
          <a:p>
            <a:r>
              <a:rPr lang="cs-CZ" sz="1400" dirty="0" smtClean="0"/>
              <a:t>izometrie</a:t>
            </a:r>
          </a:p>
          <a:p>
            <a:r>
              <a:rPr lang="cs-CZ" sz="1400" dirty="0" smtClean="0"/>
              <a:t>AAROM</a:t>
            </a:r>
          </a:p>
          <a:p>
            <a:r>
              <a:rPr lang="cs-CZ" sz="1400" dirty="0" smtClean="0"/>
              <a:t>péče o jizvu</a:t>
            </a:r>
          </a:p>
          <a:p>
            <a:r>
              <a:rPr lang="cs-CZ" sz="1400" dirty="0" smtClean="0"/>
              <a:t>obvykle od 3, týdne po zákroku AROM s vyloučením pohybu lopatky – kyvadlové pohyby</a:t>
            </a:r>
          </a:p>
          <a:p>
            <a:r>
              <a:rPr lang="cs-CZ" sz="1400" dirty="0" smtClean="0"/>
              <a:t>nácvik ADL, </a:t>
            </a:r>
            <a:r>
              <a:rPr lang="cs-CZ" sz="1400" dirty="0" err="1" smtClean="0"/>
              <a:t>sebeobsluhy</a:t>
            </a:r>
            <a:endParaRPr lang="cs-CZ" sz="1400" dirty="0" smtClean="0"/>
          </a:p>
          <a:p>
            <a:r>
              <a:rPr lang="cs-CZ" sz="1400" dirty="0" smtClean="0"/>
              <a:t>ergoterapie</a:t>
            </a:r>
          </a:p>
          <a:p>
            <a:r>
              <a:rPr lang="cs-CZ" sz="1400" dirty="0" smtClean="0"/>
              <a:t>analytická cvičení</a:t>
            </a:r>
          </a:p>
          <a:p>
            <a:r>
              <a:rPr lang="cs-CZ" sz="1400" dirty="0" smtClean="0"/>
              <a:t>metody na NF podkladu</a:t>
            </a:r>
          </a:p>
          <a:p>
            <a:r>
              <a:rPr lang="cs-CZ" sz="1400" dirty="0" smtClean="0"/>
              <a:t>plná zátěž zhruba 4.-6. měsíc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materiál:</a:t>
            </a:r>
          </a:p>
          <a:p>
            <a:pPr>
              <a:buNone/>
            </a:pPr>
            <a:r>
              <a:rPr lang="cs-CZ" dirty="0" smtClean="0"/>
              <a:t>	- kov pro implantát (ušlechtilá ocel, titan, slitiny kovů)</a:t>
            </a:r>
          </a:p>
          <a:p>
            <a:pPr>
              <a:buNone/>
            </a:pPr>
            <a:r>
              <a:rPr lang="cs-CZ" dirty="0" smtClean="0"/>
              <a:t>	- kov, polyetylén, keramika pro kontaktní povrchy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typ náhrady:</a:t>
            </a:r>
          </a:p>
          <a:p>
            <a:pPr>
              <a:buNone/>
            </a:pPr>
            <a:r>
              <a:rPr lang="cs-CZ" dirty="0" smtClean="0"/>
              <a:t>	- cementovaná</a:t>
            </a:r>
          </a:p>
          <a:p>
            <a:pPr>
              <a:buNone/>
            </a:pPr>
            <a:r>
              <a:rPr lang="cs-CZ" dirty="0" smtClean="0"/>
              <a:t>	- necementovaná</a:t>
            </a:r>
          </a:p>
          <a:p>
            <a:pPr>
              <a:buNone/>
            </a:pPr>
            <a:r>
              <a:rPr lang="cs-CZ" dirty="0" smtClean="0"/>
              <a:t>	- hybridní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Aloplastika</a:t>
            </a:r>
            <a:r>
              <a:rPr lang="cs-CZ" dirty="0" smtClean="0"/>
              <a:t> </a:t>
            </a:r>
            <a:r>
              <a:rPr lang="cs-CZ" dirty="0" smtClean="0"/>
              <a:t>loketního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indikace:</a:t>
            </a:r>
          </a:p>
          <a:p>
            <a:r>
              <a:rPr lang="cs-CZ" dirty="0" smtClean="0"/>
              <a:t>nezvládnutá bolest</a:t>
            </a:r>
          </a:p>
          <a:p>
            <a:r>
              <a:rPr lang="cs-CZ" dirty="0" smtClean="0"/>
              <a:t>omezení funkce</a:t>
            </a:r>
          </a:p>
          <a:p>
            <a:r>
              <a:rPr lang="cs-CZ" dirty="0" smtClean="0"/>
              <a:t>omezení </a:t>
            </a:r>
            <a:r>
              <a:rPr lang="cs-CZ" dirty="0" err="1" smtClean="0"/>
              <a:t>sebeobsluhy</a:t>
            </a:r>
            <a:r>
              <a:rPr lang="cs-CZ" dirty="0"/>
              <a:t> </a:t>
            </a:r>
            <a:r>
              <a:rPr lang="cs-CZ" dirty="0" smtClean="0"/>
              <a:t>(pro ADL nutný ROM 30-130°</a:t>
            </a:r>
          </a:p>
          <a:p>
            <a:r>
              <a:rPr lang="cs-CZ" dirty="0" smtClean="0"/>
              <a:t>RHB: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dle doporučení operatéra, vzhledem k rozsáhlé rekonstrukci měkkých tkání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obdobný postup jako u ostatních endoprotéz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Zdroj: https</a:t>
            </a:r>
            <a:r>
              <a:rPr lang="cs-CZ" sz="1200" dirty="0" smtClean="0"/>
              <a:t>://www.google.cz/url?sa=i&amp;source=images&amp;cd=&amp;cad=rja&amp;uact=8&amp;ved=2ahUKEwidld3L1rveAhXOLlAKHZ5ZCQUQjRx6BAgBEAU&amp;url=http%3A%2F%2Fwww.zimmerczech.cz%2Fmedical-professionals%2Fproducts%2Felbow%2Fcoonrad-morrey-elbow-system.html&amp;psig=AOvVaw2O6uOWIida9p6FVtPMG8Nc&amp;ust=1541453139275245</a:t>
            </a:r>
            <a:endParaRPr lang="cs-CZ" sz="1200" dirty="0"/>
          </a:p>
        </p:txBody>
      </p:sp>
      <p:pic>
        <p:nvPicPr>
          <p:cNvPr id="4" name="Zástupný symbol pro obsah 3" descr="cm-total-elbow-hero-2 (1)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2132856"/>
            <a:ext cx="5217368" cy="3391289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 smtClean="0"/>
              <a:t>Zdroj: https</a:t>
            </a:r>
            <a:r>
              <a:rPr lang="cs-CZ" sz="1100" dirty="0" smtClean="0"/>
              <a:t>://www.google.cz/url?sa=i&amp;source=images&amp;cd=&amp;cad=rja&amp;uact=8&amp;ved=2ahUKEwi9-ZaE17veAhXEYVAKHX8JA9kQjRx6BAgBEAU&amp;url=https%3A%2F%2Fwww.fnbrno.cz%2Fareal-bohunice%2Fortopedicka-klinika%2Foperace-rtg-snimky%2Ft2593&amp;psig=AOvVaw2O6uOWIida9p6FVtPMG8Nc&amp;ust=1541453139275245</a:t>
            </a:r>
            <a:endParaRPr lang="cs-CZ" sz="1100" dirty="0"/>
          </a:p>
        </p:txBody>
      </p:sp>
      <p:pic>
        <p:nvPicPr>
          <p:cNvPr id="4" name="Zástupný symbol pro obsah 3" descr="08_V_6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50786" y="1600200"/>
            <a:ext cx="5242428" cy="4525963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Použitá literatura</a:t>
            </a:r>
          </a:p>
        </p:txBody>
      </p:sp>
      <p:sp>
        <p:nvSpPr>
          <p:cNvPr id="634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400" dirty="0" smtClean="0"/>
              <a:t>BUCHTELOVÁ, E. </a:t>
            </a:r>
            <a:r>
              <a:rPr lang="cs-CZ" sz="2400" i="1" dirty="0" smtClean="0"/>
              <a:t>Fyzioterapie v indikační oblasti II. </a:t>
            </a:r>
            <a:r>
              <a:rPr lang="cs-CZ" sz="2400" dirty="0" smtClean="0"/>
              <a:t>1.vyd. Ústí nad Labem: Ediční středisko PF UJEP, 2017. 139 s. ISBN 978-80-7561-060-7.</a:t>
            </a:r>
          </a:p>
          <a:p>
            <a:pPr eaLnBrk="1" hangingPunct="1">
              <a:buFont typeface="Arial" charset="0"/>
              <a:buNone/>
            </a:pPr>
            <a:r>
              <a:rPr lang="cs-CZ" sz="2400" dirty="0" smtClean="0"/>
              <a:t>KOLÁŘ, P.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 </a:t>
            </a:r>
            <a:r>
              <a:rPr lang="cs-CZ" sz="2400" i="1" dirty="0" smtClean="0"/>
              <a:t>Rehabilitace v klinické praxi. </a:t>
            </a:r>
            <a:r>
              <a:rPr lang="cs-CZ" sz="2400" dirty="0" smtClean="0"/>
              <a:t>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</a:t>
            </a:r>
            <a:r>
              <a:rPr lang="cs-CZ" sz="2400" dirty="0" err="1" smtClean="0"/>
              <a:t>Galén</a:t>
            </a:r>
            <a:r>
              <a:rPr lang="cs-CZ" sz="2400" dirty="0" smtClean="0"/>
              <a:t>, s r.o., 2009. 713 s. ISBN 978-80-7262-657-1.</a:t>
            </a:r>
          </a:p>
          <a:p>
            <a:pPr>
              <a:buNone/>
            </a:pPr>
            <a:endParaRPr lang="cs-CZ" sz="2400" dirty="0" smtClean="0"/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2"/>
            </a:endParaRPr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2"/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Aloplastiky</a:t>
            </a:r>
            <a:r>
              <a:rPr lang="cs-CZ" dirty="0" smtClean="0"/>
              <a:t> </a:t>
            </a:r>
            <a:r>
              <a:rPr lang="cs-CZ" dirty="0" smtClean="0"/>
              <a:t>- RHB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předoperační fáze:</a:t>
            </a:r>
          </a:p>
          <a:p>
            <a:r>
              <a:rPr lang="cs-CZ" dirty="0" smtClean="0"/>
              <a:t>kineziologický rozbor</a:t>
            </a:r>
          </a:p>
          <a:p>
            <a:r>
              <a:rPr lang="cs-CZ" dirty="0" smtClean="0"/>
              <a:t>ošetření postiženého </a:t>
            </a:r>
            <a:r>
              <a:rPr lang="cs-CZ" dirty="0" smtClean="0"/>
              <a:t>kloubu: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</a:t>
            </a:r>
            <a:r>
              <a:rPr lang="cs-CZ" dirty="0" smtClean="0"/>
              <a:t>úprava </a:t>
            </a:r>
            <a:r>
              <a:rPr lang="cs-CZ" dirty="0" smtClean="0"/>
              <a:t>svalové </a:t>
            </a:r>
            <a:r>
              <a:rPr lang="cs-CZ" dirty="0" err="1" smtClean="0"/>
              <a:t>dysbalance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</a:t>
            </a:r>
            <a:r>
              <a:rPr lang="cs-CZ" dirty="0" smtClean="0"/>
              <a:t>zmírnění kontraktur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udržení nebo zvětšení ROM</a:t>
            </a:r>
            <a:endParaRPr lang="cs-CZ" dirty="0" smtClean="0"/>
          </a:p>
          <a:p>
            <a:r>
              <a:rPr lang="cs-CZ" dirty="0" smtClean="0"/>
              <a:t>výcvik pohybových stereotypů: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stereotyp EXT, ABD v kyčli, FLX trupu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přesuny z lůžka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přetáčení na bok a břicho s polštářem mezi koleny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nácvik stoje, chůze s odlehčením a pomůckami po rovině i schodech</a:t>
            </a:r>
            <a:endParaRPr lang="cs-CZ" dirty="0" smtClean="0"/>
          </a:p>
          <a:p>
            <a:r>
              <a:rPr lang="cs-CZ" dirty="0" smtClean="0"/>
              <a:t>podpora úchopu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sebeobsluhy</a:t>
            </a:r>
            <a:r>
              <a:rPr lang="cs-CZ" dirty="0" smtClean="0"/>
              <a:t> zdravou končetinou</a:t>
            </a:r>
          </a:p>
          <a:p>
            <a:r>
              <a:rPr lang="cs-CZ" dirty="0" smtClean="0"/>
              <a:t>úprava stereotypu dýchání</a:t>
            </a:r>
          </a:p>
          <a:p>
            <a:r>
              <a:rPr lang="cs-CZ" dirty="0" smtClean="0"/>
              <a:t>zlepšení celkové kondice</a:t>
            </a:r>
          </a:p>
          <a:p>
            <a:r>
              <a:rPr lang="cs-CZ" dirty="0" smtClean="0"/>
              <a:t>edukace – zejména KI pohyby, režimová opatření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Aloplastiky</a:t>
            </a:r>
            <a:r>
              <a:rPr lang="cs-CZ" dirty="0" smtClean="0"/>
              <a:t> </a:t>
            </a:r>
            <a:r>
              <a:rPr lang="cs-CZ" dirty="0" smtClean="0"/>
              <a:t>- RHB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časná pooperační fáze:</a:t>
            </a:r>
          </a:p>
          <a:p>
            <a:r>
              <a:rPr lang="cs-CZ" dirty="0" smtClean="0"/>
              <a:t>RFT</a:t>
            </a:r>
          </a:p>
          <a:p>
            <a:r>
              <a:rPr lang="cs-CZ" dirty="0" smtClean="0"/>
              <a:t>CG, prevence TEN</a:t>
            </a:r>
          </a:p>
          <a:p>
            <a:r>
              <a:rPr lang="cs-CZ" dirty="0" smtClean="0"/>
              <a:t>polohování, prevence kontraktur</a:t>
            </a:r>
          </a:p>
          <a:p>
            <a:r>
              <a:rPr lang="cs-CZ" dirty="0" smtClean="0"/>
              <a:t>izometrie</a:t>
            </a:r>
          </a:p>
          <a:p>
            <a:r>
              <a:rPr lang="cs-CZ" dirty="0" smtClean="0"/>
              <a:t>FT – kryoterapie</a:t>
            </a:r>
          </a:p>
          <a:p>
            <a:r>
              <a:rPr lang="cs-CZ" dirty="0" smtClean="0"/>
              <a:t>kinezioterapie</a:t>
            </a:r>
          </a:p>
          <a:p>
            <a:r>
              <a:rPr lang="cs-CZ" dirty="0" smtClean="0"/>
              <a:t>nácvik chůze s odlehčením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sebeobsluhy</a:t>
            </a: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Aloplastiky</a:t>
            </a:r>
            <a:r>
              <a:rPr lang="cs-CZ" dirty="0" smtClean="0"/>
              <a:t> </a:t>
            </a:r>
            <a:r>
              <a:rPr lang="cs-CZ" dirty="0" smtClean="0"/>
              <a:t>- RHB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v průběhu hospitalizace:</a:t>
            </a:r>
          </a:p>
          <a:p>
            <a:r>
              <a:rPr lang="cs-CZ" dirty="0" smtClean="0"/>
              <a:t>kinezioterapie</a:t>
            </a:r>
          </a:p>
          <a:p>
            <a:r>
              <a:rPr lang="cs-CZ" dirty="0" err="1" smtClean="0"/>
              <a:t>Cp</a:t>
            </a:r>
            <a:r>
              <a:rPr lang="cs-CZ" dirty="0" smtClean="0"/>
              <a:t>, </a:t>
            </a:r>
            <a:r>
              <a:rPr lang="cs-CZ" dirty="0" err="1" smtClean="0"/>
              <a:t>Thp</a:t>
            </a:r>
            <a:r>
              <a:rPr lang="cs-CZ" dirty="0" smtClean="0"/>
              <a:t> (zejména je-li operována HK)</a:t>
            </a:r>
          </a:p>
          <a:p>
            <a:r>
              <a:rPr lang="cs-CZ" dirty="0" smtClean="0"/>
              <a:t>ortéza (u HK)</a:t>
            </a:r>
          </a:p>
          <a:p>
            <a:r>
              <a:rPr lang="cs-CZ" dirty="0" smtClean="0"/>
              <a:t>péče o jizvu (po odstranění stehů) – TMT, laser</a:t>
            </a:r>
          </a:p>
          <a:p>
            <a:r>
              <a:rPr lang="cs-CZ" dirty="0" smtClean="0"/>
              <a:t>nácvik chůze, </a:t>
            </a:r>
            <a:r>
              <a:rPr lang="cs-CZ" dirty="0" err="1" smtClean="0"/>
              <a:t>chůze</a:t>
            </a:r>
            <a:r>
              <a:rPr lang="cs-CZ" dirty="0" smtClean="0"/>
              <a:t> do schodů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sebeobsluhy</a:t>
            </a:r>
            <a:endParaRPr lang="cs-CZ" dirty="0" smtClean="0"/>
          </a:p>
          <a:p>
            <a:r>
              <a:rPr lang="cs-CZ" dirty="0" smtClean="0"/>
              <a:t>FT: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err="1" smtClean="0"/>
              <a:t>biolampa</a:t>
            </a:r>
            <a:r>
              <a:rPr lang="cs-CZ" dirty="0" smtClean="0"/>
              <a:t>, laser (redukce hematomů)</a:t>
            </a:r>
          </a:p>
          <a:p>
            <a:pPr>
              <a:buNone/>
            </a:pPr>
            <a:r>
              <a:rPr lang="cs-CZ" dirty="0" smtClean="0"/>
              <a:t>	- kryoterapie</a:t>
            </a:r>
          </a:p>
          <a:p>
            <a:pPr>
              <a:buNone/>
            </a:pPr>
            <a:r>
              <a:rPr lang="cs-CZ" dirty="0" smtClean="0"/>
              <a:t>	- vodoléčba (po zhojení rány)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Aloplastiky</a:t>
            </a:r>
            <a:r>
              <a:rPr lang="cs-CZ" dirty="0" smtClean="0"/>
              <a:t> </a:t>
            </a:r>
            <a:r>
              <a:rPr lang="cs-CZ" dirty="0" smtClean="0"/>
              <a:t>- RHB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lázeňská léčba:</a:t>
            </a:r>
          </a:p>
          <a:p>
            <a:r>
              <a:rPr lang="cs-CZ" dirty="0" smtClean="0"/>
              <a:t>indikace ortopedem, RHB lékařem, revmatologem, </a:t>
            </a:r>
          </a:p>
          <a:p>
            <a:r>
              <a:rPr lang="cs-CZ" dirty="0" smtClean="0"/>
              <a:t>do </a:t>
            </a:r>
            <a:r>
              <a:rPr lang="cs-CZ" dirty="0" smtClean="0"/>
              <a:t>3 měsíců </a:t>
            </a:r>
            <a:r>
              <a:rPr lang="cs-CZ" dirty="0" smtClean="0"/>
              <a:t>od výkonu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domácí ošetřování:</a:t>
            </a:r>
          </a:p>
          <a:p>
            <a:r>
              <a:rPr lang="cs-CZ" dirty="0" smtClean="0"/>
              <a:t>stabilizovaný stav</a:t>
            </a:r>
          </a:p>
          <a:p>
            <a:r>
              <a:rPr lang="cs-CZ" dirty="0" smtClean="0"/>
              <a:t>uspokojivý ROM</a:t>
            </a:r>
          </a:p>
          <a:p>
            <a:r>
              <a:rPr lang="cs-CZ" dirty="0" smtClean="0"/>
              <a:t>kvalitní </a:t>
            </a:r>
            <a:r>
              <a:rPr lang="cs-CZ" dirty="0" err="1" smtClean="0"/>
              <a:t>sebeobsluha</a:t>
            </a:r>
            <a:endParaRPr lang="cs-CZ" dirty="0" smtClean="0"/>
          </a:p>
          <a:p>
            <a:r>
              <a:rPr lang="cs-CZ" dirty="0" smtClean="0"/>
              <a:t>příp. zajištěna sociální péče</a:t>
            </a:r>
          </a:p>
          <a:p>
            <a:r>
              <a:rPr lang="cs-CZ" dirty="0" smtClean="0"/>
              <a:t>vybavení pomůckami</a:t>
            </a:r>
          </a:p>
          <a:p>
            <a:r>
              <a:rPr lang="cs-CZ" dirty="0" smtClean="0"/>
              <a:t>edukace – pohybový režim, režimová opatření, míra zatížení</a:t>
            </a:r>
          </a:p>
          <a:p>
            <a:r>
              <a:rPr lang="cs-CZ" dirty="0" smtClean="0"/>
              <a:t>není-li možné DO – RHB ústav, LDN, atd.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úprava životosprávy a omezení:</a:t>
            </a:r>
          </a:p>
          <a:p>
            <a:r>
              <a:rPr lang="cs-CZ" dirty="0" smtClean="0"/>
              <a:t>korekce tělesné hmotnosti</a:t>
            </a:r>
          </a:p>
          <a:p>
            <a:r>
              <a:rPr lang="cs-CZ" dirty="0" smtClean="0"/>
              <a:t>úprava pohybových aktivit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Aloplastika</a:t>
            </a:r>
            <a:r>
              <a:rPr lang="cs-CZ" dirty="0" smtClean="0"/>
              <a:t> </a:t>
            </a:r>
            <a:r>
              <a:rPr lang="cs-CZ" dirty="0" smtClean="0"/>
              <a:t>kyčelního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femorální a acetabulární komponenta</a:t>
            </a:r>
          </a:p>
          <a:p>
            <a:r>
              <a:rPr lang="cs-CZ" dirty="0" smtClean="0"/>
              <a:t>typy endoprotéz:</a:t>
            </a:r>
          </a:p>
          <a:p>
            <a:pPr>
              <a:buNone/>
            </a:pPr>
            <a:r>
              <a:rPr lang="cs-CZ" dirty="0" smtClean="0"/>
              <a:t>	- cementovaná (u starších pacientů)</a:t>
            </a:r>
          </a:p>
          <a:p>
            <a:pPr>
              <a:buNone/>
            </a:pPr>
            <a:r>
              <a:rPr lang="cs-CZ" dirty="0" smtClean="0"/>
              <a:t>	- necementovaná (u mladších, delší doba odlehčení)</a:t>
            </a:r>
          </a:p>
          <a:p>
            <a:pPr>
              <a:buNone/>
            </a:pPr>
            <a:r>
              <a:rPr lang="cs-CZ" dirty="0" smtClean="0"/>
              <a:t>	- hybridní</a:t>
            </a:r>
          </a:p>
          <a:p>
            <a:r>
              <a:rPr lang="cs-CZ" dirty="0" smtClean="0"/>
              <a:t>indikace:</a:t>
            </a:r>
          </a:p>
          <a:p>
            <a:pPr>
              <a:buNone/>
            </a:pPr>
            <a:r>
              <a:rPr lang="cs-CZ" dirty="0" smtClean="0"/>
              <a:t>	- destrukce kloubu při </a:t>
            </a:r>
            <a:r>
              <a:rPr lang="cs-CZ" dirty="0" smtClean="0"/>
              <a:t>artróze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</a:t>
            </a:r>
            <a:r>
              <a:rPr lang="cs-CZ" dirty="0" err="1" smtClean="0"/>
              <a:t>subkapitální</a:t>
            </a:r>
            <a:r>
              <a:rPr lang="cs-CZ" dirty="0" smtClean="0"/>
              <a:t> zlomeniny krčku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nezvládnuté bolesti kloubu při artróze</a:t>
            </a:r>
          </a:p>
          <a:p>
            <a:pPr>
              <a:buNone/>
            </a:pPr>
            <a:r>
              <a:rPr lang="cs-CZ" dirty="0" smtClean="0"/>
              <a:t>	- revmatická onemocnění</a:t>
            </a:r>
          </a:p>
          <a:p>
            <a:pPr>
              <a:buNone/>
            </a:pPr>
            <a:r>
              <a:rPr lang="cs-CZ" dirty="0" smtClean="0"/>
              <a:t>	- posttraumatické stavy</a:t>
            </a:r>
          </a:p>
          <a:p>
            <a:pPr>
              <a:buNone/>
            </a:pPr>
            <a:r>
              <a:rPr lang="cs-CZ" dirty="0" smtClean="0"/>
              <a:t>	- rekonstrukce kloubu po exstirpaci </a:t>
            </a:r>
            <a:r>
              <a:rPr lang="cs-CZ" dirty="0" err="1" smtClean="0"/>
              <a:t>prox</a:t>
            </a:r>
            <a:r>
              <a:rPr lang="cs-CZ" dirty="0" smtClean="0"/>
              <a:t>. femuru u </a:t>
            </a:r>
            <a:r>
              <a:rPr lang="cs-CZ" dirty="0" smtClean="0"/>
              <a:t>nádoru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</a:t>
            </a:r>
            <a:r>
              <a:rPr lang="cs-CZ" dirty="0" err="1" smtClean="0"/>
              <a:t>Morbus</a:t>
            </a:r>
            <a:r>
              <a:rPr lang="cs-CZ" dirty="0" smtClean="0"/>
              <a:t> </a:t>
            </a:r>
            <a:r>
              <a:rPr lang="cs-CZ" dirty="0" err="1" smtClean="0"/>
              <a:t>Perthes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zánětlivá onemocnění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Zdroj: https</a:t>
            </a:r>
            <a:r>
              <a:rPr lang="cs-CZ" sz="1200" dirty="0" smtClean="0"/>
              <a:t>://www.google.cz/url?sa=i&amp;source=images&amp;cd=&amp;cad=rja&amp;uact=8&amp;ved=2ahUKEwi-h_aG0rveAhURLlAKHTiPBwkQjRx6BAgBEAU&amp;url=http%3A%2F%2Fsurgalclinic.com%2Findex.php%3Fpg%3Dspektrum-vykonu--ortopedie--endoproteza-kycelni-kloub&amp;psig=AOvVaw1BWqseoFb108n6Wrkl2JqJ&amp;ust=1541451916928030</a:t>
            </a:r>
            <a:endParaRPr lang="cs-CZ" sz="1200" dirty="0"/>
          </a:p>
        </p:txBody>
      </p:sp>
      <p:pic>
        <p:nvPicPr>
          <p:cNvPr id="4" name="Zástupný symbol pro obsah 3" descr="kycel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1844824"/>
            <a:ext cx="4309070" cy="430907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800</Words>
  <Application>Microsoft Office PowerPoint</Application>
  <PresentationFormat>Předvádění na obrazovce (4:3)</PresentationFormat>
  <Paragraphs>270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sady Office</vt:lpstr>
      <vt:lpstr>Vybrané fyzioterapeutické postupy po náhradách klíčových kloubů</vt:lpstr>
      <vt:lpstr>Aloplastiky</vt:lpstr>
      <vt:lpstr>Aloplastiky</vt:lpstr>
      <vt:lpstr>Aloplastiky - RHB</vt:lpstr>
      <vt:lpstr>Aloplastiky - RHB</vt:lpstr>
      <vt:lpstr>Aloplastiky - RHB</vt:lpstr>
      <vt:lpstr>Aloplastiky - RHB</vt:lpstr>
      <vt:lpstr>Aloplastika kyčelního kloubu</vt:lpstr>
      <vt:lpstr>Zdroj: https://www.google.cz/url?sa=i&amp;source=images&amp;cd=&amp;cad=rja&amp;uact=8&amp;ved=2ahUKEwi-h_aG0rveAhURLlAKHTiPBwkQjRx6BAgBEAU&amp;url=http%3A%2F%2Fsurgalclinic.com%2Findex.php%3Fpg%3Dspektrum-vykonu--ortopedie--endoproteza-kycelni-kloub&amp;psig=AOvVaw1BWqseoFb108n6Wrkl2JqJ&amp;ust=1541451916928030</vt:lpstr>
      <vt:lpstr>Zdroj: https://www.google.cz/url?sa=i&amp;source=images&amp;cd=&amp;cad=rja&amp;uact=8&amp;ved=2ahUKEwinw-3T0rveAhWLaFAKHQH1C-gQjRx6BAgBEAU&amp;url=https%3A%2F%2Fwww.surgalclinic.cz%2Findex.php%3Fpg%3Dortopedie--endoproteza-kycle&amp;psig=AOvVaw1BWqseoFb108n6Wrkl2JqJ&amp;ust=1541451916928030</vt:lpstr>
      <vt:lpstr>KI TEP kyčle</vt:lpstr>
      <vt:lpstr>Aloplastika kyčelního kloubu - RHB</vt:lpstr>
      <vt:lpstr>Aloplastika kyčelního kloubu – režimová opatření proti luxaci</vt:lpstr>
      <vt:lpstr>Zdroj: https://www.google.cz/url?sa=i&amp;source=images&amp;cd=&amp;cad=rja&amp;uact=8&amp;ved=2ahUKEwi9rNOp07veAhWQZlAKHZ4aCT8QjRx6BAgBEAQ&amp;url=https%3A%2F%2Fwww.uvn.cz%2Findex.php%3Foption%3Dcom_docman%26view%3Ddocument%26alias%3D887-tep-kycelniho-kloubu-primarni-a-revizni-operace%26category_slug%3Dprezentace-ortopedicke-vykony%26Itemid%3D1061%26lang%3Dcs&amp;psig=AOvVaw1MTqmWxXw9eZrwuuCuVjF4&amp;ust=1541452167720571</vt:lpstr>
      <vt:lpstr>Aloplastika kolenního kloubu</vt:lpstr>
      <vt:lpstr>Zdroj: https://www.google.cz/url?sa=i&amp;source=images&amp;cd=&amp;cad=rja&amp;uact=8&amp;ved=2ahUKEwiJorjs07veAhUSbVAKHflHAgsQjRx6BAgBEAU&amp;url=https%3A%2F%2Ffyzioklinika.cz%2Fnavody-na-cviceni-vse%2Frehabilitace-po-operaci%2Fkoleno-po-operaci%2Ftep-kolene-pooperacni-pece&amp;psig=AOvVaw0tM5n9ewRyq-DQVdj_6C4c&amp;ust=1541452404443087</vt:lpstr>
      <vt:lpstr>Zdroj: https://www.google.cz/url?sa=i&amp;source=images&amp;cd=&amp;cad=rja&amp;uact=8&amp;ved=2ahUKEwiz5oGU1LveAhWBbFAKHfp5ChcQjRx6BAgBEAU&amp;url=https%3A%2F%2Fwww.fyzioklinika.cz%2Fclanky-o-zdravi%2Ftotalni-endoproteza-kolenniho-kloubu-tep-kolene&amp;psig=AOvVaw0tM5n9ewRyq-DQVdj_6C4c&amp;ust=1541452404443087</vt:lpstr>
      <vt:lpstr>Aloplastika kolenního kloubu</vt:lpstr>
      <vt:lpstr>Zdroj: https://www.google.cz/url?sa=i&amp;source=images&amp;cd=&amp;cad=rja&amp;uact=8&amp;ved=2ahUKEwjQnL6-1LveAhUBZ1AKHTjuBxUQjRx6BAgBEAQ&amp;url=http%3A%2F%2Fwww.achot.cz%2Fdwnld%2Fachot_2012_4_376_379.pdf&amp;psig=AOvVaw1IZ2Za4zfsVZRKcGmJzqmr&amp;ust=1541452570329700</vt:lpstr>
      <vt:lpstr>Aloplastika kolenního kloubu</vt:lpstr>
      <vt:lpstr>Aloplastika hlezna</vt:lpstr>
      <vt:lpstr>Zdroj: https://www.google.cz/url?sa=i&amp;source=images&amp;cd=&amp;cad=rja&amp;uact=8&amp;ved=2ahUKEwjU6PzI17veAhWGbVAKHTmEC_oQjRx6BAgBEAU&amp;url=http%3A%2F%2Fwww.achot.cz%2Fdetail.php%3Fstat%3D333&amp;psig=AOvVaw0rV6Gm4ZF2NrvPQta1d4iu&amp;ust=1541453385315872</vt:lpstr>
      <vt:lpstr>Aloplastika ramenního kloubu</vt:lpstr>
      <vt:lpstr>Zdroj: https://www.google.cz/url?sa=i&amp;source=images&amp;cd=&amp;ved=2ahUKEwiX76KW1bveAhVNKlAKHbtICwIQjRx6BAgBEAQ&amp;url=https%3A%2F%2Ftheses.cz%2Fid%2Fv24ynb%2F116027-591655656.pdf&amp;psig=AOvVaw0Yhq7erEh-pqQebm-lPqzy&amp;ust=1541452743195393</vt:lpstr>
      <vt:lpstr>Zdroj: https://www.google.cz/url?sa=i&amp;source=images&amp;cd=&amp;cad=rja&amp;uact=8&amp;ved=2ahUKEwiU8_a_1bveAhWREVAKHTL3BhUQjRx6BAgBEAQ&amp;url=https%3A%2F%2Ftheses.cz%2Fid%2Fv24ynb%2F116027-591655656.pdf&amp;psig=AOvVaw0Yhq7erEh-pqQebm-lPqzy&amp;ust=1541452743195393</vt:lpstr>
      <vt:lpstr>Zdroj: https://www.google.cz/url?sa=i&amp;source=images&amp;cd=&amp;cad=rja&amp;uact=8&amp;ved=2ahUKEwjiuYiY1rveAhXGalAKHS4_AwoQjRx6BAgBEAU&amp;url=http%3A%2F%2Fwww.ortopedie-traumatologie.cz%2FEndoproteza-ramenniho-kloubu&amp;psig=AOvVaw2FlhnbqX5MHuUYdgxN7dxA&amp;ust=1541452939744324</vt:lpstr>
      <vt:lpstr>Aloplastika ramenního kloubu</vt:lpstr>
      <vt:lpstr>Aloplastika ramenního kloubu</vt:lpstr>
      <vt:lpstr>Aloplastika ramenního kloubu</vt:lpstr>
      <vt:lpstr>Aloplastika loketního kloubu</vt:lpstr>
      <vt:lpstr>Zdroj: https://www.google.cz/url?sa=i&amp;source=images&amp;cd=&amp;cad=rja&amp;uact=8&amp;ved=2ahUKEwidld3L1rveAhXOLlAKHZ5ZCQUQjRx6BAgBEAU&amp;url=http%3A%2F%2Fwww.zimmerczech.cz%2Fmedical-professionals%2Fproducts%2Felbow%2Fcoonrad-morrey-elbow-system.html&amp;psig=AOvVaw2O6uOWIida9p6FVtPMG8Nc&amp;ust=1541453139275245</vt:lpstr>
      <vt:lpstr>Zdroj: https://www.google.cz/url?sa=i&amp;source=images&amp;cd=&amp;cad=rja&amp;uact=8&amp;ved=2ahUKEwi9-ZaE17veAhXEYVAKHX8JA9kQjRx6BAgBEAU&amp;url=https%3A%2F%2Fwww.fnbrno.cz%2Fareal-bohunice%2Fortopedicka-klinika%2Foperace-rtg-snimky%2Ft2593&amp;psig=AOvVaw2O6uOWIida9p6FVtPMG8Nc&amp;ust=1541453139275245</vt:lpstr>
      <vt:lpstr>Použitá literatura</vt:lpstr>
    </vt:vector>
  </TitlesOfParts>
  <Company>Windows Xp Ultimate 2008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Fyzioterapeutické postupy po náhradách klíčových kloubů</dc:title>
  <dc:creator>Doma</dc:creator>
  <cp:lastModifiedBy>Doma</cp:lastModifiedBy>
  <cp:revision>29</cp:revision>
  <dcterms:created xsi:type="dcterms:W3CDTF">2018-09-16T17:36:09Z</dcterms:created>
  <dcterms:modified xsi:type="dcterms:W3CDTF">2018-11-04T21:34:21Z</dcterms:modified>
</cp:coreProperties>
</file>