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4" r:id="rId8"/>
    <p:sldId id="262" r:id="rId9"/>
    <p:sldId id="263" r:id="rId10"/>
    <p:sldId id="264" r:id="rId11"/>
    <p:sldId id="295" r:id="rId12"/>
    <p:sldId id="265" r:id="rId13"/>
    <p:sldId id="330" r:id="rId14"/>
    <p:sldId id="267" r:id="rId15"/>
    <p:sldId id="268" r:id="rId16"/>
    <p:sldId id="303" r:id="rId17"/>
    <p:sldId id="269" r:id="rId18"/>
    <p:sldId id="290" r:id="rId19"/>
    <p:sldId id="296" r:id="rId20"/>
    <p:sldId id="291" r:id="rId21"/>
    <p:sldId id="270" r:id="rId22"/>
    <p:sldId id="297" r:id="rId23"/>
    <p:sldId id="278" r:id="rId24"/>
    <p:sldId id="298" r:id="rId25"/>
    <p:sldId id="280" r:id="rId26"/>
    <p:sldId id="281" r:id="rId27"/>
    <p:sldId id="282" r:id="rId28"/>
    <p:sldId id="283" r:id="rId29"/>
    <p:sldId id="293" r:id="rId30"/>
    <p:sldId id="310" r:id="rId31"/>
    <p:sldId id="271" r:id="rId32"/>
    <p:sldId id="288" r:id="rId33"/>
    <p:sldId id="272" r:id="rId34"/>
    <p:sldId id="289" r:id="rId35"/>
    <p:sldId id="273" r:id="rId36"/>
    <p:sldId id="287" r:id="rId37"/>
    <p:sldId id="274" r:id="rId38"/>
    <p:sldId id="286" r:id="rId39"/>
    <p:sldId id="275" r:id="rId40"/>
    <p:sldId id="300" r:id="rId41"/>
    <p:sldId id="299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250B8-56CD-4B3D-B917-2120E800DCF1}" type="datetimeFigureOut">
              <a:rPr lang="cs-CZ" smtClean="0"/>
              <a:pPr/>
              <a:t>4.11.2018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39C39-05F3-403B-BFAE-5E2953FF79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cuni.cz/bitstream/handle/20.500.11956/39022/BPTX_2010_2__0_260545_0_107676.pdf?sequence=1" TargetMode="External"/><Relationship Id="rId2" Type="http://schemas.openxmlformats.org/officeDocument/2006/relationships/hyperlink" Target="https://www.medicinapropraxi.cz/pdfs/med/2014/02/0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Vybrané fyzioterapeutické postupy u degenerativních onemocnění kloubů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Koxartróza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bolest promítající se do </a:t>
            </a:r>
            <a:r>
              <a:rPr lang="cs-CZ" dirty="0" err="1" smtClean="0"/>
              <a:t>inguiny</a:t>
            </a:r>
            <a:endParaRPr lang="cs-CZ" dirty="0" smtClean="0"/>
          </a:p>
          <a:p>
            <a:r>
              <a:rPr lang="cs-CZ" dirty="0" smtClean="0"/>
              <a:t>šíří se po vnitřní straně stehna ke kolenu</a:t>
            </a:r>
          </a:p>
          <a:p>
            <a:r>
              <a:rPr lang="cs-CZ" dirty="0" smtClean="0"/>
              <a:t>relativní zkratek DK</a:t>
            </a:r>
          </a:p>
          <a:p>
            <a:r>
              <a:rPr lang="cs-CZ" dirty="0" smtClean="0"/>
              <a:t>pohybové omezení</a:t>
            </a:r>
          </a:p>
          <a:p>
            <a:r>
              <a:rPr lang="cs-CZ" dirty="0" err="1" smtClean="0"/>
              <a:t>anteverze</a:t>
            </a:r>
            <a:r>
              <a:rPr lang="cs-CZ" dirty="0" smtClean="0"/>
              <a:t> a rotace pánve</a:t>
            </a:r>
          </a:p>
          <a:p>
            <a:r>
              <a:rPr lang="cs-CZ" dirty="0" smtClean="0"/>
              <a:t>změna statiky páteře</a:t>
            </a:r>
          </a:p>
          <a:p>
            <a:r>
              <a:rPr lang="cs-CZ" dirty="0" smtClean="0"/>
              <a:t>porucha stereotypu chůze</a:t>
            </a:r>
          </a:p>
          <a:p>
            <a:r>
              <a:rPr lang="cs-CZ" dirty="0" smtClean="0"/>
              <a:t>oslabeny abduktory kyčle – kachní chůze</a:t>
            </a:r>
          </a:p>
          <a:p>
            <a:r>
              <a:rPr lang="cs-CZ" dirty="0" smtClean="0"/>
              <a:t>je-li výpotek – často inhibice m.</a:t>
            </a:r>
            <a:r>
              <a:rPr lang="cs-CZ" dirty="0" err="1" smtClean="0"/>
              <a:t>gluteus</a:t>
            </a:r>
            <a:r>
              <a:rPr lang="cs-CZ" dirty="0" smtClean="0"/>
              <a:t> </a:t>
            </a:r>
            <a:r>
              <a:rPr lang="cs-CZ" dirty="0" err="1" smtClean="0"/>
              <a:t>medius</a:t>
            </a:r>
            <a:endParaRPr lang="cs-CZ" dirty="0" smtClean="0"/>
          </a:p>
          <a:p>
            <a:r>
              <a:rPr lang="cs-CZ" dirty="0" smtClean="0"/>
              <a:t>+ </a:t>
            </a:r>
            <a:r>
              <a:rPr lang="cs-CZ" dirty="0" err="1" smtClean="0"/>
              <a:t>Trendelenburg</a:t>
            </a:r>
            <a:endParaRPr lang="cs-CZ" dirty="0" smtClean="0"/>
          </a:p>
          <a:p>
            <a:r>
              <a:rPr lang="cs-CZ" dirty="0" smtClean="0"/>
              <a:t>omezení VR, </a:t>
            </a:r>
            <a:r>
              <a:rPr lang="cs-CZ" dirty="0" smtClean="0"/>
              <a:t>ABD, EXT</a:t>
            </a:r>
            <a:endParaRPr lang="cs-CZ" dirty="0" smtClean="0"/>
          </a:p>
          <a:p>
            <a:r>
              <a:rPr lang="cs-CZ" dirty="0" smtClean="0"/>
              <a:t>oslabeny abduktory a extenzory</a:t>
            </a:r>
          </a:p>
          <a:p>
            <a:r>
              <a:rPr lang="cs-CZ" dirty="0" smtClean="0"/>
              <a:t>adduktory v </a:t>
            </a:r>
            <a:r>
              <a:rPr lang="cs-CZ" dirty="0" err="1" smtClean="0"/>
              <a:t>hypertonu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juxpu76LreAhXFIlAKHYPZABAQjRx6BAgBEAU&amp;url=https%3A%2F%2Fwww.surgalclinic.cz%2Findex.php%3Fpg%3Dortopedie--endoproteza-kycle&amp;psig=AOvVaw2jNljzdpMrwd1yv1h2kOhC&amp;ust=1541423521350756</a:t>
            </a:r>
            <a:endParaRPr lang="cs-CZ" sz="1100" dirty="0"/>
          </a:p>
        </p:txBody>
      </p:sp>
      <p:pic>
        <p:nvPicPr>
          <p:cNvPr id="4" name="Zástupný symbol pro obsah 3" descr="endoproteza-kycle-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556792"/>
            <a:ext cx="3566889" cy="453708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Gonartróza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unilaterálně hojnější u mladších mužů jako sekundární </a:t>
            </a:r>
            <a:r>
              <a:rPr lang="cs-CZ" dirty="0" err="1" smtClean="0"/>
              <a:t>gonartróza</a:t>
            </a:r>
            <a:r>
              <a:rPr lang="cs-CZ" dirty="0" smtClean="0"/>
              <a:t> následkem traumatu</a:t>
            </a:r>
          </a:p>
          <a:p>
            <a:r>
              <a:rPr lang="cs-CZ" dirty="0" smtClean="0"/>
              <a:t>bilaterálně hojnější u starších obézních žen</a:t>
            </a:r>
          </a:p>
          <a:p>
            <a:r>
              <a:rPr lang="cs-CZ" dirty="0" smtClean="0"/>
              <a:t>bolest při zátěži, při chůzi v nerovném terénu a ze schodů</a:t>
            </a:r>
          </a:p>
          <a:p>
            <a:r>
              <a:rPr lang="cs-CZ" dirty="0" smtClean="0"/>
              <a:t>při progresi klidová bolest</a:t>
            </a:r>
          </a:p>
          <a:p>
            <a:r>
              <a:rPr lang="cs-CZ" dirty="0" smtClean="0"/>
              <a:t>nestabilita</a:t>
            </a:r>
          </a:p>
          <a:p>
            <a:r>
              <a:rPr lang="cs-CZ" dirty="0" smtClean="0"/>
              <a:t>+ </a:t>
            </a:r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r>
              <a:rPr lang="cs-CZ" dirty="0" smtClean="0"/>
              <a:t> fenomén</a:t>
            </a:r>
          </a:p>
          <a:p>
            <a:r>
              <a:rPr lang="cs-CZ" dirty="0" smtClean="0"/>
              <a:t>osová deformita</a:t>
            </a:r>
          </a:p>
          <a:p>
            <a:r>
              <a:rPr lang="cs-CZ" dirty="0" smtClean="0"/>
              <a:t>otok</a:t>
            </a:r>
          </a:p>
          <a:p>
            <a:r>
              <a:rPr lang="cs-CZ" dirty="0" smtClean="0"/>
              <a:t>náplň kloubu</a:t>
            </a:r>
          </a:p>
          <a:p>
            <a:r>
              <a:rPr lang="cs-CZ" dirty="0" err="1" smtClean="0"/>
              <a:t>Bakerova</a:t>
            </a:r>
            <a:r>
              <a:rPr lang="cs-CZ" dirty="0" smtClean="0"/>
              <a:t> </a:t>
            </a:r>
            <a:r>
              <a:rPr lang="cs-CZ" dirty="0" err="1" smtClean="0"/>
              <a:t>pseudocysta</a:t>
            </a:r>
            <a:r>
              <a:rPr lang="cs-CZ" dirty="0" smtClean="0"/>
              <a:t> v podkolení jamce</a:t>
            </a:r>
          </a:p>
          <a:p>
            <a:r>
              <a:rPr lang="cs-CZ" dirty="0" err="1" smtClean="0"/>
              <a:t>hypertonus</a:t>
            </a:r>
            <a:r>
              <a:rPr lang="cs-CZ" dirty="0" smtClean="0"/>
              <a:t> </a:t>
            </a:r>
            <a:r>
              <a:rPr lang="cs-CZ" dirty="0" err="1" smtClean="0"/>
              <a:t>ischiokrurálních</a:t>
            </a:r>
            <a:r>
              <a:rPr lang="cs-CZ" dirty="0" smtClean="0"/>
              <a:t> svalů</a:t>
            </a:r>
          </a:p>
          <a:p>
            <a:r>
              <a:rPr lang="cs-CZ" dirty="0" smtClean="0"/>
              <a:t>oslabený m. QF – zejména m. </a:t>
            </a:r>
            <a:r>
              <a:rPr lang="cs-CZ" dirty="0" err="1" smtClean="0"/>
              <a:t>vastus</a:t>
            </a:r>
            <a:r>
              <a:rPr lang="cs-CZ" dirty="0" smtClean="0"/>
              <a:t> </a:t>
            </a:r>
            <a:r>
              <a:rPr lang="cs-CZ" dirty="0" err="1" smtClean="0"/>
              <a:t>medialis</a:t>
            </a:r>
            <a:endParaRPr lang="cs-CZ" dirty="0" smtClean="0"/>
          </a:p>
          <a:p>
            <a:r>
              <a:rPr lang="cs-CZ" dirty="0" smtClean="0"/>
              <a:t>omezený ROM</a:t>
            </a:r>
          </a:p>
          <a:p>
            <a:r>
              <a:rPr lang="cs-CZ" dirty="0" smtClean="0"/>
              <a:t>flekční kontraktura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://www.google.cz/url?sa=i&amp;source=images&amp;cd=&amp;cad=rja&amp;uact=8&amp;ved=2ahUKEwijsOnIpbveAhUSElAKHQt_AuoQjRx6BAgBEAU&amp;url=https%3A%2F%2Fvyliec.sk%2Fchoroby%2Fbakerova-cysta%2F&amp;psig=AOvVaw0qfSwhHNpShQsZ1JSvb_Ha&amp;ust=1541439964342896</a:t>
            </a:r>
            <a:endParaRPr lang="cs-CZ" sz="1100" dirty="0"/>
          </a:p>
        </p:txBody>
      </p:sp>
      <p:pic>
        <p:nvPicPr>
          <p:cNvPr id="4" name="Zástupný symbol pro obsah 3" descr="Bakerovho-cys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988840"/>
            <a:ext cx="5196408" cy="372409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farmakoterapie:</a:t>
            </a:r>
          </a:p>
          <a:p>
            <a:r>
              <a:rPr lang="cs-CZ" dirty="0" smtClean="0"/>
              <a:t>celková – analgetika, nesteroidní antirevmatika, SYSADOA</a:t>
            </a:r>
          </a:p>
          <a:p>
            <a:r>
              <a:rPr lang="cs-CZ" dirty="0" smtClean="0"/>
              <a:t>lokální – nesteroidní antiflogistika, kortikosteroidy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operační </a:t>
            </a:r>
            <a:r>
              <a:rPr lang="cs-CZ" dirty="0" smtClean="0"/>
              <a:t>výkony:</a:t>
            </a:r>
          </a:p>
          <a:p>
            <a:r>
              <a:rPr lang="cs-CZ" dirty="0" smtClean="0"/>
              <a:t>ASK </a:t>
            </a:r>
            <a:r>
              <a:rPr lang="cs-CZ" dirty="0" err="1" smtClean="0"/>
              <a:t>debridement</a:t>
            </a:r>
            <a:r>
              <a:rPr lang="cs-CZ" dirty="0" smtClean="0"/>
              <a:t> chrupavky</a:t>
            </a:r>
          </a:p>
          <a:p>
            <a:r>
              <a:rPr lang="cs-CZ" dirty="0" smtClean="0"/>
              <a:t>korekční osteotomie</a:t>
            </a:r>
          </a:p>
          <a:p>
            <a:r>
              <a:rPr lang="cs-CZ" dirty="0" err="1" smtClean="0"/>
              <a:t>alloplastiky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RHB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závislá na stadiu a aktivitě choroby</a:t>
            </a:r>
          </a:p>
          <a:p>
            <a:r>
              <a:rPr lang="cs-CZ" dirty="0" smtClean="0"/>
              <a:t>v iritovaném stadiu:</a:t>
            </a:r>
          </a:p>
          <a:p>
            <a:pPr>
              <a:buNone/>
            </a:pPr>
            <a:r>
              <a:rPr lang="cs-CZ" dirty="0" smtClean="0"/>
              <a:t>	- klidový režim s preventivním polohováním 2-3 dny</a:t>
            </a:r>
          </a:p>
          <a:p>
            <a:pPr>
              <a:buNone/>
            </a:pPr>
            <a:r>
              <a:rPr lang="cs-CZ" dirty="0" smtClean="0"/>
              <a:t>	- izometrie břišního, </a:t>
            </a:r>
            <a:r>
              <a:rPr lang="cs-CZ" dirty="0" err="1" smtClean="0"/>
              <a:t>gluteálního</a:t>
            </a:r>
            <a:r>
              <a:rPr lang="cs-CZ" dirty="0" smtClean="0"/>
              <a:t> a stehenního svalstva</a:t>
            </a:r>
          </a:p>
          <a:p>
            <a:pPr>
              <a:buNone/>
            </a:pPr>
            <a:r>
              <a:rPr lang="cs-CZ" dirty="0" smtClean="0"/>
              <a:t>	- pasivní pohyby v odlehčení v závěsu nebo ve vodě</a:t>
            </a:r>
          </a:p>
          <a:p>
            <a:pPr>
              <a:buNone/>
            </a:pPr>
            <a:r>
              <a:rPr lang="cs-CZ" dirty="0" smtClean="0"/>
              <a:t>	- trakce v ose krčku femuru, v ose </a:t>
            </a:r>
            <a:r>
              <a:rPr lang="cs-CZ" dirty="0" smtClean="0"/>
              <a:t>DK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relaxace hypertonických svalových struktur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TMT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asistované cvičení v uzavřených kinematických řetězcích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pomůcky – </a:t>
            </a:r>
            <a:r>
              <a:rPr lang="cs-CZ" dirty="0" err="1" smtClean="0"/>
              <a:t>overball</a:t>
            </a:r>
            <a:r>
              <a:rPr lang="cs-CZ" dirty="0" smtClean="0"/>
              <a:t>, </a:t>
            </a:r>
            <a:r>
              <a:rPr lang="cs-CZ" dirty="0" err="1" smtClean="0"/>
              <a:t>fyzioball</a:t>
            </a:r>
            <a:r>
              <a:rPr lang="cs-CZ" dirty="0" smtClean="0"/>
              <a:t>, atd.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techniky na NF podkladu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	- opora DK (berle, hole, ortéza)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FT – chladné kompresy, iontoforéza, DD proudy, NE hyperémie!</a:t>
            </a: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 odeznívající iritací:</a:t>
            </a:r>
          </a:p>
          <a:p>
            <a:pPr>
              <a:buNone/>
            </a:pPr>
            <a:r>
              <a:rPr lang="cs-CZ" dirty="0" smtClean="0"/>
              <a:t>	- uvolnění zkrácených svalů</a:t>
            </a:r>
          </a:p>
          <a:p>
            <a:pPr>
              <a:buNone/>
            </a:pPr>
            <a:r>
              <a:rPr lang="cs-CZ" dirty="0" smtClean="0"/>
              <a:t>	- rozšíření aktivního </a:t>
            </a:r>
            <a:r>
              <a:rPr lang="cs-CZ" dirty="0" smtClean="0"/>
              <a:t>cvičení – navyšování počtu opakování, obtížnosti, typu kontrakce, atd.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chůze o 2 FH, později VH</a:t>
            </a:r>
          </a:p>
          <a:p>
            <a:r>
              <a:rPr lang="cs-CZ" dirty="0" smtClean="0"/>
              <a:t>kompenzovaná OA:</a:t>
            </a:r>
          </a:p>
          <a:p>
            <a:pPr>
              <a:buNone/>
            </a:pPr>
            <a:r>
              <a:rPr lang="cs-CZ" dirty="0" smtClean="0"/>
              <a:t>	- aktivní cvičení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rezistované</a:t>
            </a:r>
            <a:r>
              <a:rPr lang="cs-CZ" dirty="0" smtClean="0"/>
              <a:t> </a:t>
            </a:r>
            <a:r>
              <a:rPr lang="cs-CZ" dirty="0" smtClean="0"/>
              <a:t>cvičení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otevřené kinematické řetězce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pomůcky – </a:t>
            </a:r>
            <a:r>
              <a:rPr lang="cs-CZ" dirty="0" err="1" smtClean="0"/>
              <a:t>theraband</a:t>
            </a:r>
            <a:r>
              <a:rPr lang="cs-CZ" dirty="0" smtClean="0"/>
              <a:t>, </a:t>
            </a:r>
            <a:r>
              <a:rPr lang="cs-CZ" dirty="0" err="1" smtClean="0"/>
              <a:t>overball</a:t>
            </a:r>
            <a:r>
              <a:rPr lang="cs-CZ" dirty="0" smtClean="0"/>
              <a:t>, </a:t>
            </a:r>
            <a:r>
              <a:rPr lang="cs-CZ" dirty="0" err="1" smtClean="0"/>
              <a:t>fyzioball</a:t>
            </a:r>
            <a:r>
              <a:rPr lang="cs-CZ" dirty="0" smtClean="0"/>
              <a:t>, kladky, rotoped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není vhodné bolestivé dotahování do krajních poloh a švihové pohyby</a:t>
            </a:r>
          </a:p>
          <a:p>
            <a:pPr>
              <a:buNone/>
            </a:pPr>
            <a:r>
              <a:rPr lang="cs-CZ" dirty="0" smtClean="0"/>
              <a:t>	- kloub nepřetěžovat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senzomotorika</a:t>
            </a:r>
            <a:r>
              <a:rPr lang="cs-CZ" dirty="0" smtClean="0"/>
              <a:t>, labilní plochy</a:t>
            </a:r>
          </a:p>
          <a:p>
            <a:pPr>
              <a:buNone/>
            </a:pPr>
            <a:r>
              <a:rPr lang="cs-CZ" dirty="0" smtClean="0"/>
              <a:t>	- mobilizace pately	</a:t>
            </a:r>
          </a:p>
          <a:p>
            <a:pPr>
              <a:buNone/>
            </a:pPr>
            <a:r>
              <a:rPr lang="cs-CZ" dirty="0" smtClean="0"/>
              <a:t>	- úprava svalové </a:t>
            </a:r>
            <a:r>
              <a:rPr lang="cs-CZ" dirty="0" err="1" smtClean="0"/>
              <a:t>dysbalance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metody na NF podkladu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/>
              <a:t>ortéza</a:t>
            </a:r>
            <a:endParaRPr lang="cs-CZ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RHB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FT: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hydrokinezioterapie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vířivka</a:t>
            </a:r>
          </a:p>
          <a:p>
            <a:pPr>
              <a:buNone/>
            </a:pPr>
            <a:r>
              <a:rPr lang="cs-CZ" dirty="0" smtClean="0"/>
              <a:t>	- elektroléčba – analgetická (ve stadiu iritace ne procedury vyvolávající hyperémii), </a:t>
            </a:r>
            <a:r>
              <a:rPr lang="cs-CZ" dirty="0" err="1" smtClean="0"/>
              <a:t>myorelaxační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- pozitivní termoterapie v chronickém stadiu – diatermie</a:t>
            </a:r>
          </a:p>
          <a:p>
            <a:r>
              <a:rPr lang="cs-CZ" dirty="0" smtClean="0"/>
              <a:t>úprava pohybového režimu:</a:t>
            </a:r>
          </a:p>
          <a:p>
            <a:pPr>
              <a:buNone/>
            </a:pPr>
            <a:r>
              <a:rPr lang="cs-CZ" dirty="0" smtClean="0"/>
              <a:t>	- odlehčení kloubu</a:t>
            </a:r>
          </a:p>
          <a:p>
            <a:pPr>
              <a:buNone/>
            </a:pPr>
            <a:r>
              <a:rPr lang="cs-CZ" dirty="0" smtClean="0"/>
              <a:t>	- nepřetěžovat</a:t>
            </a:r>
          </a:p>
          <a:p>
            <a:pPr>
              <a:buNone/>
            </a:pPr>
            <a:r>
              <a:rPr lang="cs-CZ" dirty="0" smtClean="0"/>
              <a:t>	- redukce hmotnosti</a:t>
            </a:r>
          </a:p>
          <a:p>
            <a:r>
              <a:rPr lang="cs-CZ" dirty="0" smtClean="0"/>
              <a:t>protetické vybavení:</a:t>
            </a:r>
          </a:p>
          <a:p>
            <a:pPr>
              <a:buNone/>
            </a:pPr>
            <a:r>
              <a:rPr lang="cs-CZ" dirty="0" smtClean="0"/>
              <a:t>	- vložky do bot</a:t>
            </a:r>
          </a:p>
          <a:p>
            <a:pPr>
              <a:buNone/>
            </a:pPr>
            <a:r>
              <a:rPr lang="cs-CZ" dirty="0" smtClean="0"/>
              <a:t>	- obuv</a:t>
            </a:r>
          </a:p>
          <a:p>
            <a:pPr>
              <a:buNone/>
            </a:pPr>
            <a:r>
              <a:rPr lang="cs-CZ" dirty="0" smtClean="0"/>
              <a:t>	- VH, FH</a:t>
            </a:r>
          </a:p>
          <a:p>
            <a:pPr>
              <a:buNone/>
            </a:pPr>
            <a:r>
              <a:rPr lang="cs-CZ" dirty="0" smtClean="0"/>
              <a:t>	- ortézy (u </a:t>
            </a:r>
            <a:r>
              <a:rPr lang="cs-CZ" dirty="0" err="1" smtClean="0"/>
              <a:t>instabilit</a:t>
            </a:r>
            <a:r>
              <a:rPr lang="cs-CZ" dirty="0" smtClean="0"/>
              <a:t> a osových deformit</a:t>
            </a:r>
            <a:r>
              <a:rPr lang="cs-CZ" dirty="0" smtClean="0"/>
              <a:t>)</a:t>
            </a:r>
          </a:p>
          <a:p>
            <a:r>
              <a:rPr lang="cs-CZ" dirty="0" smtClean="0"/>
              <a:t>lázeňská léčba</a:t>
            </a:r>
          </a:p>
          <a:p>
            <a:r>
              <a:rPr lang="cs-CZ" dirty="0" err="1" smtClean="0"/>
              <a:t>nordic</a:t>
            </a:r>
            <a:r>
              <a:rPr lang="cs-CZ" dirty="0" smtClean="0"/>
              <a:t> </a:t>
            </a:r>
            <a:r>
              <a:rPr lang="cs-CZ" dirty="0" err="1" smtClean="0"/>
              <a:t>walking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Poruchy </a:t>
            </a:r>
            <a:r>
              <a:rPr lang="cs-CZ" dirty="0" err="1" smtClean="0"/>
              <a:t>femoropatelárního</a:t>
            </a:r>
            <a:r>
              <a:rPr lang="cs-CZ" dirty="0" smtClean="0"/>
              <a:t> </a:t>
            </a:r>
            <a:r>
              <a:rPr lang="cs-CZ" dirty="0" smtClean="0"/>
              <a:t>skloubení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zvýšení Q úhlu</a:t>
            </a:r>
          </a:p>
          <a:p>
            <a:r>
              <a:rPr lang="cs-CZ" dirty="0" smtClean="0"/>
              <a:t>insuficience m. </a:t>
            </a:r>
            <a:r>
              <a:rPr lang="cs-CZ" dirty="0" err="1" smtClean="0"/>
              <a:t>vastus</a:t>
            </a:r>
            <a:r>
              <a:rPr lang="cs-CZ" dirty="0" smtClean="0"/>
              <a:t> </a:t>
            </a:r>
            <a:r>
              <a:rPr lang="cs-CZ" dirty="0" err="1" smtClean="0"/>
              <a:t>medialis</a:t>
            </a:r>
            <a:endParaRPr lang="cs-CZ" dirty="0" smtClean="0"/>
          </a:p>
          <a:p>
            <a:r>
              <a:rPr lang="cs-CZ" dirty="0" smtClean="0"/>
              <a:t>zkrácení </a:t>
            </a:r>
            <a:r>
              <a:rPr lang="cs-CZ" dirty="0" err="1" smtClean="0"/>
              <a:t>myofasciálních</a:t>
            </a:r>
            <a:r>
              <a:rPr lang="cs-CZ" dirty="0" smtClean="0"/>
              <a:t> struktur na laterální straně stehna</a:t>
            </a:r>
          </a:p>
          <a:p>
            <a:r>
              <a:rPr lang="cs-CZ" dirty="0" err="1" smtClean="0"/>
              <a:t>patella</a:t>
            </a:r>
            <a:r>
              <a:rPr lang="cs-CZ" dirty="0" smtClean="0"/>
              <a:t> </a:t>
            </a:r>
            <a:r>
              <a:rPr lang="cs-CZ" dirty="0" err="1" smtClean="0"/>
              <a:t>alta</a:t>
            </a:r>
            <a:endParaRPr lang="cs-CZ" dirty="0" smtClean="0"/>
          </a:p>
          <a:p>
            <a:r>
              <a:rPr lang="cs-CZ" dirty="0" smtClean="0"/>
              <a:t>hormonální změny</a:t>
            </a:r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na přední straně kolenního kloubu pod patelou (při chůzi ze schodů, z kopce, v kleku, dřepu, při vynucené delší flexi v koleni – jízda v autě, atd.)</a:t>
            </a:r>
          </a:p>
          <a:p>
            <a:r>
              <a:rPr lang="cs-CZ" dirty="0" smtClean="0"/>
              <a:t>palpační bolestivost vnitřní strany pately</a:t>
            </a:r>
          </a:p>
          <a:p>
            <a:r>
              <a:rPr lang="cs-CZ" dirty="0" smtClean="0"/>
              <a:t>omezená </a:t>
            </a:r>
            <a:r>
              <a:rPr lang="cs-CZ" dirty="0" err="1" smtClean="0"/>
              <a:t>posunlivost</a:t>
            </a:r>
            <a:endParaRPr lang="cs-CZ" dirty="0" smtClean="0"/>
          </a:p>
          <a:p>
            <a:r>
              <a:rPr lang="cs-CZ" dirty="0" err="1" smtClean="0"/>
              <a:t>drásoty</a:t>
            </a:r>
            <a:endParaRPr lang="cs-CZ" dirty="0" smtClean="0"/>
          </a:p>
          <a:p>
            <a:r>
              <a:rPr lang="cs-CZ" dirty="0" smtClean="0"/>
              <a:t>pozitivní stress test</a:t>
            </a:r>
            <a:r>
              <a:rPr lang="cs-CZ" dirty="0" smtClean="0"/>
              <a:t> </a:t>
            </a:r>
          </a:p>
          <a:p>
            <a:r>
              <a:rPr lang="cs-CZ" dirty="0" smtClean="0"/>
              <a:t>svalová </a:t>
            </a:r>
            <a:r>
              <a:rPr lang="cs-CZ" dirty="0" err="1" smtClean="0"/>
              <a:t>dysbalance</a:t>
            </a:r>
            <a:r>
              <a:rPr lang="cs-CZ" dirty="0" smtClean="0"/>
              <a:t> v oblasti extenzorového aparátu</a:t>
            </a:r>
          </a:p>
          <a:p>
            <a:r>
              <a:rPr lang="cs-CZ" dirty="0" err="1" smtClean="0"/>
              <a:t>instabilita</a:t>
            </a:r>
            <a:endParaRPr lang="cs-CZ" dirty="0" smtClean="0"/>
          </a:p>
          <a:p>
            <a:r>
              <a:rPr lang="cs-CZ" dirty="0" smtClean="0"/>
              <a:t>někdy zánět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://www.google.cz/url?sa=i&amp;source=images&amp;cd=&amp;cad=rja&amp;uact=8&amp;ved=2ahUKEwi5lYDP6breAhVIJ1AKHblVDcMQjRx6BAgBEAU&amp;url=https%3A%2F%2Fmyradnotes.wordpress.com%2F2008%2F04%2F15%2Fpatella-alta%2F&amp;psig=AOvVaw25gTJG3R89WWh2-YoSuLH4&amp;ust=1541423686141041</a:t>
            </a:r>
            <a:endParaRPr lang="cs-CZ" sz="1100" dirty="0"/>
          </a:p>
        </p:txBody>
      </p:sp>
      <p:pic>
        <p:nvPicPr>
          <p:cNvPr id="4" name="Zástupný symbol pro obsah 3" descr="ser002img0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2311" y="1600200"/>
            <a:ext cx="3759378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zpravidla na podkladě chronického přetěžování</a:t>
            </a:r>
          </a:p>
          <a:p>
            <a:r>
              <a:rPr lang="cs-CZ" dirty="0" smtClean="0"/>
              <a:t>postihuje:</a:t>
            </a:r>
          </a:p>
          <a:p>
            <a:pPr>
              <a:buNone/>
            </a:pPr>
            <a:r>
              <a:rPr lang="cs-CZ" dirty="0" smtClean="0"/>
              <a:t>	- primárně kloubní chrupavku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subchondrální</a:t>
            </a:r>
            <a:r>
              <a:rPr lang="cs-CZ" dirty="0" smtClean="0"/>
              <a:t> kost</a:t>
            </a:r>
          </a:p>
          <a:p>
            <a:pPr>
              <a:buNone/>
            </a:pPr>
            <a:r>
              <a:rPr lang="cs-CZ" dirty="0" smtClean="0"/>
              <a:t>	- okolní měkké tkáně (kloubní pouzdro, vazy)</a:t>
            </a:r>
          </a:p>
          <a:p>
            <a:r>
              <a:rPr lang="cs-CZ" dirty="0" smtClean="0"/>
              <a:t>nejčastější degenerativní postižení kloubu -  </a:t>
            </a:r>
            <a:r>
              <a:rPr lang="cs-CZ" dirty="0" err="1" smtClean="0"/>
              <a:t>osteoartróza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Poruchy </a:t>
            </a:r>
            <a:r>
              <a:rPr lang="cs-CZ" dirty="0" err="1" smtClean="0"/>
              <a:t>femoropatelárního</a:t>
            </a:r>
            <a:r>
              <a:rPr lang="cs-CZ" dirty="0" smtClean="0"/>
              <a:t> skloubení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odstranění výpotku – FT </a:t>
            </a:r>
            <a:r>
              <a:rPr lang="cs-CZ" dirty="0" err="1" smtClean="0"/>
              <a:t>vakuumkompresní</a:t>
            </a:r>
            <a:r>
              <a:rPr lang="cs-CZ" dirty="0" smtClean="0"/>
              <a:t> terapie, DD-CP proudy, kryoterapie)</a:t>
            </a:r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mobilizace pately, hlavičky fibuly</a:t>
            </a:r>
          </a:p>
          <a:p>
            <a:r>
              <a:rPr lang="cs-CZ" dirty="0" smtClean="0"/>
              <a:t>šetrná trakce kolenního kloubu</a:t>
            </a:r>
          </a:p>
          <a:p>
            <a:r>
              <a:rPr lang="cs-CZ" dirty="0" smtClean="0"/>
              <a:t>FT – analgezie (DD, TENS), </a:t>
            </a:r>
            <a:r>
              <a:rPr lang="cs-CZ" dirty="0" err="1" smtClean="0"/>
              <a:t>myorelaxace</a:t>
            </a:r>
            <a:r>
              <a:rPr lang="cs-CZ" dirty="0" smtClean="0"/>
              <a:t> (UZ, kombinovaná terapie), vířivka</a:t>
            </a:r>
          </a:p>
          <a:p>
            <a:r>
              <a:rPr lang="cs-CZ" dirty="0" smtClean="0"/>
              <a:t>ortéza</a:t>
            </a:r>
          </a:p>
          <a:p>
            <a:r>
              <a:rPr lang="cs-CZ" dirty="0" err="1" smtClean="0"/>
              <a:t>taping</a:t>
            </a:r>
            <a:endParaRPr lang="cs-CZ" dirty="0" smtClean="0"/>
          </a:p>
          <a:p>
            <a:r>
              <a:rPr lang="cs-CZ" dirty="0" smtClean="0"/>
              <a:t>svalová aktivace m. </a:t>
            </a:r>
            <a:r>
              <a:rPr lang="cs-CZ" dirty="0" err="1" smtClean="0"/>
              <a:t>vastus</a:t>
            </a:r>
            <a:r>
              <a:rPr lang="cs-CZ" dirty="0" smtClean="0"/>
              <a:t> </a:t>
            </a:r>
            <a:r>
              <a:rPr lang="cs-CZ" dirty="0" err="1" smtClean="0"/>
              <a:t>medialis</a:t>
            </a:r>
            <a:endParaRPr lang="cs-CZ" dirty="0" smtClean="0"/>
          </a:p>
          <a:p>
            <a:r>
              <a:rPr lang="cs-CZ" dirty="0" err="1" smtClean="0"/>
              <a:t>senzomotorika</a:t>
            </a:r>
            <a:r>
              <a:rPr lang="cs-CZ" dirty="0" smtClean="0"/>
              <a:t>, labilní plochy</a:t>
            </a:r>
          </a:p>
          <a:p>
            <a:r>
              <a:rPr lang="cs-CZ" dirty="0" err="1" smtClean="0"/>
              <a:t>plyometrie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8002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VAS při degenerativním postižení disku, intervertebrálních kloubů, degenerativní </a:t>
            </a:r>
            <a:r>
              <a:rPr lang="cs-CZ" sz="3600" dirty="0" err="1" smtClean="0"/>
              <a:t>spondylolistéze</a:t>
            </a:r>
            <a:r>
              <a:rPr lang="cs-CZ" sz="3600" dirty="0" smtClean="0"/>
              <a:t>, </a:t>
            </a:r>
            <a:r>
              <a:rPr lang="cs-CZ" sz="3600" dirty="0" err="1" smtClean="0"/>
              <a:t>spondylóze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40653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degenerace disku:</a:t>
            </a:r>
          </a:p>
          <a:p>
            <a:r>
              <a:rPr lang="cs-CZ" dirty="0" smtClean="0"/>
              <a:t>ztráta </a:t>
            </a:r>
            <a:r>
              <a:rPr lang="cs-CZ" dirty="0" err="1" smtClean="0"/>
              <a:t>gelatinózní</a:t>
            </a:r>
            <a:r>
              <a:rPr lang="cs-CZ" dirty="0" smtClean="0"/>
              <a:t> struktury </a:t>
            </a: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 err="1" smtClean="0"/>
              <a:t>pulposus</a:t>
            </a:r>
            <a:r>
              <a:rPr lang="cs-CZ" dirty="0" smtClean="0"/>
              <a:t> </a:t>
            </a:r>
            <a:r>
              <a:rPr lang="cs-CZ" dirty="0" smtClean="0"/>
              <a:t>+ </a:t>
            </a:r>
            <a:r>
              <a:rPr lang="cs-CZ" dirty="0" err="1" smtClean="0"/>
              <a:t>fibrotizace</a:t>
            </a:r>
            <a:r>
              <a:rPr lang="cs-CZ" dirty="0" smtClean="0"/>
              <a:t> ploténky</a:t>
            </a:r>
          </a:p>
          <a:p>
            <a:r>
              <a:rPr lang="cs-CZ" dirty="0" smtClean="0"/>
              <a:t>následkem procesu tvorba trhlin v centru ploténky, které postupují do </a:t>
            </a:r>
            <a:r>
              <a:rPr lang="cs-CZ" dirty="0" err="1" smtClean="0"/>
              <a:t>anulus</a:t>
            </a:r>
            <a:r>
              <a:rPr lang="cs-CZ" dirty="0" smtClean="0"/>
              <a:t> </a:t>
            </a:r>
            <a:r>
              <a:rPr lang="cs-CZ" dirty="0" err="1" smtClean="0"/>
              <a:t>fibrosus</a:t>
            </a:r>
            <a:r>
              <a:rPr lang="cs-CZ" dirty="0" smtClean="0"/>
              <a:t>, tvorba dutiny </a:t>
            </a:r>
            <a:r>
              <a:rPr lang="cs-CZ" dirty="0" smtClean="0">
                <a:sym typeface="Symbol"/>
              </a:rPr>
              <a:t> snížení ploténky</a:t>
            </a:r>
          </a:p>
          <a:p>
            <a:r>
              <a:rPr lang="cs-CZ" dirty="0" smtClean="0">
                <a:sym typeface="Symbol"/>
              </a:rPr>
              <a:t>osteofyty přilehlých obratlových těl (nejprve z přední, později ze zadní strany těla obratle)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j_47aW6rreAhVGblAKHYRdAxwQjRx6BAgBEAU&amp;url=https%3A%2F%2Fcz.depositphotos.com%2F32333415%2Fstock-illustration-spine-conditions.html&amp;psig=AOvVaw0UByzxicxY2QzGn0M77W6D&amp;ust=1541423975771989</a:t>
            </a:r>
            <a:endParaRPr lang="cs-CZ" sz="1100" dirty="0"/>
          </a:p>
        </p:txBody>
      </p:sp>
      <p:pic>
        <p:nvPicPr>
          <p:cNvPr id="4" name="Zástupný symbol pro obsah 3" descr="clip_image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179037"/>
            <a:ext cx="3549352" cy="567896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VAS při degenerativním postižení disku, intervertebrálních kloubů, degenerativní </a:t>
            </a:r>
            <a:r>
              <a:rPr lang="cs-CZ" sz="3200" dirty="0" err="1" smtClean="0"/>
              <a:t>spondylolistéze</a:t>
            </a:r>
            <a:r>
              <a:rPr lang="cs-CZ" sz="3200" dirty="0" smtClean="0"/>
              <a:t>, </a:t>
            </a:r>
            <a:r>
              <a:rPr lang="cs-CZ" sz="3200" dirty="0" err="1" smtClean="0"/>
              <a:t>spondylóze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46449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degenerace intervertebrálních kloubů:</a:t>
            </a:r>
          </a:p>
          <a:p>
            <a:r>
              <a:rPr lang="cs-CZ" dirty="0" smtClean="0"/>
              <a:t>někdy vznik synoviálních cyst směřujících do laterálních procesů </a:t>
            </a:r>
            <a:r>
              <a:rPr lang="cs-CZ" dirty="0" smtClean="0">
                <a:sym typeface="Symbol"/>
              </a:rPr>
              <a:t> komprese nervových kořenů</a:t>
            </a:r>
          </a:p>
          <a:p>
            <a:r>
              <a:rPr lang="cs-CZ" dirty="0" smtClean="0">
                <a:sym typeface="Symbol"/>
              </a:rPr>
              <a:t>často diskrepance mezi klinickým a radiologickým nálezem</a:t>
            </a:r>
          </a:p>
          <a:p>
            <a:pPr>
              <a:buNone/>
            </a:pPr>
            <a:r>
              <a:rPr lang="cs-CZ" dirty="0" err="1" smtClean="0"/>
              <a:t>spondylolistéza</a:t>
            </a:r>
            <a:r>
              <a:rPr lang="cs-CZ" dirty="0" smtClean="0"/>
              <a:t>:</a:t>
            </a:r>
          </a:p>
          <a:p>
            <a:r>
              <a:rPr lang="cs-CZ" dirty="0" smtClean="0"/>
              <a:t>ventrální posun kraniálního </a:t>
            </a:r>
            <a:r>
              <a:rPr lang="cs-CZ" dirty="0" smtClean="0"/>
              <a:t>obratle</a:t>
            </a:r>
          </a:p>
          <a:p>
            <a:pPr>
              <a:buNone/>
            </a:pPr>
            <a:r>
              <a:rPr lang="cs-CZ" dirty="0" err="1" smtClean="0"/>
              <a:t>spondylóza</a:t>
            </a:r>
            <a:r>
              <a:rPr lang="cs-CZ" dirty="0" smtClean="0"/>
              <a:t>:</a:t>
            </a:r>
          </a:p>
          <a:p>
            <a:r>
              <a:rPr lang="cs-CZ" dirty="0" smtClean="0"/>
              <a:t>degenerativní změny obratlových těl</a:t>
            </a:r>
          </a:p>
          <a:p>
            <a:r>
              <a:rPr lang="cs-CZ" dirty="0" smtClean="0"/>
              <a:t>obvykle společně s diskopatií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://www.google.cz/url?sa=i&amp;source=images&amp;cd=&amp;cad=rja&amp;uact=8&amp;ved=2ahUKEwjfsaD-7breAhXFaFAKHV9ODwsQjRx6BAgBEAU&amp;url=https%3A%2F%2Fzadabezbolesti.eu%2Fo-sm-systemu%2Fdiagnozy%2Fspondylolisteza&amp;psig=AOvVaw216zqZ5HPsPVnNvQICXHPY&amp;ust=1541424897486174</a:t>
            </a:r>
            <a:endParaRPr lang="cs-CZ" sz="1100" dirty="0"/>
          </a:p>
        </p:txBody>
      </p:sp>
      <p:pic>
        <p:nvPicPr>
          <p:cNvPr id="4" name="Zástupný symbol pro obsah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37624" y="1600200"/>
            <a:ext cx="3268751" cy="452596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VAS při degenerativním postižení disku, intervertebrálních kloubů, degenerativní </a:t>
            </a:r>
            <a:r>
              <a:rPr lang="cs-CZ" sz="3200" dirty="0" err="1" smtClean="0"/>
              <a:t>spondylolistéze</a:t>
            </a:r>
            <a:r>
              <a:rPr lang="cs-CZ" sz="3200" dirty="0" smtClean="0"/>
              <a:t>, </a:t>
            </a:r>
            <a:r>
              <a:rPr lang="cs-CZ" sz="3200" dirty="0" err="1" smtClean="0"/>
              <a:t>spondylóze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413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600" dirty="0" err="1" smtClean="0"/>
              <a:t>diskogenní</a:t>
            </a:r>
            <a:r>
              <a:rPr lang="cs-CZ" sz="1600" dirty="0" smtClean="0"/>
              <a:t> bolest:</a:t>
            </a:r>
          </a:p>
          <a:p>
            <a:r>
              <a:rPr lang="cs-CZ" sz="1600" dirty="0" smtClean="0"/>
              <a:t>pro degeneraci disku typická</a:t>
            </a:r>
          </a:p>
          <a:p>
            <a:r>
              <a:rPr lang="cs-CZ" sz="1600" dirty="0" smtClean="0"/>
              <a:t>diferenciální diagnostika! - </a:t>
            </a:r>
            <a:r>
              <a:rPr lang="cs-CZ" sz="1600" dirty="0" err="1" smtClean="0"/>
              <a:t>protruze</a:t>
            </a:r>
            <a:r>
              <a:rPr lang="cs-CZ" sz="1600" dirty="0" smtClean="0"/>
              <a:t>, </a:t>
            </a:r>
            <a:r>
              <a:rPr lang="cs-CZ" sz="1600" dirty="0" err="1" smtClean="0"/>
              <a:t>herniace</a:t>
            </a:r>
            <a:r>
              <a:rPr lang="cs-CZ" sz="1600" dirty="0" smtClean="0"/>
              <a:t> disku bez komprese nervového kořene</a:t>
            </a:r>
          </a:p>
          <a:p>
            <a:r>
              <a:rPr lang="cs-CZ" sz="1600" dirty="0" smtClean="0"/>
              <a:t>subjektivně: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bolest v zádech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chybí propagace do DKK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při zvýšení nitrobřišního tlaku bolest narůstá (kašel, kýchání)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maximum bolesti v lehkém předklonu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bolest při ADL (oblékání, obouvání, hygiena, atd.)</a:t>
            </a:r>
          </a:p>
          <a:p>
            <a:r>
              <a:rPr lang="cs-CZ" sz="1600" dirty="0" smtClean="0"/>
              <a:t>objektivně: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ochranný posturální vzor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omezený předklon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pozitivní napínací manévry (při kořenovém dráždění) + další neurologie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omezené pohyby neodpovídající </a:t>
            </a:r>
            <a:r>
              <a:rPr lang="cs-CZ" sz="1600" dirty="0" err="1" smtClean="0"/>
              <a:t>antalgickému</a:t>
            </a:r>
            <a:r>
              <a:rPr lang="cs-CZ" sz="1600" dirty="0" smtClean="0"/>
              <a:t> držení</a:t>
            </a:r>
          </a:p>
          <a:p>
            <a:pPr>
              <a:buNone/>
            </a:pPr>
            <a:r>
              <a:rPr lang="cs-CZ" sz="1600" dirty="0" smtClean="0"/>
              <a:t>	</a:t>
            </a:r>
            <a:r>
              <a:rPr lang="cs-CZ" sz="1600" dirty="0" smtClean="0"/>
              <a:t>- bolestivé pružení do segmentu, přetrvává obvykle i po odstranění blokády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VAS při degenerativním postižení disku, intervertebrálních kloubů, degenerativní </a:t>
            </a:r>
            <a:r>
              <a:rPr lang="cs-CZ" dirty="0" err="1" smtClean="0"/>
              <a:t>spondylolistéze</a:t>
            </a:r>
            <a:r>
              <a:rPr lang="cs-CZ" dirty="0" smtClean="0"/>
              <a:t>, </a:t>
            </a:r>
            <a:r>
              <a:rPr lang="cs-CZ" dirty="0" err="1" smtClean="0"/>
              <a:t>spondylóze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70527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err="1" smtClean="0"/>
              <a:t>radikulární</a:t>
            </a:r>
            <a:r>
              <a:rPr lang="cs-CZ" dirty="0" smtClean="0"/>
              <a:t> syndrom:</a:t>
            </a:r>
          </a:p>
          <a:p>
            <a:r>
              <a:rPr lang="cs-CZ" dirty="0" smtClean="0"/>
              <a:t>při degenerativních změnách intervertebrálních kloubů komprese osteofytem</a:t>
            </a:r>
          </a:p>
          <a:p>
            <a:r>
              <a:rPr lang="cs-CZ" dirty="0" smtClean="0"/>
              <a:t>subjektivně: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ostrá bolest s projekcí do dermatomu příslušného kořene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porucha čití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bolest i porucha čití přesně ohraničené, lokalizované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odcizení, neobratnost, slabost postižené končetiny (vypadávání předmětů z ruky, zakopnutí, pády, atd.)</a:t>
            </a:r>
          </a:p>
          <a:p>
            <a:r>
              <a:rPr lang="cs-CZ" dirty="0" smtClean="0"/>
              <a:t>objektivně: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ochranný posturální vzor, </a:t>
            </a:r>
            <a:r>
              <a:rPr lang="cs-CZ" dirty="0" err="1" smtClean="0"/>
              <a:t>antalgické</a:t>
            </a:r>
            <a:r>
              <a:rPr lang="cs-CZ" dirty="0" smtClean="0"/>
              <a:t> držení trupu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omezena dynamika páteře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bolestivý pohyb v </a:t>
            </a:r>
            <a:r>
              <a:rPr lang="cs-CZ" dirty="0" err="1" smtClean="0"/>
              <a:t>neantalgickém</a:t>
            </a:r>
            <a:r>
              <a:rPr lang="cs-CZ" dirty="0" smtClean="0"/>
              <a:t> držení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omezené pružení do segmentu, bolestivost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porucha čití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svalové oslabení v </a:t>
            </a:r>
            <a:r>
              <a:rPr lang="cs-CZ" dirty="0" err="1" smtClean="0"/>
              <a:t>myotomu</a:t>
            </a:r>
            <a:r>
              <a:rPr lang="cs-CZ" dirty="0" smtClean="0"/>
              <a:t> příslušného kořene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pozitivní napínací manévry 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VAS při degenerativním postižení disku, intervertebrálních kloubů, degenerativní </a:t>
            </a:r>
            <a:r>
              <a:rPr lang="cs-CZ" dirty="0" err="1" smtClean="0"/>
              <a:t>spondylolistéze</a:t>
            </a:r>
            <a:r>
              <a:rPr lang="cs-CZ" dirty="0" smtClean="0"/>
              <a:t>, </a:t>
            </a:r>
            <a:r>
              <a:rPr lang="cs-CZ" dirty="0" err="1" smtClean="0"/>
              <a:t>spondylóze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708920"/>
            <a:ext cx="8229600" cy="39212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RHB:</a:t>
            </a:r>
          </a:p>
          <a:p>
            <a:r>
              <a:rPr lang="cs-CZ" dirty="0" smtClean="0"/>
              <a:t>respektovat anatomický a funkční nález</a:t>
            </a:r>
          </a:p>
          <a:p>
            <a:r>
              <a:rPr lang="cs-CZ" dirty="0" smtClean="0"/>
              <a:t>odlišit konzervativní a operační léčbu</a:t>
            </a:r>
          </a:p>
          <a:p>
            <a:r>
              <a:rPr lang="cs-CZ" dirty="0" smtClean="0"/>
              <a:t>odlišit akutní (využití medikamentózní terapie a klidového režimu) a chronické stadium (dominuje cílené cvičení)</a:t>
            </a:r>
          </a:p>
          <a:p>
            <a:r>
              <a:rPr lang="cs-CZ" dirty="0" smtClean="0"/>
              <a:t>ovlivnění stabilizačních funkcí a jejich začlenění do běžných funkčních činností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VAS při degenerativním postižení disku, intervertebrálních kloubů, degenerativní </a:t>
            </a:r>
            <a:r>
              <a:rPr lang="cs-CZ" dirty="0" err="1" smtClean="0"/>
              <a:t>spondylolistéze</a:t>
            </a:r>
            <a:r>
              <a:rPr lang="cs-CZ" dirty="0" smtClean="0"/>
              <a:t>, </a:t>
            </a:r>
            <a:r>
              <a:rPr lang="cs-CZ" dirty="0" err="1" smtClean="0"/>
              <a:t>spondylóze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10136"/>
            <a:ext cx="8229600" cy="4347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dirty="0" smtClean="0"/>
              <a:t>ovlivnění stabilizačních funkcí:</a:t>
            </a:r>
          </a:p>
          <a:p>
            <a:r>
              <a:rPr lang="cs-CZ" sz="2200" dirty="0" smtClean="0"/>
              <a:t>ovlivnit sval v jeho funkci ve smyslu </a:t>
            </a:r>
            <a:r>
              <a:rPr lang="cs-CZ" sz="2200" dirty="0" err="1" smtClean="0"/>
              <a:t>koaktivace</a:t>
            </a:r>
            <a:r>
              <a:rPr lang="cs-CZ" sz="2200" dirty="0" smtClean="0"/>
              <a:t> s ostatními svaly</a:t>
            </a:r>
          </a:p>
          <a:p>
            <a:r>
              <a:rPr lang="cs-CZ" sz="2200" dirty="0" smtClean="0"/>
              <a:t>rozhoduje nejen vlastní síla svalu, ale především jeho zapojení v souhře, tzn. jeho nábor do daného pohybu</a:t>
            </a:r>
          </a:p>
          <a:p>
            <a:r>
              <a:rPr lang="cs-CZ" sz="2200" dirty="0" smtClean="0"/>
              <a:t>zajistí se tak optimální biomechanické zatížení kloubu, koordinovaný, ekonomický pohyb</a:t>
            </a:r>
          </a:p>
          <a:p>
            <a:r>
              <a:rPr lang="cs-CZ" sz="2200" dirty="0" smtClean="0"/>
              <a:t>vždy zapojení hlubokých extenzorů (povrchové svaly až při větších silových nárocích)</a:t>
            </a:r>
          </a:p>
          <a:p>
            <a:r>
              <a:rPr lang="cs-CZ" sz="2200" dirty="0" smtClean="0"/>
              <a:t>jejich funkce vyvážena flekční synergií </a:t>
            </a:r>
            <a:r>
              <a:rPr lang="cs-CZ" sz="2200" dirty="0" smtClean="0">
                <a:sym typeface="Symbol"/>
              </a:rPr>
              <a:t> hluboké flexory krku v </a:t>
            </a:r>
            <a:r>
              <a:rPr lang="cs-CZ" sz="2200" dirty="0" err="1" smtClean="0">
                <a:sym typeface="Symbol"/>
              </a:rPr>
              <a:t>koaktivaci</a:t>
            </a:r>
            <a:r>
              <a:rPr lang="cs-CZ" sz="2200" dirty="0" smtClean="0">
                <a:sym typeface="Symbol"/>
              </a:rPr>
              <a:t> s bránicí, břišním svalstvem a svaly pánevního dna </a:t>
            </a:r>
            <a:r>
              <a:rPr lang="cs-CZ" sz="2200" dirty="0" smtClean="0">
                <a:sym typeface="Symbol"/>
              </a:rPr>
              <a:t>!!!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VAS při degenerativním postižení disku, intervertebrálních kloubů, degenerativní </a:t>
            </a:r>
            <a:r>
              <a:rPr lang="cs-CZ" dirty="0" err="1" smtClean="0"/>
              <a:t>spondylolistéze</a:t>
            </a:r>
            <a:r>
              <a:rPr lang="cs-CZ" dirty="0" smtClean="0"/>
              <a:t>, </a:t>
            </a:r>
            <a:r>
              <a:rPr lang="cs-CZ" dirty="0" err="1" smtClean="0"/>
              <a:t>spondylóze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92129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dirty="0" smtClean="0"/>
              <a:t>terapeuticko-edukační přístup:</a:t>
            </a:r>
          </a:p>
          <a:p>
            <a:r>
              <a:rPr lang="cs-CZ" dirty="0" smtClean="0"/>
              <a:t>HSSP: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ovlivnění rigidity a dynamiky hrudního koše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ovlivnění napřímení hrudní páteře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nácvik stabilizační funkce bránice v součinnosti s břišními svaly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postavení pánve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nácvik dechového stereotypu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facilitace pomocí opěrných funkcí (centrovaná opora nohy, ruky, stabilizační funkce nohy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metody na NF podkladu, vývojové řady – VRL, DNS, </a:t>
            </a:r>
            <a:r>
              <a:rPr lang="cs-CZ" dirty="0" smtClean="0"/>
              <a:t>spinální cvičení dle </a:t>
            </a:r>
            <a:r>
              <a:rPr lang="cs-CZ" dirty="0" err="1" smtClean="0"/>
              <a:t>Čumpelíka</a:t>
            </a:r>
            <a:r>
              <a:rPr lang="cs-CZ" dirty="0" smtClean="0"/>
              <a:t>, </a:t>
            </a:r>
            <a:r>
              <a:rPr lang="cs-CZ" dirty="0" err="1" smtClean="0"/>
              <a:t>McKenzie</a:t>
            </a:r>
            <a:r>
              <a:rPr lang="cs-CZ" dirty="0" smtClean="0"/>
              <a:t>, ACT, </a:t>
            </a:r>
            <a:r>
              <a:rPr lang="cs-CZ" dirty="0" err="1" smtClean="0"/>
              <a:t>Brunkow</a:t>
            </a:r>
            <a:r>
              <a:rPr lang="cs-CZ" dirty="0" smtClean="0"/>
              <a:t>, </a:t>
            </a:r>
            <a:r>
              <a:rPr lang="cs-CZ" dirty="0" err="1" smtClean="0"/>
              <a:t>Brügger</a:t>
            </a:r>
            <a:r>
              <a:rPr lang="cs-CZ" dirty="0" smtClean="0"/>
              <a:t>, atd.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TMT, </a:t>
            </a:r>
            <a:r>
              <a:rPr lang="cs-CZ" dirty="0" err="1" smtClean="0"/>
              <a:t>Trps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mobilizace</a:t>
            </a:r>
          </a:p>
          <a:p>
            <a:pPr>
              <a:buNone/>
            </a:pPr>
            <a:r>
              <a:rPr lang="cs-CZ" dirty="0" smtClean="0"/>
              <a:t>	- cvičení s uvědoměním, </a:t>
            </a:r>
            <a:r>
              <a:rPr lang="cs-CZ" dirty="0" err="1" smtClean="0"/>
              <a:t>Feldenkreis</a:t>
            </a:r>
            <a:r>
              <a:rPr lang="cs-CZ" dirty="0" smtClean="0"/>
              <a:t>, jóga, tajči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škola zad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ergonomie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populace nad 75 let u více než 80 %</a:t>
            </a:r>
          </a:p>
          <a:p>
            <a:r>
              <a:rPr lang="cs-CZ" dirty="0" smtClean="0"/>
              <a:t>obě pohlaví</a:t>
            </a:r>
          </a:p>
          <a:p>
            <a:r>
              <a:rPr lang="cs-CZ" dirty="0" smtClean="0"/>
              <a:t>někdy označována jako osteoartritida (současně degenerace+zánět) x </a:t>
            </a:r>
            <a:r>
              <a:rPr lang="cs-CZ" dirty="0" err="1" smtClean="0"/>
              <a:t>osteoartróza</a:t>
            </a:r>
            <a:r>
              <a:rPr lang="cs-CZ" dirty="0" smtClean="0"/>
              <a:t> (primárně degenerace, zánět „jen“ sekundární jev)</a:t>
            </a:r>
          </a:p>
          <a:p>
            <a:r>
              <a:rPr lang="cs-CZ" dirty="0" smtClean="0"/>
              <a:t>projeví se změnou mechanických vlastností chrupavky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VAS při degenerativním postižení disku, intervertebrálních kloubů, degenerativní </a:t>
            </a:r>
            <a:r>
              <a:rPr lang="cs-CZ" dirty="0" err="1" smtClean="0"/>
              <a:t>spondylolistéze</a:t>
            </a:r>
            <a:r>
              <a:rPr lang="cs-CZ" dirty="0" smtClean="0"/>
              <a:t>, </a:t>
            </a:r>
            <a:r>
              <a:rPr lang="cs-CZ" dirty="0" err="1" smtClean="0"/>
              <a:t>spondylóze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724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farmakoterapie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intervenční metody řízené výpočetní tomografií</a:t>
            </a:r>
          </a:p>
          <a:p>
            <a:pPr>
              <a:buNone/>
            </a:pPr>
            <a:r>
              <a:rPr lang="cs-CZ" dirty="0" smtClean="0"/>
              <a:t>operační </a:t>
            </a:r>
            <a:r>
              <a:rPr lang="cs-CZ" dirty="0" smtClean="0"/>
              <a:t>léčba:</a:t>
            </a:r>
          </a:p>
          <a:p>
            <a:r>
              <a:rPr lang="cs-CZ" dirty="0" smtClean="0"/>
              <a:t>prostá resekce</a:t>
            </a:r>
          </a:p>
          <a:p>
            <a:r>
              <a:rPr lang="cs-CZ" dirty="0" err="1" smtClean="0"/>
              <a:t>osteosyntéza</a:t>
            </a:r>
            <a:r>
              <a:rPr lang="cs-CZ" dirty="0" smtClean="0"/>
              <a:t> – po zákroku fixace, nutnost dodržení režimových opatření, odlehčení o FH?</a:t>
            </a:r>
          </a:p>
          <a:p>
            <a:r>
              <a:rPr lang="cs-CZ" dirty="0" smtClean="0"/>
              <a:t>kostní </a:t>
            </a:r>
            <a:r>
              <a:rPr lang="cs-CZ" dirty="0" err="1" smtClean="0"/>
              <a:t>déza</a:t>
            </a:r>
            <a:r>
              <a:rPr lang="cs-CZ" dirty="0" smtClean="0"/>
              <a:t> – někdy fixace, režimová opatření, odlehčení o FH?</a:t>
            </a:r>
          </a:p>
          <a:p>
            <a:r>
              <a:rPr lang="cs-CZ" dirty="0" smtClean="0"/>
              <a:t>mobilní stabilizace – při léčení degenerativní změn: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náhrada intervertebrálního disku kovovým mobilním implantátem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zadní stabilizace s limitovaným pohybem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Glenohumerální</a:t>
            </a:r>
            <a:r>
              <a:rPr lang="cs-CZ" dirty="0" smtClean="0"/>
              <a:t> 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etiologie:</a:t>
            </a:r>
          </a:p>
          <a:p>
            <a:r>
              <a:rPr lang="cs-CZ" dirty="0" smtClean="0"/>
              <a:t>vrozená dysplazie</a:t>
            </a:r>
          </a:p>
          <a:p>
            <a:r>
              <a:rPr lang="cs-CZ" dirty="0" smtClean="0"/>
              <a:t>metabolické poruchy</a:t>
            </a:r>
          </a:p>
          <a:p>
            <a:r>
              <a:rPr lang="cs-CZ" dirty="0" smtClean="0"/>
              <a:t>trauma, posttraumatický stav</a:t>
            </a:r>
          </a:p>
          <a:p>
            <a:r>
              <a:rPr lang="cs-CZ" dirty="0" smtClean="0"/>
              <a:t>cévní příčiny</a:t>
            </a:r>
          </a:p>
          <a:p>
            <a:r>
              <a:rPr lang="cs-CZ" dirty="0" smtClean="0"/>
              <a:t>zánětlivé procesy</a:t>
            </a:r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při pohybu (nejprve startovací, později při zátěži i v klidu)</a:t>
            </a:r>
          </a:p>
          <a:p>
            <a:r>
              <a:rPr lang="cs-CZ" dirty="0" smtClean="0"/>
              <a:t>omezení ROM dle kloubního vzorce</a:t>
            </a:r>
          </a:p>
          <a:p>
            <a:r>
              <a:rPr lang="cs-CZ" dirty="0" err="1" smtClean="0"/>
              <a:t>drásoty</a:t>
            </a:r>
            <a:endParaRPr lang="cs-CZ" dirty="0" smtClean="0"/>
          </a:p>
          <a:p>
            <a:r>
              <a:rPr lang="cs-CZ" dirty="0" smtClean="0"/>
              <a:t>změny měkkých tkání – </a:t>
            </a:r>
            <a:r>
              <a:rPr lang="cs-CZ" dirty="0" err="1" smtClean="0"/>
              <a:t>synovialitida</a:t>
            </a:r>
            <a:r>
              <a:rPr lang="cs-CZ" dirty="0" smtClean="0"/>
              <a:t>, </a:t>
            </a:r>
            <a:r>
              <a:rPr lang="cs-CZ" dirty="0" err="1" smtClean="0"/>
              <a:t>retrakce</a:t>
            </a:r>
            <a:r>
              <a:rPr lang="cs-CZ" dirty="0" smtClean="0"/>
              <a:t> kloubního pouzdra, kontraktura rotátorové manžety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Glenohumerální</a:t>
            </a:r>
            <a:r>
              <a:rPr lang="cs-CZ" dirty="0" smtClean="0"/>
              <a:t> 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FT (akutní fáze) – </a:t>
            </a:r>
            <a:r>
              <a:rPr lang="cs-CZ" dirty="0" err="1" smtClean="0"/>
              <a:t>Priessnitz</a:t>
            </a:r>
            <a:r>
              <a:rPr lang="cs-CZ" dirty="0" smtClean="0"/>
              <a:t> (měnit po 3 hodinách), </a:t>
            </a:r>
            <a:r>
              <a:rPr lang="cs-CZ" dirty="0" err="1" smtClean="0"/>
              <a:t>izoplanární</a:t>
            </a:r>
            <a:r>
              <a:rPr lang="cs-CZ" dirty="0" smtClean="0"/>
              <a:t> vektorové pole, TENS, laser</a:t>
            </a:r>
          </a:p>
          <a:p>
            <a:r>
              <a:rPr lang="cs-CZ" dirty="0" smtClean="0"/>
              <a:t>FT (chronická fáze) – dipólové vektorové pole, DD proudy, nízkofrekvenční magnetoterapie</a:t>
            </a:r>
          </a:p>
          <a:p>
            <a:r>
              <a:rPr lang="cs-CZ" dirty="0" smtClean="0"/>
              <a:t>LTV v bazénu</a:t>
            </a:r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trakce</a:t>
            </a:r>
          </a:p>
          <a:p>
            <a:r>
              <a:rPr lang="cs-CZ" dirty="0" smtClean="0"/>
              <a:t>mobilizace</a:t>
            </a:r>
          </a:p>
          <a:p>
            <a:r>
              <a:rPr lang="cs-CZ" dirty="0" smtClean="0"/>
              <a:t>nezapomenout na akcesorní skloubení pletence, </a:t>
            </a:r>
            <a:r>
              <a:rPr lang="cs-CZ" dirty="0" err="1" smtClean="0"/>
              <a:t>Cp</a:t>
            </a:r>
            <a:r>
              <a:rPr lang="cs-CZ" dirty="0" smtClean="0"/>
              <a:t>, </a:t>
            </a:r>
            <a:r>
              <a:rPr lang="cs-CZ" dirty="0" err="1" smtClean="0"/>
              <a:t>Thp</a:t>
            </a:r>
            <a:r>
              <a:rPr lang="cs-CZ" dirty="0" smtClean="0"/>
              <a:t>, žebra</a:t>
            </a:r>
          </a:p>
          <a:p>
            <a:r>
              <a:rPr lang="cs-CZ" dirty="0" smtClean="0"/>
              <a:t>TEP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Akromioklavikulární</a:t>
            </a:r>
            <a:r>
              <a:rPr lang="cs-CZ" dirty="0" smtClean="0"/>
              <a:t> 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etiologie:</a:t>
            </a:r>
          </a:p>
          <a:p>
            <a:r>
              <a:rPr lang="cs-CZ" dirty="0" smtClean="0"/>
              <a:t>úrazy</a:t>
            </a:r>
          </a:p>
          <a:p>
            <a:r>
              <a:rPr lang="cs-CZ" dirty="0" smtClean="0"/>
              <a:t>často u sportů a povolání zatěžujících kloub házením, zvedáním těžkých břemen a dopady na dlaně</a:t>
            </a:r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bolestivá addukce v horizontále při max. pasivním dotažení pohybu (příznak šály)</a:t>
            </a:r>
          </a:p>
          <a:p>
            <a:r>
              <a:rPr lang="cs-CZ" dirty="0" smtClean="0"/>
              <a:t>bolestivá elevace a abdukce</a:t>
            </a:r>
          </a:p>
          <a:p>
            <a:r>
              <a:rPr lang="cs-CZ" dirty="0" smtClean="0"/>
              <a:t>bolestivá </a:t>
            </a:r>
            <a:r>
              <a:rPr lang="cs-CZ" dirty="0" err="1" smtClean="0"/>
              <a:t>max</a:t>
            </a:r>
            <a:r>
              <a:rPr lang="cs-CZ" dirty="0" smtClean="0"/>
              <a:t> elevace</a:t>
            </a:r>
          </a:p>
          <a:p>
            <a:r>
              <a:rPr lang="cs-CZ" dirty="0" err="1" smtClean="0"/>
              <a:t>drásoty</a:t>
            </a:r>
            <a:endParaRPr lang="cs-CZ" dirty="0" smtClean="0"/>
          </a:p>
          <a:p>
            <a:r>
              <a:rPr lang="cs-CZ" dirty="0" smtClean="0"/>
              <a:t>palpační bolestivost</a:t>
            </a:r>
          </a:p>
          <a:p>
            <a:r>
              <a:rPr lang="cs-CZ" dirty="0" smtClean="0"/>
              <a:t>deformace kloubu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Akromioklavikulární</a:t>
            </a:r>
            <a:r>
              <a:rPr lang="cs-CZ" dirty="0" smtClean="0"/>
              <a:t> artróza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v akutní fázi – klidový režim, vyloučení pohybů působících bolest, </a:t>
            </a:r>
            <a:r>
              <a:rPr lang="cs-CZ" dirty="0" err="1" smtClean="0"/>
              <a:t>Desault</a:t>
            </a:r>
            <a:endParaRPr lang="cs-CZ" dirty="0" smtClean="0"/>
          </a:p>
          <a:p>
            <a:r>
              <a:rPr lang="cs-CZ" dirty="0" smtClean="0"/>
              <a:t>FT – laser, distanční terapie, dipól, nízkofrekvenční magnetoterapie</a:t>
            </a:r>
          </a:p>
          <a:p>
            <a:r>
              <a:rPr lang="cs-CZ" dirty="0" smtClean="0"/>
              <a:t>manuální distrakce</a:t>
            </a:r>
          </a:p>
          <a:p>
            <a:r>
              <a:rPr lang="cs-CZ" dirty="0" smtClean="0"/>
              <a:t>mobilizace</a:t>
            </a:r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aktivace inhibovaných svalů, jejich zapojení do tělesného schématu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Artróza loketního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morfologie kolagenových vláken</a:t>
            </a:r>
          </a:p>
          <a:p>
            <a:r>
              <a:rPr lang="cs-CZ" dirty="0" smtClean="0"/>
              <a:t>kloubní nestabilita</a:t>
            </a:r>
          </a:p>
          <a:p>
            <a:r>
              <a:rPr lang="cs-CZ" dirty="0" smtClean="0"/>
              <a:t>posttraumatické změny</a:t>
            </a:r>
          </a:p>
          <a:p>
            <a:r>
              <a:rPr lang="cs-CZ" dirty="0" smtClean="0"/>
              <a:t>systémová metabolická onemocnění, metabolické poruchy </a:t>
            </a:r>
            <a:r>
              <a:rPr lang="cs-CZ" dirty="0" err="1" smtClean="0"/>
              <a:t>chondrocytů</a:t>
            </a:r>
            <a:endParaRPr lang="cs-CZ" dirty="0" smtClean="0"/>
          </a:p>
          <a:p>
            <a:r>
              <a:rPr lang="cs-CZ" dirty="0" smtClean="0"/>
              <a:t>nadměrná zátěž</a:t>
            </a:r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při pohybu (u </a:t>
            </a:r>
            <a:r>
              <a:rPr lang="cs-CZ" dirty="0" err="1" smtClean="0"/>
              <a:t>dekomp</a:t>
            </a:r>
            <a:r>
              <a:rPr lang="cs-CZ" dirty="0" smtClean="0"/>
              <a:t>. klidová i noční)</a:t>
            </a:r>
            <a:endParaRPr lang="cs-CZ" dirty="0" smtClean="0"/>
          </a:p>
          <a:p>
            <a:r>
              <a:rPr lang="cs-CZ" dirty="0" smtClean="0"/>
              <a:t>otok, náplň kloubu</a:t>
            </a:r>
          </a:p>
          <a:p>
            <a:r>
              <a:rPr lang="cs-CZ" dirty="0" smtClean="0"/>
              <a:t>omezení ROM</a:t>
            </a:r>
          </a:p>
          <a:p>
            <a:r>
              <a:rPr lang="cs-CZ" dirty="0" smtClean="0"/>
              <a:t>flekční kontraktura</a:t>
            </a:r>
          </a:p>
          <a:p>
            <a:r>
              <a:rPr lang="cs-CZ" dirty="0" smtClean="0"/>
              <a:t>snížení </a:t>
            </a:r>
            <a:r>
              <a:rPr lang="cs-CZ" dirty="0" err="1" smtClean="0"/>
              <a:t>sebeobsluhy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Artróza loketního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trakce</a:t>
            </a:r>
          </a:p>
          <a:p>
            <a:r>
              <a:rPr lang="cs-CZ" dirty="0" smtClean="0"/>
              <a:t>TMT</a:t>
            </a:r>
          </a:p>
          <a:p>
            <a:r>
              <a:rPr lang="cs-CZ" dirty="0" smtClean="0"/>
              <a:t>PIR</a:t>
            </a:r>
          </a:p>
          <a:p>
            <a:r>
              <a:rPr lang="cs-CZ" dirty="0" smtClean="0"/>
              <a:t>mobilizace</a:t>
            </a:r>
          </a:p>
          <a:p>
            <a:r>
              <a:rPr lang="cs-CZ" dirty="0" smtClean="0"/>
              <a:t>terapie </a:t>
            </a:r>
            <a:r>
              <a:rPr lang="cs-CZ" dirty="0" err="1" smtClean="0"/>
              <a:t>Trps</a:t>
            </a:r>
            <a:r>
              <a:rPr lang="cs-CZ" dirty="0" smtClean="0"/>
              <a:t> (suchá jehla, kompresní terapie, </a:t>
            </a:r>
            <a:r>
              <a:rPr lang="cs-CZ" dirty="0" err="1" smtClean="0"/>
              <a:t>spray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stretch</a:t>
            </a:r>
            <a:r>
              <a:rPr lang="cs-CZ" dirty="0" smtClean="0"/>
              <a:t>, atd.)</a:t>
            </a:r>
          </a:p>
          <a:p>
            <a:r>
              <a:rPr lang="cs-CZ" dirty="0" smtClean="0"/>
              <a:t>terapie úponových bolestivých bodů (horká role, cílená masáž, obstřik)</a:t>
            </a:r>
          </a:p>
          <a:p>
            <a:r>
              <a:rPr lang="cs-CZ" dirty="0" smtClean="0"/>
              <a:t>úprava koordinace a </a:t>
            </a:r>
            <a:r>
              <a:rPr lang="cs-CZ" dirty="0" err="1" smtClean="0"/>
              <a:t>koaktivace</a:t>
            </a:r>
            <a:r>
              <a:rPr lang="cs-CZ" dirty="0" smtClean="0"/>
              <a:t> svalů – zlepšení centrace a stabilizace</a:t>
            </a:r>
          </a:p>
          <a:p>
            <a:r>
              <a:rPr lang="cs-CZ" dirty="0" smtClean="0"/>
              <a:t>metody na NF podkladu – PNF, </a:t>
            </a:r>
            <a:r>
              <a:rPr lang="cs-CZ" dirty="0" err="1" smtClean="0"/>
              <a:t>senzomotorika</a:t>
            </a:r>
            <a:r>
              <a:rPr lang="cs-CZ" dirty="0" smtClean="0"/>
              <a:t>, uzavřené kinematické řetězce, VRL, </a:t>
            </a:r>
            <a:r>
              <a:rPr lang="cs-CZ" dirty="0" err="1" smtClean="0"/>
              <a:t>Feldenkreisova</a:t>
            </a:r>
            <a:r>
              <a:rPr lang="cs-CZ" dirty="0" smtClean="0"/>
              <a:t> metoda, atd.</a:t>
            </a:r>
          </a:p>
          <a:p>
            <a:r>
              <a:rPr lang="cs-CZ" dirty="0" smtClean="0"/>
              <a:t>úprava pohybového režimu</a:t>
            </a:r>
          </a:p>
          <a:p>
            <a:r>
              <a:rPr lang="cs-CZ" dirty="0" smtClean="0"/>
              <a:t>FT (při </a:t>
            </a:r>
            <a:r>
              <a:rPr lang="cs-CZ" dirty="0" err="1" smtClean="0"/>
              <a:t>dekomp</a:t>
            </a:r>
            <a:r>
              <a:rPr lang="cs-CZ" dirty="0" smtClean="0"/>
              <a:t>.) – analgezie (DD, TENS, </a:t>
            </a:r>
            <a:r>
              <a:rPr lang="cs-CZ" dirty="0" err="1" smtClean="0"/>
              <a:t>izoplanární</a:t>
            </a:r>
            <a:r>
              <a:rPr lang="cs-CZ" dirty="0" smtClean="0"/>
              <a:t> vektorové pole), </a:t>
            </a:r>
            <a:r>
              <a:rPr lang="cs-CZ" dirty="0" err="1" smtClean="0"/>
              <a:t>antiedematózní</a:t>
            </a:r>
            <a:r>
              <a:rPr lang="cs-CZ" dirty="0" smtClean="0"/>
              <a:t> procedury (UZ, </a:t>
            </a:r>
            <a:r>
              <a:rPr lang="cs-CZ" dirty="0" err="1" smtClean="0"/>
              <a:t>lymfodrenáž</a:t>
            </a:r>
            <a:r>
              <a:rPr lang="cs-CZ" dirty="0" smtClean="0"/>
              <a:t>, vodoléčba)</a:t>
            </a:r>
          </a:p>
          <a:p>
            <a:r>
              <a:rPr lang="cs-CZ" dirty="0" smtClean="0"/>
              <a:t>FT (v klidovém stadiu) – DD proudy, TENS, dipólové vektorové pole, </a:t>
            </a:r>
            <a:r>
              <a:rPr lang="cs-CZ" dirty="0" err="1" smtClean="0"/>
              <a:t>pulsní</a:t>
            </a:r>
            <a:r>
              <a:rPr lang="cs-CZ" dirty="0" smtClean="0"/>
              <a:t> magnetické pole, distanční elektroterapie</a:t>
            </a:r>
          </a:p>
          <a:p>
            <a:r>
              <a:rPr lang="cs-CZ" dirty="0" smtClean="0"/>
              <a:t>ergonomie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Rhizartróza</a:t>
            </a:r>
            <a:r>
              <a:rPr lang="cs-CZ" dirty="0" smtClean="0"/>
              <a:t> – </a:t>
            </a:r>
            <a:r>
              <a:rPr lang="cs-CZ" dirty="0" err="1" smtClean="0"/>
              <a:t>karpometakarpální</a:t>
            </a:r>
            <a:r>
              <a:rPr lang="cs-CZ" dirty="0" smtClean="0"/>
              <a:t> kloub palce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chronické přetěžování</a:t>
            </a:r>
          </a:p>
          <a:p>
            <a:r>
              <a:rPr lang="cs-CZ" dirty="0" smtClean="0"/>
              <a:t>svalová </a:t>
            </a:r>
            <a:r>
              <a:rPr lang="cs-CZ" dirty="0" err="1" smtClean="0"/>
              <a:t>dysbalance</a:t>
            </a:r>
            <a:endParaRPr lang="cs-CZ" dirty="0" smtClean="0"/>
          </a:p>
          <a:p>
            <a:r>
              <a:rPr lang="cs-CZ" dirty="0" smtClean="0"/>
              <a:t>decentrace</a:t>
            </a:r>
          </a:p>
          <a:p>
            <a:r>
              <a:rPr lang="cs-CZ" dirty="0" smtClean="0"/>
              <a:t>posttraumatické změny</a:t>
            </a:r>
          </a:p>
          <a:p>
            <a:r>
              <a:rPr lang="cs-CZ" dirty="0" smtClean="0"/>
              <a:t>systémová onemocnění</a:t>
            </a:r>
          </a:p>
          <a:p>
            <a:pPr>
              <a:buNone/>
            </a:pPr>
            <a:r>
              <a:rPr lang="cs-CZ" dirty="0" smtClean="0"/>
              <a:t>klinický obraz:</a:t>
            </a:r>
          </a:p>
          <a:p>
            <a:r>
              <a:rPr lang="cs-CZ" dirty="0" smtClean="0"/>
              <a:t>bolest při pohybu v palci</a:t>
            </a:r>
          </a:p>
          <a:p>
            <a:r>
              <a:rPr lang="cs-CZ" dirty="0" smtClean="0"/>
              <a:t>palpační bolestivost</a:t>
            </a:r>
          </a:p>
          <a:p>
            <a:r>
              <a:rPr lang="cs-CZ" dirty="0" smtClean="0"/>
              <a:t>omezení ROM</a:t>
            </a:r>
          </a:p>
          <a:p>
            <a:r>
              <a:rPr lang="cs-CZ" dirty="0" smtClean="0"/>
              <a:t>krepitace</a:t>
            </a:r>
          </a:p>
          <a:p>
            <a:r>
              <a:rPr lang="cs-CZ" dirty="0" err="1" smtClean="0"/>
              <a:t>lupavé</a:t>
            </a:r>
            <a:r>
              <a:rPr lang="cs-CZ" dirty="0" smtClean="0"/>
              <a:t> fenomény</a:t>
            </a:r>
          </a:p>
          <a:p>
            <a:r>
              <a:rPr lang="cs-CZ" dirty="0" smtClean="0"/>
              <a:t>hypotrofie svalů </a:t>
            </a:r>
            <a:r>
              <a:rPr lang="cs-CZ" dirty="0" err="1" smtClean="0"/>
              <a:t>tenaru</a:t>
            </a:r>
            <a:endParaRPr lang="cs-CZ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Rhizartróza</a:t>
            </a:r>
            <a:r>
              <a:rPr lang="cs-CZ" dirty="0" smtClean="0"/>
              <a:t> – </a:t>
            </a:r>
            <a:r>
              <a:rPr lang="cs-CZ" dirty="0" err="1" smtClean="0"/>
              <a:t>karpometakarpální</a:t>
            </a:r>
            <a:r>
              <a:rPr lang="cs-CZ" dirty="0" smtClean="0"/>
              <a:t> kloub palce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terapie:</a:t>
            </a:r>
          </a:p>
          <a:p>
            <a:r>
              <a:rPr lang="cs-CZ" dirty="0" smtClean="0"/>
              <a:t>shodná s terapií artróz obecně</a:t>
            </a:r>
          </a:p>
          <a:p>
            <a:r>
              <a:rPr lang="cs-CZ" dirty="0" smtClean="0"/>
              <a:t>obstřik lokálního anestetika a kortikosteroidu</a:t>
            </a:r>
          </a:p>
          <a:p>
            <a:r>
              <a:rPr lang="cs-CZ" dirty="0" smtClean="0"/>
              <a:t>ošetření svalového </a:t>
            </a:r>
            <a:r>
              <a:rPr lang="cs-CZ" dirty="0" err="1" smtClean="0"/>
              <a:t>hypertonu</a:t>
            </a:r>
            <a:r>
              <a:rPr lang="cs-CZ" dirty="0" smtClean="0"/>
              <a:t> a </a:t>
            </a:r>
            <a:r>
              <a:rPr lang="cs-CZ" dirty="0" err="1" smtClean="0"/>
              <a:t>Trps</a:t>
            </a:r>
            <a:endParaRPr lang="cs-CZ" dirty="0" smtClean="0"/>
          </a:p>
          <a:p>
            <a:r>
              <a:rPr lang="cs-CZ" dirty="0" smtClean="0"/>
              <a:t>terapie svalových </a:t>
            </a:r>
            <a:r>
              <a:rPr lang="cs-CZ" dirty="0" err="1" smtClean="0"/>
              <a:t>dysbalancí</a:t>
            </a:r>
            <a:endParaRPr lang="cs-CZ" dirty="0" smtClean="0"/>
          </a:p>
          <a:p>
            <a:r>
              <a:rPr lang="cs-CZ" dirty="0" smtClean="0"/>
              <a:t>ergonomie pracovní činnosti – škola úchopu nástroje a tužky</a:t>
            </a:r>
          </a:p>
          <a:p>
            <a:r>
              <a:rPr lang="cs-CZ" dirty="0" smtClean="0"/>
              <a:t>ortéza</a:t>
            </a:r>
          </a:p>
          <a:p>
            <a:r>
              <a:rPr lang="cs-CZ" dirty="0" err="1" smtClean="0"/>
              <a:t>taping</a:t>
            </a:r>
            <a:endParaRPr lang="cs-CZ" dirty="0" smtClean="0"/>
          </a:p>
          <a:p>
            <a:r>
              <a:rPr lang="cs-CZ" dirty="0" smtClean="0"/>
              <a:t>FT – pozitivní termoterapie v chronickém stadiu, elektroterapie, magnetoterapie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Artróza IP kloubů ruky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projevuje se vznikem </a:t>
            </a:r>
            <a:r>
              <a:rPr lang="cs-CZ" dirty="0" err="1" smtClean="0"/>
              <a:t>Heberdenových</a:t>
            </a:r>
            <a:r>
              <a:rPr lang="cs-CZ" dirty="0" smtClean="0"/>
              <a:t> (DIP) a </a:t>
            </a:r>
            <a:r>
              <a:rPr lang="cs-CZ" dirty="0" err="1" smtClean="0"/>
              <a:t>Bouchardových</a:t>
            </a:r>
            <a:r>
              <a:rPr lang="cs-CZ" dirty="0" smtClean="0"/>
              <a:t> (PIP) uzlů</a:t>
            </a:r>
          </a:p>
          <a:p>
            <a:r>
              <a:rPr lang="cs-CZ" dirty="0" smtClean="0"/>
              <a:t>diferenciální diagnostika revmatických onemocnění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primární (idiopatická) – </a:t>
            </a:r>
            <a:r>
              <a:rPr lang="cs-CZ" dirty="0" err="1" smtClean="0"/>
              <a:t>dysregulace</a:t>
            </a:r>
            <a:r>
              <a:rPr lang="cs-CZ" dirty="0" smtClean="0"/>
              <a:t> metabolismu kloubní chrupavky</a:t>
            </a:r>
          </a:p>
          <a:p>
            <a:r>
              <a:rPr lang="cs-CZ" dirty="0" smtClean="0"/>
              <a:t>sekundární:</a:t>
            </a:r>
          </a:p>
          <a:p>
            <a:pPr>
              <a:buNone/>
            </a:pPr>
            <a:r>
              <a:rPr lang="cs-CZ" dirty="0" smtClean="0"/>
              <a:t>	- anatomické příčiny (kongenitální dysplazie, </a:t>
            </a: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Perthes</a:t>
            </a:r>
            <a:r>
              <a:rPr lang="cs-CZ" dirty="0" smtClean="0"/>
              <a:t>, </a:t>
            </a:r>
            <a:r>
              <a:rPr lang="cs-CZ" dirty="0" err="1" smtClean="0"/>
              <a:t>hypermobilita</a:t>
            </a:r>
            <a:r>
              <a:rPr lang="cs-CZ" dirty="0" smtClean="0"/>
              <a:t>, zkratek, atd.)</a:t>
            </a:r>
          </a:p>
          <a:p>
            <a:pPr>
              <a:buNone/>
            </a:pPr>
            <a:r>
              <a:rPr lang="cs-CZ" dirty="0" smtClean="0"/>
              <a:t>	- traumatické p. (luxace, fraktury, přetěžování)</a:t>
            </a:r>
          </a:p>
          <a:p>
            <a:pPr>
              <a:buNone/>
            </a:pPr>
            <a:r>
              <a:rPr lang="cs-CZ" dirty="0" smtClean="0"/>
              <a:t>	- metabolické p. (DM, dna, poruchy metabolismu steroidů)</a:t>
            </a:r>
          </a:p>
          <a:p>
            <a:pPr>
              <a:buNone/>
            </a:pPr>
            <a:r>
              <a:rPr lang="cs-CZ" dirty="0" smtClean="0"/>
              <a:t>	- zánětlivé p. (RA, septická artritida)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://www.google.cz/url?sa=i&amp;source=images&amp;cd=&amp;cad=rja&amp;uact=8&amp;ved=2ahUKEwi9kMbv7rreAhVJbFAKHQYNAQMQjRx6BAgBEAU&amp;url=https%3A%2F%2Fwww.wikiskripta.eu%2Fw%2FOsteoartr%25C3%25B3za&amp;psig=AOvVaw2-J7QB-UDOocDMcwEeyZC5&amp;ust=1541425300034596</a:t>
            </a:r>
            <a:endParaRPr lang="cs-CZ" sz="1100" dirty="0"/>
          </a:p>
        </p:txBody>
      </p:sp>
      <p:pic>
        <p:nvPicPr>
          <p:cNvPr id="4" name="Zástupný symbol pro obsah 3" descr="Heberden-Arthro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916832"/>
            <a:ext cx="5029150" cy="3777450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Internetové zdroje:</a:t>
            </a:r>
          </a:p>
          <a:p>
            <a:pPr>
              <a:buNone/>
            </a:pPr>
            <a:r>
              <a:rPr lang="cs-CZ" sz="2400" dirty="0" smtClean="0"/>
              <a:t>OLEJÁROVÁ, M. </a:t>
            </a:r>
            <a:r>
              <a:rPr lang="cs-CZ" sz="2400" i="1" dirty="0" smtClean="0"/>
              <a:t>Degenerativní onemocnění páteře. </a:t>
            </a:r>
            <a:r>
              <a:rPr lang="cs-CZ" sz="2400" dirty="0" smtClean="0"/>
              <a:t>Dostupné na: </a:t>
            </a:r>
            <a:r>
              <a:rPr lang="cs-CZ" sz="2400" dirty="0" smtClean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www.medicinapropraxi.cz/pdfs/med/2014/02/03.pdf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3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3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r>
              <a:rPr lang="cs-CZ" dirty="0" smtClean="0"/>
              <a:t> – procesy v kloubu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destrukce chrupavky – hrubý, nerovný povrch, později lokální defekty až ztráta chrupavky</a:t>
            </a:r>
          </a:p>
          <a:p>
            <a:r>
              <a:rPr lang="cs-CZ" dirty="0" err="1" smtClean="0"/>
              <a:t>remodelační</a:t>
            </a:r>
            <a:r>
              <a:rPr lang="cs-CZ" dirty="0" smtClean="0"/>
              <a:t> aktivita v </a:t>
            </a:r>
            <a:r>
              <a:rPr lang="cs-CZ" dirty="0" err="1" smtClean="0"/>
              <a:t>subchondrální</a:t>
            </a:r>
            <a:r>
              <a:rPr lang="cs-CZ" dirty="0" smtClean="0"/>
              <a:t> kosti – zvýšená aktivita osteoblastů, sklerotizace </a:t>
            </a:r>
            <a:r>
              <a:rPr lang="cs-CZ" dirty="0" err="1" smtClean="0"/>
              <a:t>subchondrální</a:t>
            </a:r>
            <a:r>
              <a:rPr lang="cs-CZ" dirty="0" smtClean="0"/>
              <a:t> kosti, </a:t>
            </a:r>
            <a:r>
              <a:rPr lang="cs-CZ" dirty="0" err="1" smtClean="0"/>
              <a:t>mikrotraumatizace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tvorba osteofytů</a:t>
            </a:r>
          </a:p>
          <a:p>
            <a:r>
              <a:rPr lang="cs-CZ" dirty="0" smtClean="0"/>
              <a:t>tvorba </a:t>
            </a:r>
            <a:r>
              <a:rPr lang="cs-CZ" dirty="0" err="1" smtClean="0"/>
              <a:t>pseudocyst</a:t>
            </a:r>
            <a:r>
              <a:rPr lang="cs-CZ" dirty="0" smtClean="0"/>
              <a:t> v kostní dřeni pod </a:t>
            </a:r>
            <a:r>
              <a:rPr lang="cs-CZ" dirty="0" err="1" smtClean="0"/>
              <a:t>subchondrální</a:t>
            </a:r>
            <a:r>
              <a:rPr lang="cs-CZ" dirty="0" smtClean="0"/>
              <a:t> kostí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r>
              <a:rPr lang="cs-CZ" dirty="0" smtClean="0"/>
              <a:t> -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klinický nález</a:t>
            </a:r>
          </a:p>
          <a:p>
            <a:r>
              <a:rPr lang="cs-CZ" dirty="0" smtClean="0"/>
              <a:t>radiologický nález (nativní RTG):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err="1" smtClean="0"/>
              <a:t>subchondrální</a:t>
            </a:r>
            <a:r>
              <a:rPr lang="cs-CZ" dirty="0" smtClean="0"/>
              <a:t> skleróza</a:t>
            </a:r>
          </a:p>
          <a:p>
            <a:pPr>
              <a:buNone/>
            </a:pPr>
            <a:r>
              <a:rPr lang="cs-CZ" dirty="0" smtClean="0"/>
              <a:t>	- zúžení kloubní štěrbiny</a:t>
            </a:r>
          </a:p>
          <a:p>
            <a:pPr>
              <a:buNone/>
            </a:pPr>
            <a:r>
              <a:rPr lang="cs-CZ" dirty="0" smtClean="0"/>
              <a:t>	- osteofyty, </a:t>
            </a:r>
            <a:r>
              <a:rPr lang="cs-CZ" dirty="0" err="1" smtClean="0"/>
              <a:t>přestavbové</a:t>
            </a:r>
            <a:r>
              <a:rPr lang="cs-CZ" dirty="0" smtClean="0"/>
              <a:t> změny v kosti přilehlé ke kloubním plochám</a:t>
            </a:r>
          </a:p>
          <a:p>
            <a:pPr>
              <a:buNone/>
            </a:pPr>
            <a:r>
              <a:rPr lang="cs-CZ" dirty="0" smtClean="0"/>
              <a:t>	- inkongruence kloubních </a:t>
            </a:r>
            <a:r>
              <a:rPr lang="cs-CZ" dirty="0" smtClean="0"/>
              <a:t>ploch, zánik štěrbiny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100" dirty="0" smtClean="0"/>
              <a:t>Zdroj: https</a:t>
            </a:r>
            <a:r>
              <a:rPr lang="cs-CZ" sz="1100" dirty="0" smtClean="0"/>
              <a:t>://www.google.cz/url?sa=i&amp;source=images&amp;cd=&amp;cad=rja&amp;uact=8&amp;ved=2ahUKEwj3m_Le5breAhXCKVAKHUN3ABkQjRx6BAgBEAU&amp;url=http%3A%2F%2Fwww.equichannel.cz%2Fjak-vybrat-vhodnou-kloubni-vyzivu&amp;psig=AOvVaw0owsqh-atuTyGuDjFo0VAu&amp;ust=1541422714574730</a:t>
            </a:r>
            <a:endParaRPr lang="cs-CZ" sz="1100" dirty="0"/>
          </a:p>
        </p:txBody>
      </p:sp>
      <p:pic>
        <p:nvPicPr>
          <p:cNvPr id="4" name="Zástupný symbol pro obsah 3" descr="00294509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844824"/>
            <a:ext cx="8142577" cy="374506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r>
              <a:rPr lang="cs-CZ" dirty="0" smtClean="0"/>
              <a:t> – 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subjektivní příznaky:</a:t>
            </a:r>
          </a:p>
          <a:p>
            <a:r>
              <a:rPr lang="cs-CZ" dirty="0" err="1" smtClean="0"/>
              <a:t>námahová</a:t>
            </a:r>
            <a:r>
              <a:rPr lang="cs-CZ" dirty="0" smtClean="0"/>
              <a:t> bolest, zlepšuje se klidem</a:t>
            </a:r>
          </a:p>
          <a:p>
            <a:r>
              <a:rPr lang="cs-CZ" dirty="0" smtClean="0"/>
              <a:t>startovací charakter bolesti</a:t>
            </a:r>
          </a:p>
          <a:p>
            <a:r>
              <a:rPr lang="cs-CZ" dirty="0" smtClean="0"/>
              <a:t>pokročilé stadium bolest </a:t>
            </a:r>
            <a:r>
              <a:rPr lang="cs-CZ" dirty="0" smtClean="0"/>
              <a:t>klidová, noční bolesti</a:t>
            </a:r>
            <a:endParaRPr lang="cs-CZ" dirty="0" smtClean="0"/>
          </a:p>
          <a:p>
            <a:r>
              <a:rPr lang="cs-CZ" dirty="0" smtClean="0"/>
              <a:t>kloubní ztuhlost (kratší než 30 minut)</a:t>
            </a:r>
          </a:p>
          <a:p>
            <a:r>
              <a:rPr lang="cs-CZ" dirty="0" smtClean="0"/>
              <a:t>omezení ROM</a:t>
            </a:r>
          </a:p>
          <a:p>
            <a:r>
              <a:rPr lang="cs-CZ" dirty="0" err="1" smtClean="0"/>
              <a:t>instabilita</a:t>
            </a:r>
            <a:endParaRPr lang="cs-CZ" dirty="0" smtClean="0"/>
          </a:p>
          <a:p>
            <a:r>
              <a:rPr lang="cs-CZ" dirty="0" smtClean="0"/>
              <a:t>omezení chůze (při postižení nosných kloubů)</a:t>
            </a:r>
          </a:p>
          <a:p>
            <a:r>
              <a:rPr lang="cs-CZ" dirty="0" smtClean="0"/>
              <a:t>omezení </a:t>
            </a:r>
            <a:r>
              <a:rPr lang="cs-CZ" dirty="0" err="1" smtClean="0"/>
              <a:t>sebeobsluhy</a:t>
            </a:r>
            <a:r>
              <a:rPr lang="cs-CZ" dirty="0" smtClean="0"/>
              <a:t> (při postižení kloubů HKK)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Osteoartróza</a:t>
            </a:r>
            <a:r>
              <a:rPr lang="cs-CZ" dirty="0" smtClean="0"/>
              <a:t> – 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objektivní příznaky:</a:t>
            </a:r>
          </a:p>
          <a:p>
            <a:r>
              <a:rPr lang="cs-CZ" dirty="0" smtClean="0"/>
              <a:t>hrubá kloubní kresba</a:t>
            </a:r>
          </a:p>
          <a:p>
            <a:r>
              <a:rPr lang="cs-CZ" dirty="0" err="1" smtClean="0"/>
              <a:t>drásoty</a:t>
            </a:r>
            <a:endParaRPr lang="cs-CZ" dirty="0" smtClean="0"/>
          </a:p>
          <a:p>
            <a:r>
              <a:rPr lang="cs-CZ" dirty="0" smtClean="0"/>
              <a:t>otok měkkých tkání</a:t>
            </a:r>
          </a:p>
          <a:p>
            <a:r>
              <a:rPr lang="cs-CZ" dirty="0" smtClean="0"/>
              <a:t>výpotek</a:t>
            </a:r>
          </a:p>
          <a:p>
            <a:r>
              <a:rPr lang="cs-CZ" dirty="0" smtClean="0"/>
              <a:t>deformace kloubu</a:t>
            </a:r>
          </a:p>
          <a:p>
            <a:r>
              <a:rPr lang="cs-CZ" dirty="0" smtClean="0"/>
              <a:t>omezení </a:t>
            </a:r>
            <a:r>
              <a:rPr lang="cs-CZ" dirty="0" smtClean="0"/>
              <a:t>PROM</a:t>
            </a:r>
          </a:p>
          <a:p>
            <a:r>
              <a:rPr lang="cs-CZ" dirty="0" smtClean="0"/>
              <a:t>zvýšený tonus úponů svalů, šlach, kloubního pouzdra</a:t>
            </a:r>
          </a:p>
          <a:p>
            <a:r>
              <a:rPr lang="cs-CZ" dirty="0" err="1" smtClean="0"/>
              <a:t>instabilita</a:t>
            </a:r>
            <a:endParaRPr lang="cs-CZ" dirty="0" smtClean="0"/>
          </a:p>
          <a:p>
            <a:r>
              <a:rPr lang="cs-CZ" dirty="0" smtClean="0"/>
              <a:t>porucha pohybových </a:t>
            </a:r>
            <a:r>
              <a:rPr lang="cs-CZ" dirty="0" smtClean="0"/>
              <a:t>stereotypů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1503</Words>
  <Application>Microsoft Office PowerPoint</Application>
  <PresentationFormat>Předvádění na obrazovce (4:3)</PresentationFormat>
  <Paragraphs>365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sady Office</vt:lpstr>
      <vt:lpstr>Vybrané fyzioterapeutické postupy u degenerativních onemocnění kloubů</vt:lpstr>
      <vt:lpstr>Etiologie</vt:lpstr>
      <vt:lpstr>Osteoartróza</vt:lpstr>
      <vt:lpstr>Osteoartróza</vt:lpstr>
      <vt:lpstr>Osteoartróza – procesy v kloubu</vt:lpstr>
      <vt:lpstr>Osteoartróza - diagnostika</vt:lpstr>
      <vt:lpstr>Zdroj: https://www.google.cz/url?sa=i&amp;source=images&amp;cd=&amp;cad=rja&amp;uact=8&amp;ved=2ahUKEwj3m_Le5breAhXCKVAKHUN3ABkQjRx6BAgBEAU&amp;url=http%3A%2F%2Fwww.equichannel.cz%2Fjak-vybrat-vhodnou-kloubni-vyzivu&amp;psig=AOvVaw0owsqh-atuTyGuDjFo0VAu&amp;ust=1541422714574730</vt:lpstr>
      <vt:lpstr>Osteoartróza – klinický obraz</vt:lpstr>
      <vt:lpstr>Osteoartróza – klinický obraz</vt:lpstr>
      <vt:lpstr>Koxartróza</vt:lpstr>
      <vt:lpstr>Zdroj: https://www.google.cz/url?sa=i&amp;source=images&amp;cd=&amp;cad=rja&amp;uact=8&amp;ved=2ahUKEwjuxpu76LreAhXFIlAKHYPZABAQjRx6BAgBEAU&amp;url=https%3A%2F%2Fwww.surgalclinic.cz%2Findex.php%3Fpg%3Dortopedie--endoproteza-kycle&amp;psig=AOvVaw2jNljzdpMrwd1yv1h2kOhC&amp;ust=1541423521350756</vt:lpstr>
      <vt:lpstr>Gonartróza</vt:lpstr>
      <vt:lpstr>Zdroj: https://www.google.cz/url?sa=i&amp;source=images&amp;cd=&amp;cad=rja&amp;uact=8&amp;ved=2ahUKEwijsOnIpbveAhUSElAKHQt_AuoQjRx6BAgBEAU&amp;url=https%3A%2F%2Fvyliec.sk%2Fchoroby%2Fbakerova-cysta%2F&amp;psig=AOvVaw0qfSwhHNpShQsZ1JSvb_Ha&amp;ust=1541439964342896</vt:lpstr>
      <vt:lpstr>Terapie</vt:lpstr>
      <vt:lpstr>RHB</vt:lpstr>
      <vt:lpstr>RHB</vt:lpstr>
      <vt:lpstr>RHB</vt:lpstr>
      <vt:lpstr>Poruchy femoropatelárního skloubení</vt:lpstr>
      <vt:lpstr>Zdroj: https://www.google.cz/url?sa=i&amp;source=images&amp;cd=&amp;cad=rja&amp;uact=8&amp;ved=2ahUKEwi5lYDP6breAhVIJ1AKHblVDcMQjRx6BAgBEAU&amp;url=https%3A%2F%2Fmyradnotes.wordpress.com%2F2008%2F04%2F15%2Fpatella-alta%2F&amp;psig=AOvVaw25gTJG3R89WWh2-YoSuLH4&amp;ust=1541423686141041</vt:lpstr>
      <vt:lpstr>Poruchy femoropatelárního skloubení</vt:lpstr>
      <vt:lpstr>VAS při degenerativním postižení disku, intervertebrálních kloubů, degenerativní spondylolistéze, spondylóze</vt:lpstr>
      <vt:lpstr>Zdroj: https://www.google.cz/url?sa=i&amp;source=images&amp;cd=&amp;cad=rja&amp;uact=8&amp;ved=2ahUKEwj_47aW6rreAhVGblAKHYRdAxwQjRx6BAgBEAU&amp;url=https%3A%2F%2Fcz.depositphotos.com%2F32333415%2Fstock-illustration-spine-conditions.html&amp;psig=AOvVaw0UByzxicxY2QzGn0M77W6D&amp;ust=1541423975771989</vt:lpstr>
      <vt:lpstr>VAS při degenerativním postižení disku, intervertebrálních kloubů, degenerativní spondylolistéze, spondylóze</vt:lpstr>
      <vt:lpstr>Zdroj: https://www.google.cz/url?sa=i&amp;source=images&amp;cd=&amp;cad=rja&amp;uact=8&amp;ved=2ahUKEwjfsaD-7breAhXFaFAKHV9ODwsQjRx6BAgBEAU&amp;url=https%3A%2F%2Fzadabezbolesti.eu%2Fo-sm-systemu%2Fdiagnozy%2Fspondylolisteza&amp;psig=AOvVaw216zqZ5HPsPVnNvQICXHPY&amp;ust=1541424897486174</vt:lpstr>
      <vt:lpstr>VAS při degenerativním postižení disku, intervertebrálních kloubů, degenerativní spondylolistéze, spondylóze</vt:lpstr>
      <vt:lpstr>VAS při degenerativním postižení disku, intervertebrálních kloubů, degenerativní spondylolistéze, spondylóze</vt:lpstr>
      <vt:lpstr>VAS při degenerativním postižení disku, intervertebrálních kloubů, degenerativní spondylolistéze, spondylóze</vt:lpstr>
      <vt:lpstr>VAS při degenerativním postižení disku, intervertebrálních kloubů, degenerativní spondylolistéze, spondylóze</vt:lpstr>
      <vt:lpstr>VAS při degenerativním postižení disku, intervertebrálních kloubů, degenerativní spondylolistéze, spondylóze</vt:lpstr>
      <vt:lpstr>VAS při degenerativním postižení disku, intervertebrálních kloubů, degenerativní spondylolistéze, spondylóze</vt:lpstr>
      <vt:lpstr>Glenohumerální artróza</vt:lpstr>
      <vt:lpstr>Glenohumerální artróza</vt:lpstr>
      <vt:lpstr>Akromioklavikulární artróza</vt:lpstr>
      <vt:lpstr>Akromioklavikulární artróza</vt:lpstr>
      <vt:lpstr>Artróza loketního kloubu</vt:lpstr>
      <vt:lpstr>Artróza loketního kloubu</vt:lpstr>
      <vt:lpstr>Rhizartróza – karpometakarpální kloub palce</vt:lpstr>
      <vt:lpstr>Rhizartróza – karpometakarpální kloub palce</vt:lpstr>
      <vt:lpstr>Artróza IP kloubů ruky</vt:lpstr>
      <vt:lpstr>Zdroj: https://www.google.cz/url?sa=i&amp;source=images&amp;cd=&amp;cad=rja&amp;uact=8&amp;ved=2ahUKEwi9kMbv7rreAhVJbFAKHQYNAQMQjRx6BAgBEAU&amp;url=https%3A%2F%2Fwww.wikiskripta.eu%2Fw%2FOsteoartr%25C3%25B3za&amp;psig=AOvVaw2-J7QB-UDOocDMcwEeyZC5&amp;ust=1541425300034596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u degenerativních onemocnění</dc:title>
  <dc:creator>Doma</dc:creator>
  <cp:lastModifiedBy>Doma</cp:lastModifiedBy>
  <cp:revision>96</cp:revision>
  <dcterms:created xsi:type="dcterms:W3CDTF">2018-09-16T17:35:41Z</dcterms:created>
  <dcterms:modified xsi:type="dcterms:W3CDTF">2018-11-04T18:38:03Z</dcterms:modified>
</cp:coreProperties>
</file>