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72" r:id="rId14"/>
    <p:sldId id="273" r:id="rId15"/>
    <p:sldId id="274" r:id="rId16"/>
    <p:sldId id="275" r:id="rId17"/>
    <p:sldId id="276" r:id="rId18"/>
    <p:sldId id="279" r:id="rId19"/>
    <p:sldId id="281" r:id="rId20"/>
    <p:sldId id="282" r:id="rId21"/>
    <p:sldId id="284" r:id="rId22"/>
    <p:sldId id="286" r:id="rId23"/>
    <p:sldId id="287" r:id="rId24"/>
    <p:sldId id="288" r:id="rId25"/>
    <p:sldId id="290" r:id="rId26"/>
    <p:sldId id="292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E0202-3D46-44B2-8DD3-0C8DAF744604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029A-87B0-41DE-A482-4DE127BCA9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E0202-3D46-44B2-8DD3-0C8DAF744604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029A-87B0-41DE-A482-4DE127BCA9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E0202-3D46-44B2-8DD3-0C8DAF744604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029A-87B0-41DE-A482-4DE127BCA9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E0202-3D46-44B2-8DD3-0C8DAF744604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029A-87B0-41DE-A482-4DE127BCA9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E0202-3D46-44B2-8DD3-0C8DAF744604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029A-87B0-41DE-A482-4DE127BCA9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E0202-3D46-44B2-8DD3-0C8DAF744604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029A-87B0-41DE-A482-4DE127BCA9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E0202-3D46-44B2-8DD3-0C8DAF744604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029A-87B0-41DE-A482-4DE127BCA9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E0202-3D46-44B2-8DD3-0C8DAF744604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029A-87B0-41DE-A482-4DE127BCA9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E0202-3D46-44B2-8DD3-0C8DAF744604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029A-87B0-41DE-A482-4DE127BCA9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E0202-3D46-44B2-8DD3-0C8DAF744604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029A-87B0-41DE-A482-4DE127BCA9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E0202-3D46-44B2-8DD3-0C8DAF744604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029A-87B0-41DE-A482-4DE127BCA9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E0202-3D46-44B2-8DD3-0C8DAF744604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E029A-87B0-41DE-A482-4DE127BCA9E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dspace.cuni.cz/bitstream/handle/20.500.11956/39022/BPTX_2010_2__0_260545_0_107676.pdf?sequence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f</a:t>
            </a:r>
            <a:r>
              <a:rPr lang="cs-CZ" dirty="0" smtClean="0"/>
              <a:t>yzioterapeutické </a:t>
            </a:r>
            <a:r>
              <a:rPr lang="cs-CZ" dirty="0" smtClean="0"/>
              <a:t>postupy u vrozených vad dolních končetin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Ivana </a:t>
            </a:r>
            <a:r>
              <a:rPr lang="cs-CZ" dirty="0" err="1" smtClean="0">
                <a:solidFill>
                  <a:schemeClr val="tx1"/>
                </a:solidFill>
              </a:rPr>
              <a:t>Radkovcová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VVV prstů nohy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Hallux</a:t>
            </a:r>
            <a:r>
              <a:rPr lang="cs-CZ" dirty="0" smtClean="0"/>
              <a:t> </a:t>
            </a:r>
            <a:r>
              <a:rPr lang="cs-CZ" dirty="0" err="1" smtClean="0"/>
              <a:t>varus</a:t>
            </a:r>
            <a:r>
              <a:rPr lang="cs-CZ" dirty="0" smtClean="0"/>
              <a:t> </a:t>
            </a:r>
            <a:r>
              <a:rPr lang="cs-CZ" dirty="0" err="1" smtClean="0"/>
              <a:t>congenitus</a:t>
            </a:r>
            <a:r>
              <a:rPr lang="cs-CZ" dirty="0" smtClean="0"/>
              <a:t>:</a:t>
            </a:r>
          </a:p>
          <a:p>
            <a:r>
              <a:rPr lang="cs-CZ" dirty="0" smtClean="0"/>
              <a:t>uchýlení palce mediálně v </a:t>
            </a:r>
            <a:r>
              <a:rPr lang="cs-CZ" dirty="0" err="1" smtClean="0"/>
              <a:t>metatarzofalangeálním</a:t>
            </a:r>
            <a:r>
              <a:rPr lang="cs-CZ" dirty="0" smtClean="0"/>
              <a:t> kloubu</a:t>
            </a:r>
          </a:p>
          <a:p>
            <a:r>
              <a:rPr lang="cs-CZ" dirty="0" smtClean="0"/>
              <a:t>v 1/3 případů oboustranné postižení</a:t>
            </a:r>
          </a:p>
          <a:p>
            <a:r>
              <a:rPr lang="cs-CZ" dirty="0" smtClean="0"/>
              <a:t>konzervativní terapie (polohování, cvičení, redresní sádrování) neúčinná</a:t>
            </a:r>
          </a:p>
          <a:p>
            <a:r>
              <a:rPr lang="cs-CZ" dirty="0" smtClean="0"/>
              <a:t>operační řešení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VVV prstů nohy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Digitus</a:t>
            </a:r>
            <a:r>
              <a:rPr lang="cs-CZ" dirty="0" smtClean="0"/>
              <a:t> </a:t>
            </a:r>
            <a:r>
              <a:rPr lang="cs-CZ" dirty="0" err="1" smtClean="0"/>
              <a:t>quintus</a:t>
            </a:r>
            <a:r>
              <a:rPr lang="cs-CZ" dirty="0" smtClean="0"/>
              <a:t> </a:t>
            </a:r>
            <a:r>
              <a:rPr lang="cs-CZ" dirty="0" err="1" smtClean="0"/>
              <a:t>supraductus</a:t>
            </a:r>
            <a:r>
              <a:rPr lang="cs-CZ" dirty="0" smtClean="0"/>
              <a:t>:</a:t>
            </a:r>
          </a:p>
          <a:p>
            <a:r>
              <a:rPr lang="cs-CZ" dirty="0" smtClean="0"/>
              <a:t>addukční postavení malíku</a:t>
            </a:r>
          </a:p>
          <a:p>
            <a:r>
              <a:rPr lang="cs-CZ" dirty="0" smtClean="0"/>
              <a:t>přeložen přes 4. prst a zevně rotován</a:t>
            </a:r>
          </a:p>
          <a:p>
            <a:r>
              <a:rPr lang="cs-CZ" dirty="0" smtClean="0"/>
              <a:t>potíže působí v pozdějším věku při obouvání</a:t>
            </a:r>
          </a:p>
          <a:p>
            <a:r>
              <a:rPr lang="cs-CZ" dirty="0" smtClean="0"/>
              <a:t>terapie – fixace, operační řešení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VVV prstů nohy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400" dirty="0" smtClean="0"/>
              <a:t>Syndaktylie: </a:t>
            </a:r>
          </a:p>
          <a:p>
            <a:r>
              <a:rPr lang="cs-CZ" sz="2400" dirty="0" smtClean="0"/>
              <a:t>srůst prstů</a:t>
            </a:r>
          </a:p>
          <a:p>
            <a:r>
              <a:rPr lang="cs-CZ" sz="2400" dirty="0" smtClean="0"/>
              <a:t>funkčně bez obtíží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Polydaktylie:</a:t>
            </a:r>
          </a:p>
          <a:p>
            <a:r>
              <a:rPr lang="cs-CZ" sz="2400" dirty="0" smtClean="0"/>
              <a:t>nadpočetné prsty</a:t>
            </a:r>
          </a:p>
          <a:p>
            <a:r>
              <a:rPr lang="cs-CZ" sz="2400" dirty="0" smtClean="0"/>
              <a:t>týká se jednoho článku nebo celého prstu</a:t>
            </a:r>
          </a:p>
          <a:p>
            <a:r>
              <a:rPr lang="cs-CZ" sz="2400" dirty="0" smtClean="0"/>
              <a:t>potíže při obouvání i nošení obuvi</a:t>
            </a:r>
          </a:p>
          <a:p>
            <a:r>
              <a:rPr lang="cs-CZ" sz="2400" dirty="0" smtClean="0"/>
              <a:t>z kosmetických i funkčních důvodů operační řešení  mezi 10.-12. měsícem věku dítěte</a:t>
            </a:r>
          </a:p>
          <a:p>
            <a:endParaRPr lang="cs-CZ" sz="2400" dirty="0" smtClean="0"/>
          </a:p>
          <a:p>
            <a:pPr>
              <a:buNone/>
            </a:pPr>
            <a:r>
              <a:rPr lang="cs-CZ" sz="2400" dirty="0" err="1" smtClean="0"/>
              <a:t>Makrodaktylie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nadměrný přerůst prstů</a:t>
            </a:r>
          </a:p>
          <a:p>
            <a:r>
              <a:rPr lang="cs-CZ" sz="2400" dirty="0" smtClean="0"/>
              <a:t>příčina – nahromadění vazivové tkáně, tuku, </a:t>
            </a:r>
            <a:r>
              <a:rPr lang="cs-CZ" sz="2400" dirty="0" err="1" smtClean="0"/>
              <a:t>neurofibromatóza</a:t>
            </a:r>
            <a:endParaRPr lang="cs-CZ" sz="2400" dirty="0" smtClean="0"/>
          </a:p>
          <a:p>
            <a:r>
              <a:rPr lang="cs-CZ" sz="2400" dirty="0" smtClean="0"/>
              <a:t>chirurgické odstranění nadbytečné tkáně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VVV </a:t>
            </a:r>
            <a:r>
              <a:rPr lang="cs-CZ" dirty="0" err="1" smtClean="0"/>
              <a:t>hlezna</a:t>
            </a:r>
            <a:r>
              <a:rPr lang="cs-CZ" dirty="0" smtClean="0"/>
              <a:t> a přednoží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Pes </a:t>
            </a:r>
            <a:r>
              <a:rPr lang="cs-CZ" dirty="0" err="1" smtClean="0"/>
              <a:t>equinovarus</a:t>
            </a:r>
            <a:r>
              <a:rPr lang="cs-CZ" dirty="0" smtClean="0"/>
              <a:t> </a:t>
            </a:r>
            <a:r>
              <a:rPr lang="cs-CZ" dirty="0" err="1" smtClean="0"/>
              <a:t>congenitus</a:t>
            </a:r>
            <a:endParaRPr lang="cs-CZ" dirty="0" smtClean="0"/>
          </a:p>
          <a:p>
            <a:r>
              <a:rPr lang="cs-CZ" dirty="0" smtClean="0"/>
              <a:t>Pes </a:t>
            </a:r>
            <a:r>
              <a:rPr lang="cs-CZ" dirty="0" err="1" smtClean="0"/>
              <a:t>calcaneovalgus</a:t>
            </a:r>
            <a:endParaRPr lang="cs-CZ" dirty="0" smtClean="0"/>
          </a:p>
          <a:p>
            <a:r>
              <a:rPr lang="cs-CZ" dirty="0" err="1" smtClean="0"/>
              <a:t>Talus</a:t>
            </a:r>
            <a:r>
              <a:rPr lang="cs-CZ" dirty="0" smtClean="0"/>
              <a:t> </a:t>
            </a:r>
            <a:r>
              <a:rPr lang="cs-CZ" dirty="0" err="1" smtClean="0"/>
              <a:t>verticalis</a:t>
            </a:r>
            <a:r>
              <a:rPr lang="cs-CZ" dirty="0" smtClean="0"/>
              <a:t> (pes </a:t>
            </a:r>
            <a:r>
              <a:rPr lang="cs-CZ" dirty="0" err="1" smtClean="0"/>
              <a:t>planovalgus</a:t>
            </a:r>
            <a:r>
              <a:rPr lang="cs-CZ" dirty="0" smtClean="0"/>
              <a:t> </a:t>
            </a:r>
            <a:r>
              <a:rPr lang="cs-CZ" dirty="0" err="1" smtClean="0"/>
              <a:t>congenitus</a:t>
            </a:r>
            <a:r>
              <a:rPr lang="cs-CZ" dirty="0" smtClean="0"/>
              <a:t>)</a:t>
            </a:r>
          </a:p>
          <a:p>
            <a:r>
              <a:rPr lang="cs-CZ" dirty="0" smtClean="0"/>
              <a:t>Metatarsus </a:t>
            </a:r>
            <a:r>
              <a:rPr lang="cs-CZ" dirty="0" err="1" smtClean="0"/>
              <a:t>varus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často sdruženy s jinými vrozenými vadami či neuromuskulárním postižením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Pes </a:t>
            </a:r>
            <a:r>
              <a:rPr lang="cs-CZ" dirty="0" err="1" smtClean="0"/>
              <a:t>equinovarus</a:t>
            </a:r>
            <a:r>
              <a:rPr lang="cs-CZ" dirty="0" smtClean="0"/>
              <a:t> </a:t>
            </a:r>
            <a:r>
              <a:rPr lang="cs-CZ" dirty="0" err="1" smtClean="0"/>
              <a:t>congenitus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err="1" smtClean="0"/>
              <a:t>ekvinozita</a:t>
            </a:r>
            <a:r>
              <a:rPr lang="cs-CZ" dirty="0" smtClean="0"/>
              <a:t> v hlezenním kloubu</a:t>
            </a:r>
          </a:p>
          <a:p>
            <a:r>
              <a:rPr lang="cs-CZ" dirty="0" smtClean="0"/>
              <a:t>varozita patní kosti</a:t>
            </a:r>
          </a:p>
          <a:p>
            <a:r>
              <a:rPr lang="cs-CZ" dirty="0" smtClean="0"/>
              <a:t>addukce a supinace přednoží</a:t>
            </a:r>
          </a:p>
          <a:p>
            <a:r>
              <a:rPr lang="cs-CZ" dirty="0" smtClean="0"/>
              <a:t>zkrácená </a:t>
            </a:r>
            <a:r>
              <a:rPr lang="cs-CZ" dirty="0" err="1" smtClean="0"/>
              <a:t>Tendo</a:t>
            </a:r>
            <a:r>
              <a:rPr lang="cs-CZ" dirty="0" smtClean="0"/>
              <a:t> </a:t>
            </a:r>
            <a:r>
              <a:rPr lang="cs-CZ" dirty="0" err="1" smtClean="0"/>
              <a:t>Achillis</a:t>
            </a:r>
            <a:endParaRPr lang="cs-CZ" dirty="0" smtClean="0"/>
          </a:p>
          <a:p>
            <a:r>
              <a:rPr lang="cs-CZ" dirty="0" smtClean="0"/>
              <a:t>hypotrofie lýtka a nohy</a:t>
            </a:r>
          </a:p>
          <a:p>
            <a:r>
              <a:rPr lang="cs-CZ" dirty="0" smtClean="0"/>
              <a:t>2x častěji chlapci</a:t>
            </a:r>
          </a:p>
          <a:p>
            <a:r>
              <a:rPr lang="cs-CZ" dirty="0" smtClean="0"/>
              <a:t>v ½ případů bilaterální postižení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Pes </a:t>
            </a:r>
            <a:r>
              <a:rPr lang="cs-CZ" dirty="0" err="1" smtClean="0"/>
              <a:t>equinovarus</a:t>
            </a:r>
            <a:r>
              <a:rPr lang="cs-CZ" dirty="0" smtClean="0"/>
              <a:t> </a:t>
            </a:r>
            <a:r>
              <a:rPr lang="cs-CZ" dirty="0" err="1" smtClean="0"/>
              <a:t>congenitus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diagnostika:</a:t>
            </a:r>
          </a:p>
          <a:p>
            <a:r>
              <a:rPr lang="cs-CZ" dirty="0" smtClean="0"/>
              <a:t>klinický obraz</a:t>
            </a:r>
          </a:p>
          <a:p>
            <a:r>
              <a:rPr lang="cs-CZ" dirty="0" smtClean="0"/>
              <a:t>RTG – </a:t>
            </a:r>
            <a:r>
              <a:rPr lang="cs-CZ" dirty="0" err="1" smtClean="0"/>
              <a:t>talokalkaneární</a:t>
            </a:r>
            <a:r>
              <a:rPr lang="cs-CZ" dirty="0" smtClean="0"/>
              <a:t> index k posouzení terapie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klasifikace:</a:t>
            </a:r>
          </a:p>
          <a:p>
            <a:r>
              <a:rPr lang="cs-CZ" dirty="0" smtClean="0"/>
              <a:t>rigidní PEC</a:t>
            </a:r>
          </a:p>
          <a:p>
            <a:r>
              <a:rPr lang="cs-CZ" dirty="0" smtClean="0"/>
              <a:t>polohový PEC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Pes </a:t>
            </a:r>
            <a:r>
              <a:rPr lang="cs-CZ" dirty="0" err="1" smtClean="0"/>
              <a:t>equinovarus</a:t>
            </a:r>
            <a:r>
              <a:rPr lang="cs-CZ" dirty="0" smtClean="0"/>
              <a:t> </a:t>
            </a:r>
            <a:r>
              <a:rPr lang="cs-CZ" dirty="0" err="1" smtClean="0"/>
              <a:t>congenitus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terapie konzervativní:</a:t>
            </a:r>
          </a:p>
          <a:p>
            <a:r>
              <a:rPr lang="cs-CZ" dirty="0" smtClean="0"/>
              <a:t>sádrový redresní obvaz – od 1. týdne věku dítěte</a:t>
            </a:r>
          </a:p>
          <a:p>
            <a:r>
              <a:rPr lang="cs-CZ" dirty="0" smtClean="0"/>
              <a:t>sádrová fixace po dosažení korigovaného postavení – 6-8 týdnů</a:t>
            </a:r>
          </a:p>
          <a:p>
            <a:r>
              <a:rPr lang="cs-CZ" dirty="0" smtClean="0"/>
              <a:t>retenční pomůcky k doléčení – polohovací laminátové dlahy, </a:t>
            </a:r>
            <a:r>
              <a:rPr lang="cs-CZ" dirty="0" err="1" smtClean="0"/>
              <a:t>Denisovy</a:t>
            </a:r>
            <a:r>
              <a:rPr lang="cs-CZ" dirty="0" smtClean="0"/>
              <a:t>-Brownovy dlahy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Pes </a:t>
            </a:r>
            <a:r>
              <a:rPr lang="cs-CZ" dirty="0" err="1" smtClean="0"/>
              <a:t>equinovarus</a:t>
            </a:r>
            <a:r>
              <a:rPr lang="cs-CZ" dirty="0" smtClean="0"/>
              <a:t> </a:t>
            </a:r>
            <a:r>
              <a:rPr lang="cs-CZ" dirty="0" err="1" smtClean="0"/>
              <a:t>congenitus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terapie operační:</a:t>
            </a:r>
          </a:p>
          <a:p>
            <a:r>
              <a:rPr lang="cs-CZ" dirty="0" smtClean="0"/>
              <a:t>výkony na měkkých tkáních – prolongace šlach, </a:t>
            </a:r>
            <a:r>
              <a:rPr lang="cs-CZ" dirty="0" err="1" smtClean="0"/>
              <a:t>kapsulotomie</a:t>
            </a:r>
            <a:endParaRPr lang="cs-CZ" dirty="0" smtClean="0"/>
          </a:p>
          <a:p>
            <a:r>
              <a:rPr lang="cs-CZ" dirty="0" smtClean="0"/>
              <a:t>výkony na kostech – u rigidních vad a později léčených pacientů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RHB:</a:t>
            </a:r>
          </a:p>
          <a:p>
            <a:r>
              <a:rPr lang="cs-CZ" dirty="0" smtClean="0"/>
              <a:t>korekční cvičení (pasivní korekce jednotlivých složek deformity)</a:t>
            </a:r>
          </a:p>
          <a:p>
            <a:r>
              <a:rPr lang="cs-CZ" dirty="0" smtClean="0"/>
              <a:t>protažení </a:t>
            </a:r>
            <a:r>
              <a:rPr lang="cs-CZ" dirty="0" err="1" smtClean="0"/>
              <a:t>Tendo</a:t>
            </a:r>
            <a:r>
              <a:rPr lang="cs-CZ" dirty="0" smtClean="0"/>
              <a:t> </a:t>
            </a:r>
            <a:r>
              <a:rPr lang="cs-CZ" dirty="0" err="1" smtClean="0"/>
              <a:t>Achillis</a:t>
            </a:r>
            <a:endParaRPr lang="cs-CZ" dirty="0" smtClean="0"/>
          </a:p>
          <a:p>
            <a:r>
              <a:rPr lang="cs-CZ" dirty="0" err="1" smtClean="0"/>
              <a:t>tejpování</a:t>
            </a:r>
            <a:endParaRPr lang="cs-CZ" dirty="0" smtClean="0"/>
          </a:p>
          <a:p>
            <a:r>
              <a:rPr lang="cs-CZ" dirty="0" smtClean="0"/>
              <a:t>Vojtova reflexní terapie – u polohového PEC</a:t>
            </a:r>
          </a:p>
          <a:p>
            <a:r>
              <a:rPr lang="cs-CZ" dirty="0" smtClean="0"/>
              <a:t>později vhodná obuv, vložky do bot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Pes </a:t>
            </a:r>
            <a:r>
              <a:rPr lang="cs-CZ" dirty="0" err="1" smtClean="0"/>
              <a:t>calcaneovalgus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smtClean="0"/>
              <a:t>maximální dorzální flexe v hlezenním kloubu</a:t>
            </a:r>
          </a:p>
          <a:p>
            <a:r>
              <a:rPr lang="cs-CZ" dirty="0" smtClean="0"/>
              <a:t>valgózní postavení paty</a:t>
            </a:r>
          </a:p>
          <a:p>
            <a:r>
              <a:rPr lang="cs-CZ" dirty="0" smtClean="0"/>
              <a:t>častěji u dívek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terapie:</a:t>
            </a:r>
          </a:p>
          <a:p>
            <a:r>
              <a:rPr lang="cs-CZ" dirty="0" smtClean="0"/>
              <a:t>lze-li pasivně dosáhnout neutrálního postavení – bez terapie</a:t>
            </a:r>
          </a:p>
          <a:p>
            <a:r>
              <a:rPr lang="cs-CZ" dirty="0" smtClean="0"/>
              <a:t>rigidní deformita – cvičení do korigované polohy (plantární flexe+inverze) několikrát denně, v případě neúspěchu do 2 týdnů redresní sádrování</a:t>
            </a:r>
          </a:p>
          <a:p>
            <a:r>
              <a:rPr lang="cs-CZ" dirty="0" smtClean="0"/>
              <a:t>po </a:t>
            </a:r>
            <a:r>
              <a:rPr lang="cs-CZ" dirty="0" err="1" smtClean="0"/>
              <a:t>vertikalizaci</a:t>
            </a:r>
            <a:r>
              <a:rPr lang="cs-CZ" dirty="0" smtClean="0"/>
              <a:t> protetické vybavení, speciální ortopedická vložka (dle funkčního vyšetření nohy)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Talus</a:t>
            </a:r>
            <a:r>
              <a:rPr lang="cs-CZ" dirty="0" smtClean="0"/>
              <a:t> </a:t>
            </a:r>
            <a:r>
              <a:rPr lang="cs-CZ" dirty="0" err="1" smtClean="0"/>
              <a:t>verticalis</a:t>
            </a:r>
            <a:r>
              <a:rPr lang="cs-CZ" dirty="0" smtClean="0"/>
              <a:t> (Pes </a:t>
            </a:r>
            <a:r>
              <a:rPr lang="cs-CZ" dirty="0" err="1" smtClean="0"/>
              <a:t>planovalgus</a:t>
            </a:r>
            <a:r>
              <a:rPr lang="cs-CZ" dirty="0" smtClean="0"/>
              <a:t> </a:t>
            </a:r>
            <a:r>
              <a:rPr lang="cs-CZ" dirty="0" err="1" smtClean="0"/>
              <a:t>congenitus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err="1" smtClean="0"/>
              <a:t>talus</a:t>
            </a:r>
            <a:r>
              <a:rPr lang="cs-CZ" dirty="0" smtClean="0"/>
              <a:t> v maximální plantární flexi</a:t>
            </a:r>
          </a:p>
          <a:p>
            <a:r>
              <a:rPr lang="cs-CZ" dirty="0" smtClean="0"/>
              <a:t>luxace os </a:t>
            </a:r>
            <a:r>
              <a:rPr lang="cs-CZ" dirty="0" err="1" smtClean="0"/>
              <a:t>naviculare</a:t>
            </a:r>
            <a:r>
              <a:rPr lang="cs-CZ" dirty="0" smtClean="0"/>
              <a:t> v </a:t>
            </a:r>
            <a:r>
              <a:rPr lang="cs-CZ" dirty="0" err="1" smtClean="0"/>
              <a:t>talonavikulárním</a:t>
            </a:r>
            <a:r>
              <a:rPr lang="cs-CZ" dirty="0" smtClean="0"/>
              <a:t> skloubení</a:t>
            </a:r>
          </a:p>
          <a:p>
            <a:r>
              <a:rPr lang="cs-CZ" dirty="0" smtClean="0"/>
              <a:t>„kolébkový“ tvar chodidla</a:t>
            </a:r>
          </a:p>
          <a:p>
            <a:r>
              <a:rPr lang="cs-CZ" dirty="0" smtClean="0"/>
              <a:t>zkrácená Achillova šlacha</a:t>
            </a:r>
          </a:p>
          <a:p>
            <a:r>
              <a:rPr lang="cs-CZ" dirty="0" smtClean="0"/>
              <a:t>everze paty</a:t>
            </a:r>
          </a:p>
          <a:p>
            <a:r>
              <a:rPr lang="cs-CZ" dirty="0" smtClean="0"/>
              <a:t>přednoží v abdukci a dorzální flexi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Vrozená vývojová vada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lokalizovaná anomálie skeletu a měkkých tkání</a:t>
            </a:r>
          </a:p>
          <a:p>
            <a:r>
              <a:rPr lang="cs-CZ" dirty="0" smtClean="0"/>
              <a:t>prenatální vznik</a:t>
            </a:r>
          </a:p>
          <a:p>
            <a:r>
              <a:rPr lang="cs-CZ" dirty="0" smtClean="0"/>
              <a:t>může být patrná už při narození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Talus</a:t>
            </a:r>
            <a:r>
              <a:rPr lang="cs-CZ" dirty="0" smtClean="0"/>
              <a:t> </a:t>
            </a:r>
            <a:r>
              <a:rPr lang="cs-CZ" dirty="0" err="1" smtClean="0"/>
              <a:t>verticalis</a:t>
            </a:r>
            <a:r>
              <a:rPr lang="cs-CZ" dirty="0" smtClean="0"/>
              <a:t> (Pes </a:t>
            </a:r>
            <a:r>
              <a:rPr lang="cs-CZ" dirty="0" err="1" smtClean="0"/>
              <a:t>planovalgus</a:t>
            </a:r>
            <a:r>
              <a:rPr lang="cs-CZ" dirty="0" smtClean="0"/>
              <a:t> </a:t>
            </a:r>
            <a:r>
              <a:rPr lang="cs-CZ" dirty="0" err="1" smtClean="0"/>
              <a:t>congenitus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terapie:</a:t>
            </a:r>
          </a:p>
          <a:p>
            <a:r>
              <a:rPr lang="cs-CZ" dirty="0" smtClean="0"/>
              <a:t>redresní sádrování do plantární flexe a inverze (3 měsíce)</a:t>
            </a:r>
          </a:p>
          <a:p>
            <a:r>
              <a:rPr lang="cs-CZ" dirty="0" smtClean="0"/>
              <a:t>následuje operační řešení</a:t>
            </a:r>
          </a:p>
          <a:p>
            <a:r>
              <a:rPr lang="cs-CZ" dirty="0" smtClean="0"/>
              <a:t>po </a:t>
            </a:r>
            <a:r>
              <a:rPr lang="cs-CZ" dirty="0" err="1" smtClean="0"/>
              <a:t>vertikalizaci</a:t>
            </a:r>
            <a:r>
              <a:rPr lang="cs-CZ" dirty="0" smtClean="0"/>
              <a:t> protetické vybavení, korekce speciální ortopedickou vložkou, individuálně vyrobená ortopedická obuv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Metatarsus </a:t>
            </a:r>
            <a:r>
              <a:rPr lang="cs-CZ" dirty="0" err="1" smtClean="0"/>
              <a:t>varus</a:t>
            </a:r>
            <a:r>
              <a:rPr lang="cs-CZ" dirty="0" smtClean="0"/>
              <a:t> (Pes </a:t>
            </a:r>
            <a:r>
              <a:rPr lang="cs-CZ" dirty="0" err="1" smtClean="0"/>
              <a:t>adductus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smtClean="0"/>
              <a:t>ledvinovitý tvar nohy</a:t>
            </a:r>
          </a:p>
          <a:p>
            <a:r>
              <a:rPr lang="cs-CZ" dirty="0" smtClean="0"/>
              <a:t>přednoží v addukci a inverzi proti kosti patní</a:t>
            </a:r>
          </a:p>
          <a:p>
            <a:r>
              <a:rPr lang="cs-CZ" dirty="0" smtClean="0"/>
              <a:t>patní kost v neutrální poloze</a:t>
            </a:r>
          </a:p>
          <a:p>
            <a:r>
              <a:rPr lang="cs-CZ" dirty="0" smtClean="0"/>
              <a:t>v ½ případů bilaterálně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terapie:</a:t>
            </a:r>
          </a:p>
          <a:p>
            <a:r>
              <a:rPr lang="cs-CZ" dirty="0" smtClean="0"/>
              <a:t>lehčí – spontánní úprava, příp. korekční cvičení</a:t>
            </a:r>
          </a:p>
          <a:p>
            <a:r>
              <a:rPr lang="cs-CZ" dirty="0" smtClean="0"/>
              <a:t>rigidní – redresní sádrování</a:t>
            </a:r>
          </a:p>
          <a:p>
            <a:r>
              <a:rPr lang="cs-CZ" dirty="0" smtClean="0"/>
              <a:t>při selhání operační řešení – po 4. roce věku dítěte – metatarzální osteotomie</a:t>
            </a:r>
          </a:p>
          <a:p>
            <a:r>
              <a:rPr lang="cs-CZ" dirty="0" smtClean="0"/>
              <a:t>obouvání bot obráceně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VVV kolenního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vrozená dislokace kolena</a:t>
            </a:r>
          </a:p>
          <a:p>
            <a:r>
              <a:rPr lang="cs-CZ" dirty="0" smtClean="0"/>
              <a:t>vrozená luxace pately</a:t>
            </a:r>
          </a:p>
          <a:p>
            <a:r>
              <a:rPr lang="cs-CZ" dirty="0" err="1" smtClean="0"/>
              <a:t>Patella</a:t>
            </a:r>
            <a:r>
              <a:rPr lang="cs-CZ" dirty="0" smtClean="0"/>
              <a:t> </a:t>
            </a:r>
            <a:r>
              <a:rPr lang="cs-CZ" dirty="0" err="1" smtClean="0"/>
              <a:t>bipartita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Vrozená dislokace kolena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err="1" smtClean="0"/>
              <a:t>hyperextenze</a:t>
            </a:r>
            <a:r>
              <a:rPr lang="cs-CZ" dirty="0" smtClean="0"/>
              <a:t> v koleni</a:t>
            </a:r>
          </a:p>
          <a:p>
            <a:r>
              <a:rPr lang="cs-CZ" dirty="0" smtClean="0"/>
              <a:t>zkrácení m. </a:t>
            </a:r>
            <a:r>
              <a:rPr lang="cs-CZ" dirty="0" err="1" smtClean="0"/>
              <a:t>quadriceps</a:t>
            </a:r>
            <a:r>
              <a:rPr lang="cs-CZ" dirty="0" smtClean="0"/>
              <a:t> </a:t>
            </a:r>
            <a:r>
              <a:rPr lang="cs-CZ" dirty="0" err="1" smtClean="0"/>
              <a:t>femoris</a:t>
            </a:r>
            <a:endParaRPr lang="cs-CZ" dirty="0" smtClean="0"/>
          </a:p>
          <a:p>
            <a:r>
              <a:rPr lang="cs-CZ" dirty="0" smtClean="0"/>
              <a:t>polohová forma x strukturální forma</a:t>
            </a:r>
          </a:p>
          <a:p>
            <a:r>
              <a:rPr lang="cs-CZ" dirty="0" smtClean="0"/>
              <a:t>často součást systémových onemocnění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Vrozená dislokace kolena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terapie:</a:t>
            </a:r>
          </a:p>
          <a:p>
            <a:r>
              <a:rPr lang="cs-CZ" dirty="0" smtClean="0"/>
              <a:t>ihned po porodu </a:t>
            </a:r>
            <a:r>
              <a:rPr lang="cs-CZ" dirty="0" err="1" smtClean="0"/>
              <a:t>konzervativa</a:t>
            </a:r>
            <a:endParaRPr lang="cs-CZ" dirty="0" smtClean="0"/>
          </a:p>
          <a:p>
            <a:r>
              <a:rPr lang="cs-CZ" dirty="0" smtClean="0"/>
              <a:t>intenzivní RHB u polohové vady – TMT, relaxace a protažení m. </a:t>
            </a:r>
            <a:r>
              <a:rPr lang="cs-CZ" dirty="0" err="1" smtClean="0"/>
              <a:t>quadriceps</a:t>
            </a:r>
            <a:r>
              <a:rPr lang="cs-CZ" dirty="0" smtClean="0"/>
              <a:t> </a:t>
            </a:r>
            <a:r>
              <a:rPr lang="cs-CZ" dirty="0" err="1" smtClean="0"/>
              <a:t>femoris</a:t>
            </a:r>
            <a:r>
              <a:rPr lang="cs-CZ" dirty="0" smtClean="0"/>
              <a:t>, trakce kolenního kloubu, cvičení analyticky i metodami na NF podkladu (VRL)</a:t>
            </a:r>
          </a:p>
          <a:p>
            <a:r>
              <a:rPr lang="cs-CZ" dirty="0" smtClean="0"/>
              <a:t>RHB u těžších deformit – kombinace s redresním sádrováním</a:t>
            </a:r>
          </a:p>
          <a:p>
            <a:r>
              <a:rPr lang="cs-CZ" dirty="0" smtClean="0"/>
              <a:t>při selhání </a:t>
            </a:r>
            <a:r>
              <a:rPr lang="cs-CZ" dirty="0" err="1" smtClean="0"/>
              <a:t>konzervativy</a:t>
            </a:r>
            <a:r>
              <a:rPr lang="cs-CZ" dirty="0" smtClean="0"/>
              <a:t> operační řešení – ve věku 3-6 měsíců </a:t>
            </a:r>
          </a:p>
          <a:p>
            <a:r>
              <a:rPr lang="cs-CZ" dirty="0" smtClean="0"/>
              <a:t>cílem je stabilní kolenní kloub s volným pohybem 0-90 stupňů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Vrozená luxace pately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err="1" smtClean="0"/>
              <a:t>hypoplastická</a:t>
            </a:r>
            <a:r>
              <a:rPr lang="cs-CZ" dirty="0" smtClean="0"/>
              <a:t> </a:t>
            </a:r>
            <a:r>
              <a:rPr lang="cs-CZ" dirty="0" err="1" smtClean="0"/>
              <a:t>patella</a:t>
            </a:r>
            <a:endParaRPr lang="cs-CZ" dirty="0" smtClean="0"/>
          </a:p>
          <a:p>
            <a:r>
              <a:rPr lang="cs-CZ" dirty="0" err="1" smtClean="0"/>
              <a:t>patella</a:t>
            </a:r>
            <a:r>
              <a:rPr lang="cs-CZ" dirty="0" smtClean="0"/>
              <a:t> fixována na zevním kondylu femuru</a:t>
            </a:r>
          </a:p>
          <a:p>
            <a:r>
              <a:rPr lang="cs-CZ" dirty="0" smtClean="0"/>
              <a:t>koleno ve flekční a valgózní deformitě</a:t>
            </a:r>
          </a:p>
          <a:p>
            <a:r>
              <a:rPr lang="cs-CZ" dirty="0" err="1" smtClean="0"/>
              <a:t>tibie</a:t>
            </a:r>
            <a:r>
              <a:rPr lang="cs-CZ" dirty="0" smtClean="0"/>
              <a:t> v zevní rotaci proti femuru</a:t>
            </a:r>
          </a:p>
          <a:p>
            <a:r>
              <a:rPr lang="cs-CZ" dirty="0" smtClean="0"/>
              <a:t>omezena aktivní extenze v koleni</a:t>
            </a:r>
          </a:p>
          <a:p>
            <a:r>
              <a:rPr lang="cs-CZ" dirty="0" smtClean="0"/>
              <a:t>u systémových onemocnění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terapie:</a:t>
            </a:r>
          </a:p>
          <a:p>
            <a:r>
              <a:rPr lang="cs-CZ" dirty="0" smtClean="0"/>
              <a:t>operační – uvolnění laterálních struktur, transpozice úponu </a:t>
            </a:r>
            <a:r>
              <a:rPr lang="cs-CZ" dirty="0" err="1" smtClean="0"/>
              <a:t>ligamentum</a:t>
            </a:r>
            <a:r>
              <a:rPr lang="cs-CZ" dirty="0" smtClean="0"/>
              <a:t> </a:t>
            </a:r>
            <a:r>
              <a:rPr lang="cs-CZ" dirty="0" err="1" smtClean="0"/>
              <a:t>patellae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Patella</a:t>
            </a:r>
            <a:r>
              <a:rPr lang="cs-CZ" dirty="0" smtClean="0"/>
              <a:t> </a:t>
            </a:r>
            <a:r>
              <a:rPr lang="cs-CZ" dirty="0" err="1" smtClean="0"/>
              <a:t>bipartita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smtClean="0"/>
              <a:t>bolesti na přední straně kolenního kloubu</a:t>
            </a:r>
          </a:p>
          <a:p>
            <a:r>
              <a:rPr lang="cs-CZ" dirty="0" smtClean="0"/>
              <a:t>podklad pro vznik </a:t>
            </a:r>
            <a:r>
              <a:rPr lang="cs-CZ" dirty="0" err="1" smtClean="0"/>
              <a:t>entezopatie</a:t>
            </a:r>
            <a:r>
              <a:rPr lang="cs-CZ" dirty="0" smtClean="0"/>
              <a:t> </a:t>
            </a:r>
            <a:r>
              <a:rPr lang="cs-CZ" dirty="0" err="1" smtClean="0"/>
              <a:t>ligamentum</a:t>
            </a:r>
            <a:r>
              <a:rPr lang="cs-CZ" dirty="0" smtClean="0"/>
              <a:t> </a:t>
            </a:r>
            <a:r>
              <a:rPr lang="cs-CZ" dirty="0" err="1" smtClean="0"/>
              <a:t>patellae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terapie:</a:t>
            </a:r>
          </a:p>
          <a:p>
            <a:r>
              <a:rPr lang="cs-CZ" dirty="0" err="1" smtClean="0"/>
              <a:t>konzervativa</a:t>
            </a:r>
            <a:r>
              <a:rPr lang="cs-CZ" dirty="0" smtClean="0"/>
              <a:t> – změna pohybového režimu, krátkodobá fixace</a:t>
            </a:r>
          </a:p>
          <a:p>
            <a:r>
              <a:rPr lang="cs-CZ" dirty="0" smtClean="0"/>
              <a:t>RHB 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relaxace a protažení extenzorového aparátu kolene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úprava svalové </a:t>
            </a:r>
            <a:r>
              <a:rPr lang="cs-CZ" dirty="0" err="1" smtClean="0"/>
              <a:t>dysbalance</a:t>
            </a:r>
            <a:r>
              <a:rPr lang="cs-CZ" dirty="0" smtClean="0"/>
              <a:t> </a:t>
            </a:r>
            <a:r>
              <a:rPr lang="cs-CZ" dirty="0" err="1" smtClean="0"/>
              <a:t>pelvifemorálního</a:t>
            </a:r>
            <a:r>
              <a:rPr lang="cs-CZ" dirty="0" smtClean="0"/>
              <a:t> svalstva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optimální intramuskulární koordinace a </a:t>
            </a:r>
            <a:r>
              <a:rPr lang="cs-CZ" dirty="0" err="1" smtClean="0"/>
              <a:t>koaktivace</a:t>
            </a:r>
            <a:r>
              <a:rPr lang="cs-CZ" dirty="0" smtClean="0"/>
              <a:t> mezi QF a </a:t>
            </a:r>
            <a:r>
              <a:rPr lang="cs-CZ" dirty="0" err="1" smtClean="0"/>
              <a:t>ischiokrurálními</a:t>
            </a:r>
            <a:r>
              <a:rPr lang="cs-CZ" dirty="0" smtClean="0"/>
              <a:t> svaly</a:t>
            </a:r>
          </a:p>
          <a:p>
            <a:pPr marL="514350" indent="-514350"/>
            <a:r>
              <a:rPr lang="cs-CZ" dirty="0" smtClean="0"/>
              <a:t>operační  - exstirpace samostatně osifikovaného fragmentu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VVV kyčelního kloubu – vývojová kyčelní dysplazie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deformita původně normálně založeného kloubu</a:t>
            </a:r>
          </a:p>
          <a:p>
            <a:r>
              <a:rPr lang="cs-CZ" dirty="0" smtClean="0"/>
              <a:t>vliv nepříznivé polohy DKK, omezení pohybu plodu v děloze či po narození</a:t>
            </a:r>
          </a:p>
          <a:p>
            <a:r>
              <a:rPr lang="cs-CZ" dirty="0" smtClean="0"/>
              <a:t>důsledek – </a:t>
            </a:r>
            <a:r>
              <a:rPr lang="cs-CZ" dirty="0" err="1" smtClean="0"/>
              <a:t>instabilita</a:t>
            </a:r>
            <a:r>
              <a:rPr lang="cs-CZ" dirty="0" smtClean="0"/>
              <a:t>, decentrace kyčelního kloubu</a:t>
            </a:r>
          </a:p>
          <a:p>
            <a:r>
              <a:rPr lang="cs-CZ" dirty="0" smtClean="0"/>
              <a:t>základní vyšetření – do 3 týdnů, v 6.-8. týdnu, 12.-14. týdnu po narození</a:t>
            </a:r>
          </a:p>
          <a:p>
            <a:r>
              <a:rPr lang="cs-CZ" dirty="0" smtClean="0"/>
              <a:t>vyšetření klinické+UZ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VVV kyčelního kloubu – vývojová kyčelní dysplazie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klinické vyšetření:</a:t>
            </a:r>
          </a:p>
          <a:p>
            <a:r>
              <a:rPr lang="cs-CZ" dirty="0" smtClean="0"/>
              <a:t>anamnéza</a:t>
            </a:r>
          </a:p>
          <a:p>
            <a:r>
              <a:rPr lang="cs-CZ" dirty="0" smtClean="0"/>
              <a:t>ROM, symetrie, asymetrie abdukce v kyčli</a:t>
            </a:r>
          </a:p>
          <a:p>
            <a:r>
              <a:rPr lang="cs-CZ" dirty="0" smtClean="0"/>
              <a:t>svalový tonus</a:t>
            </a:r>
          </a:p>
          <a:p>
            <a:r>
              <a:rPr lang="cs-CZ" dirty="0" smtClean="0"/>
              <a:t>zkrácení adduktorů kyčlí</a:t>
            </a:r>
          </a:p>
          <a:p>
            <a:r>
              <a:rPr lang="cs-CZ" dirty="0" smtClean="0"/>
              <a:t>pohmatem hlavice femuru v jamce</a:t>
            </a:r>
          </a:p>
          <a:p>
            <a:r>
              <a:rPr lang="cs-CZ" dirty="0" smtClean="0"/>
              <a:t>asymetrie </a:t>
            </a:r>
            <a:r>
              <a:rPr lang="cs-CZ" dirty="0" err="1" smtClean="0"/>
              <a:t>genitofemorálních</a:t>
            </a:r>
            <a:r>
              <a:rPr lang="cs-CZ" dirty="0" smtClean="0"/>
              <a:t> a </a:t>
            </a:r>
            <a:r>
              <a:rPr lang="cs-CZ" dirty="0" err="1" smtClean="0"/>
              <a:t>gluteofemorálních</a:t>
            </a:r>
            <a:r>
              <a:rPr lang="cs-CZ" dirty="0" smtClean="0"/>
              <a:t> rýh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specifické testy:</a:t>
            </a:r>
          </a:p>
          <a:p>
            <a:r>
              <a:rPr lang="cs-CZ" dirty="0" err="1" smtClean="0"/>
              <a:t>Bettmanovo</a:t>
            </a:r>
            <a:r>
              <a:rPr lang="cs-CZ" dirty="0" smtClean="0"/>
              <a:t> znamení</a:t>
            </a:r>
          </a:p>
          <a:p>
            <a:r>
              <a:rPr lang="cs-CZ" dirty="0" err="1" smtClean="0"/>
              <a:t>Ortolaniho</a:t>
            </a:r>
            <a:r>
              <a:rPr lang="cs-CZ" dirty="0" smtClean="0"/>
              <a:t> příznak</a:t>
            </a:r>
          </a:p>
          <a:p>
            <a:r>
              <a:rPr lang="cs-CZ" dirty="0" err="1" smtClean="0"/>
              <a:t>Barlowův</a:t>
            </a:r>
            <a:r>
              <a:rPr lang="cs-CZ" dirty="0" smtClean="0"/>
              <a:t> příznak</a:t>
            </a:r>
          </a:p>
          <a:p>
            <a:r>
              <a:rPr lang="cs-CZ" dirty="0" err="1" smtClean="0"/>
              <a:t>LeDamanyův</a:t>
            </a:r>
            <a:r>
              <a:rPr lang="cs-CZ" dirty="0" smtClean="0"/>
              <a:t> příznak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zobrazovací metody:</a:t>
            </a:r>
          </a:p>
          <a:p>
            <a:r>
              <a:rPr lang="cs-CZ" dirty="0" smtClean="0"/>
              <a:t>UZ</a:t>
            </a:r>
          </a:p>
          <a:p>
            <a:r>
              <a:rPr lang="cs-CZ" dirty="0" smtClean="0"/>
              <a:t>RTG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VVV kyčelního kloubu – vývojová kyčelní dysplazie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typy nálezů dle </a:t>
            </a:r>
            <a:r>
              <a:rPr lang="cs-CZ" dirty="0" err="1" smtClean="0"/>
              <a:t>Grafa</a:t>
            </a:r>
            <a:r>
              <a:rPr lang="cs-CZ" dirty="0" smtClean="0"/>
              <a:t> (UZ):</a:t>
            </a:r>
          </a:p>
          <a:p>
            <a:endParaRPr lang="cs-CZ" dirty="0" smtClean="0"/>
          </a:p>
          <a:p>
            <a:r>
              <a:rPr lang="cs-CZ" dirty="0" smtClean="0"/>
              <a:t>typ I – fyziologický nález</a:t>
            </a:r>
          </a:p>
          <a:p>
            <a:r>
              <a:rPr lang="cs-CZ" dirty="0" smtClean="0"/>
              <a:t>typ II: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vývoj </a:t>
            </a:r>
            <a:r>
              <a:rPr lang="cs-CZ" dirty="0" err="1" smtClean="0"/>
              <a:t>acetabula</a:t>
            </a:r>
            <a:r>
              <a:rPr lang="cs-CZ" dirty="0" smtClean="0"/>
              <a:t> dostatečný, osifikace prodloužena do 3 měsíců věku dítěte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vývoj dostatečný, osifikace opožděna nad 3 měsíce věku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ohrožená kyčel, kloub centrovaný, ale nedostatečně vyvinuté </a:t>
            </a:r>
            <a:r>
              <a:rPr lang="cs-CZ" dirty="0" err="1" smtClean="0"/>
              <a:t>acetabulum</a:t>
            </a:r>
            <a:r>
              <a:rPr lang="cs-CZ" dirty="0" smtClean="0"/>
              <a:t>, okraj střížky zploštělý, typ </a:t>
            </a:r>
            <a:r>
              <a:rPr lang="cs-CZ" dirty="0" err="1" smtClean="0"/>
              <a:t>IId</a:t>
            </a:r>
            <a:endParaRPr lang="cs-CZ" dirty="0" smtClean="0"/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 decentrovaná kyčel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Vrozená vývojová vada - 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 vždy zcela známá</a:t>
            </a:r>
          </a:p>
          <a:p>
            <a:r>
              <a:rPr lang="cs-CZ" dirty="0" smtClean="0"/>
              <a:t>závažné poruchy obvykle vedou k časnému abortu</a:t>
            </a:r>
          </a:p>
          <a:p>
            <a:endParaRPr lang="cs-CZ" dirty="0" smtClean="0"/>
          </a:p>
          <a:p>
            <a:r>
              <a:rPr lang="cs-CZ" dirty="0" smtClean="0"/>
              <a:t>řada faktorů: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vnitřní (genetické)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vnější (teratogeny)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VVV kyčelního kloubu – vývojová kyčelní dysplazie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typy nálezů dle </a:t>
            </a:r>
            <a:r>
              <a:rPr lang="cs-CZ" dirty="0" err="1" smtClean="0"/>
              <a:t>Grafa</a:t>
            </a:r>
            <a:r>
              <a:rPr lang="cs-CZ" dirty="0" smtClean="0"/>
              <a:t> (UZ):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typ III – decentrovaná kyčel, vývoj </a:t>
            </a:r>
            <a:r>
              <a:rPr lang="cs-CZ" dirty="0" err="1" smtClean="0"/>
              <a:t>acetabula</a:t>
            </a:r>
            <a:r>
              <a:rPr lang="cs-CZ" dirty="0" smtClean="0"/>
              <a:t> nedostatečný, okraj střížky plochý, chrupavčitá stříška vytlačena proximálně</a:t>
            </a:r>
          </a:p>
          <a:p>
            <a:r>
              <a:rPr lang="cs-CZ" dirty="0" smtClean="0"/>
              <a:t>typ IV – luxovaná kyčel, deformace stříšky, inverze labra do kyčelního kloubu – repoziční překážka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VVV kyčelního kloubu – vývojová kyčelní dysplazie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terapie konzervativní:</a:t>
            </a:r>
          </a:p>
          <a:p>
            <a:r>
              <a:rPr lang="cs-CZ" dirty="0" smtClean="0"/>
              <a:t>abdukční pomůcky</a:t>
            </a:r>
          </a:p>
          <a:p>
            <a:r>
              <a:rPr lang="cs-CZ" dirty="0" smtClean="0"/>
              <a:t>typ I – bez terapie</a:t>
            </a:r>
          </a:p>
          <a:p>
            <a:r>
              <a:rPr lang="cs-CZ" dirty="0" smtClean="0"/>
              <a:t>typ </a:t>
            </a:r>
            <a:r>
              <a:rPr lang="cs-CZ" dirty="0" err="1" smtClean="0"/>
              <a:t>IIa</a:t>
            </a:r>
            <a:r>
              <a:rPr lang="cs-CZ" dirty="0" smtClean="0"/>
              <a:t> – bez terapie nebo preventivní abdukční balení - minimálně do 6 týdnů věku</a:t>
            </a:r>
          </a:p>
          <a:p>
            <a:r>
              <a:rPr lang="cs-CZ" dirty="0" smtClean="0"/>
              <a:t>typ </a:t>
            </a:r>
            <a:r>
              <a:rPr lang="cs-CZ" dirty="0" err="1" smtClean="0"/>
              <a:t>IIb</a:t>
            </a:r>
            <a:r>
              <a:rPr lang="cs-CZ" dirty="0" smtClean="0"/>
              <a:t> – </a:t>
            </a:r>
            <a:r>
              <a:rPr lang="cs-CZ" dirty="0" err="1" smtClean="0"/>
              <a:t>Frejkova</a:t>
            </a:r>
            <a:r>
              <a:rPr lang="cs-CZ" dirty="0" smtClean="0"/>
              <a:t> peřinka</a:t>
            </a:r>
          </a:p>
          <a:p>
            <a:r>
              <a:rPr lang="cs-CZ" dirty="0" smtClean="0"/>
              <a:t>typ </a:t>
            </a:r>
            <a:r>
              <a:rPr lang="cs-CZ" dirty="0" err="1" smtClean="0"/>
              <a:t>IIc</a:t>
            </a:r>
            <a:r>
              <a:rPr lang="cs-CZ" dirty="0" smtClean="0"/>
              <a:t> – Pavlíkovy třmeny - obé po 16. týdnu věku, dokud se neobjeví osifikační jádro femuru</a:t>
            </a:r>
          </a:p>
          <a:p>
            <a:r>
              <a:rPr lang="cs-CZ" dirty="0" smtClean="0"/>
              <a:t>typ </a:t>
            </a:r>
            <a:r>
              <a:rPr lang="cs-CZ" dirty="0" err="1" smtClean="0"/>
              <a:t>IId</a:t>
            </a:r>
            <a:r>
              <a:rPr lang="cs-CZ" dirty="0" smtClean="0"/>
              <a:t>,III,IV – subluxace, luxace – hospitalizace – distrakční terapie+Pavlíkovy třmeny+sádrová </a:t>
            </a:r>
            <a:r>
              <a:rPr lang="cs-CZ" dirty="0" err="1" smtClean="0"/>
              <a:t>spika</a:t>
            </a:r>
            <a:r>
              <a:rPr lang="cs-CZ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VVV kyčelního kloubu – vývojová kyčelní dysplazie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terapie operační:</a:t>
            </a:r>
          </a:p>
          <a:p>
            <a:r>
              <a:rPr lang="cs-CZ" dirty="0" smtClean="0"/>
              <a:t>selže-li </a:t>
            </a:r>
            <a:r>
              <a:rPr lang="cs-CZ" dirty="0" err="1" smtClean="0"/>
              <a:t>konzervativa</a:t>
            </a:r>
            <a:endParaRPr lang="cs-CZ" dirty="0" smtClean="0"/>
          </a:p>
          <a:p>
            <a:r>
              <a:rPr lang="cs-CZ" dirty="0" smtClean="0"/>
              <a:t>při repozičních překážkách</a:t>
            </a:r>
          </a:p>
          <a:p>
            <a:r>
              <a:rPr lang="cs-CZ" dirty="0" smtClean="0"/>
              <a:t>3 skupiny zákroků: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repoziční operace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operace na pánvi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operace na stehenní kosti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VVV kyčelního kloubu – vývojová kyčelní dysplazie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RHB:</a:t>
            </a:r>
          </a:p>
          <a:p>
            <a:r>
              <a:rPr lang="cs-CZ" dirty="0" smtClean="0"/>
              <a:t>ihned po stanovení diagnózy</a:t>
            </a:r>
          </a:p>
          <a:p>
            <a:r>
              <a:rPr lang="cs-CZ" dirty="0" err="1" smtClean="0"/>
              <a:t>handling</a:t>
            </a:r>
            <a:r>
              <a:rPr lang="cs-CZ" dirty="0" smtClean="0"/>
              <a:t> (zaškolit rodiče, vysvětlit, že addukční poloha vede ke zhoršení)</a:t>
            </a:r>
          </a:p>
          <a:p>
            <a:r>
              <a:rPr lang="cs-CZ" dirty="0" smtClean="0"/>
              <a:t>TMT, </a:t>
            </a:r>
            <a:r>
              <a:rPr lang="cs-CZ" dirty="0" err="1" smtClean="0"/>
              <a:t>míčkování</a:t>
            </a:r>
            <a:r>
              <a:rPr lang="cs-CZ" dirty="0" smtClean="0"/>
              <a:t>, jemná masáž (k odstranění addukční kontraktury)</a:t>
            </a:r>
          </a:p>
          <a:p>
            <a:r>
              <a:rPr lang="cs-CZ" dirty="0" smtClean="0"/>
              <a:t>trakce kyčelního kloubu</a:t>
            </a:r>
          </a:p>
          <a:p>
            <a:r>
              <a:rPr lang="cs-CZ" dirty="0" smtClean="0"/>
              <a:t>protažení zkrácených struktur, posílení oslabených</a:t>
            </a:r>
          </a:p>
          <a:p>
            <a:r>
              <a:rPr lang="cs-CZ" dirty="0" smtClean="0"/>
              <a:t>pasivní pohyby ve směru omezení hybnosti</a:t>
            </a:r>
          </a:p>
          <a:p>
            <a:r>
              <a:rPr lang="cs-CZ" dirty="0" smtClean="0"/>
              <a:t>lehký tlak do kloubu při centrovaném postavení a stabilním kloubu</a:t>
            </a:r>
          </a:p>
          <a:p>
            <a:r>
              <a:rPr lang="cs-CZ" dirty="0" smtClean="0"/>
              <a:t>VRL – reflexní otáčení, modifikované reflexní plazení</a:t>
            </a:r>
          </a:p>
          <a:p>
            <a:r>
              <a:rPr lang="cs-CZ" dirty="0" smtClean="0"/>
              <a:t>PNF, </a:t>
            </a:r>
            <a:r>
              <a:rPr lang="cs-CZ" dirty="0" err="1" smtClean="0"/>
              <a:t>senzomotorická</a:t>
            </a:r>
            <a:r>
              <a:rPr lang="cs-CZ" dirty="0" smtClean="0"/>
              <a:t> stimulace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Použitá literatura</a:t>
            </a:r>
          </a:p>
        </p:txBody>
      </p:sp>
      <p:sp>
        <p:nvSpPr>
          <p:cNvPr id="634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400" dirty="0" smtClean="0"/>
              <a:t>BUCHTELOVÁ, E. </a:t>
            </a:r>
            <a:r>
              <a:rPr lang="cs-CZ" sz="2400" i="1" dirty="0" smtClean="0"/>
              <a:t>Fyzioterapie v indikační oblasti II. </a:t>
            </a:r>
            <a:r>
              <a:rPr lang="cs-CZ" sz="2400" dirty="0" smtClean="0"/>
              <a:t>1.vyd. Ústí nad Labem: Ediční středisko PF UJEP, 2017. 139 s. ISBN 978-80-7561-060-7.</a:t>
            </a:r>
          </a:p>
          <a:p>
            <a:pPr eaLnBrk="1" hangingPunct="1">
              <a:buFont typeface="Arial" charset="0"/>
              <a:buNone/>
            </a:pPr>
            <a:r>
              <a:rPr lang="cs-CZ" sz="2400" dirty="0" smtClean="0"/>
              <a:t>KOLÁŘ, P.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</a:t>
            </a:r>
            <a:r>
              <a:rPr lang="cs-CZ" sz="2400" i="1" dirty="0" smtClean="0"/>
              <a:t>Rehabilitace v klinické praxi. </a:t>
            </a:r>
            <a:r>
              <a:rPr lang="cs-CZ" sz="2400" dirty="0" smtClean="0"/>
              <a:t>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</a:t>
            </a:r>
            <a:r>
              <a:rPr lang="cs-CZ" sz="2400" dirty="0" err="1" smtClean="0"/>
              <a:t>Galén</a:t>
            </a:r>
            <a:r>
              <a:rPr lang="cs-CZ" sz="2400" dirty="0" smtClean="0"/>
              <a:t>, s r.o., 2009. 713 s. ISBN 978-80-7262-657-1.</a:t>
            </a:r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2"/>
            </a:endParaRPr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2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Vrozená vývojová vada -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prenatálně</a:t>
            </a:r>
          </a:p>
          <a:p>
            <a:r>
              <a:rPr lang="cs-CZ" dirty="0" smtClean="0"/>
              <a:t>postnatálně</a:t>
            </a:r>
          </a:p>
          <a:p>
            <a:r>
              <a:rPr lang="cs-CZ" dirty="0" smtClean="0"/>
              <a:t>u závažných vad nejlépe hned v novorozeneckém období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Vrozené vývojové vady - RHB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základní princip: </a:t>
            </a:r>
          </a:p>
          <a:p>
            <a:r>
              <a:rPr lang="cs-CZ" dirty="0" smtClean="0"/>
              <a:t>facilitace centrální funkce, která se objevuje během fyziologického vývoje dítěte</a:t>
            </a:r>
          </a:p>
          <a:p>
            <a:r>
              <a:rPr lang="cs-CZ" dirty="0" smtClean="0"/>
              <a:t>zařazení postižené části do tělesného schématu, resp. do pohybového programu v CNS =&gt; funkčně správný pohybový projev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Vrozené vývojové vady - RHB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zaměření na:</a:t>
            </a:r>
          </a:p>
          <a:p>
            <a:r>
              <a:rPr lang="cs-CZ" dirty="0" smtClean="0"/>
              <a:t>dosažení maximální funkční schopnosti</a:t>
            </a:r>
          </a:p>
          <a:p>
            <a:r>
              <a:rPr lang="cs-CZ" dirty="0" smtClean="0"/>
              <a:t>trénink kompenzačních mechanismů</a:t>
            </a:r>
          </a:p>
          <a:p>
            <a:r>
              <a:rPr lang="cs-CZ" dirty="0" smtClean="0"/>
              <a:t>protetická léčba</a:t>
            </a:r>
          </a:p>
          <a:p>
            <a:r>
              <a:rPr lang="cs-CZ" dirty="0" smtClean="0"/>
              <a:t>pooperační RHB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Vrozené vývojové vady - RHB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zahájena ihned po narození</a:t>
            </a:r>
          </a:p>
          <a:p>
            <a:r>
              <a:rPr lang="cs-CZ" dirty="0" smtClean="0"/>
              <a:t>polohování</a:t>
            </a:r>
          </a:p>
          <a:p>
            <a:r>
              <a:rPr lang="cs-CZ" dirty="0" smtClean="0"/>
              <a:t>TMT</a:t>
            </a:r>
          </a:p>
          <a:p>
            <a:r>
              <a:rPr lang="cs-CZ" dirty="0" err="1" smtClean="0"/>
              <a:t>stretching</a:t>
            </a:r>
            <a:endParaRPr lang="cs-CZ" dirty="0" smtClean="0"/>
          </a:p>
          <a:p>
            <a:r>
              <a:rPr lang="cs-CZ" dirty="0" smtClean="0"/>
              <a:t>korekční cvičení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Vojtova reflexní terapie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Bobath</a:t>
            </a:r>
            <a:r>
              <a:rPr lang="cs-CZ" dirty="0" smtClean="0">
                <a:solidFill>
                  <a:srgbClr val="FF0000"/>
                </a:solidFill>
              </a:rPr>
              <a:t> koncept</a:t>
            </a:r>
          </a:p>
          <a:p>
            <a:r>
              <a:rPr lang="cs-CZ" dirty="0" smtClean="0"/>
              <a:t>aktivní cvičení ve vývojových řadách</a:t>
            </a:r>
          </a:p>
          <a:p>
            <a:r>
              <a:rPr lang="cs-CZ" dirty="0" smtClean="0"/>
              <a:t>otevřené, uzavřené kinematické řetězce</a:t>
            </a:r>
          </a:p>
          <a:p>
            <a:r>
              <a:rPr lang="cs-CZ" dirty="0" smtClean="0"/>
              <a:t>PNF,  ACT, </a:t>
            </a:r>
            <a:r>
              <a:rPr lang="cs-CZ" dirty="0" err="1" smtClean="0"/>
              <a:t>senzomotorická</a:t>
            </a:r>
            <a:r>
              <a:rPr lang="cs-CZ" dirty="0" smtClean="0"/>
              <a:t> stimulace, atd.</a:t>
            </a:r>
          </a:p>
          <a:p>
            <a:r>
              <a:rPr lang="cs-CZ" dirty="0" err="1" smtClean="0"/>
              <a:t>tape</a:t>
            </a:r>
            <a:endParaRPr lang="cs-CZ" dirty="0" smtClean="0"/>
          </a:p>
          <a:p>
            <a:r>
              <a:rPr lang="cs-CZ" dirty="0" err="1" smtClean="0"/>
              <a:t>ortotické</a:t>
            </a:r>
            <a:r>
              <a:rPr lang="cs-CZ" dirty="0" smtClean="0"/>
              <a:t>, protetické vybavení</a:t>
            </a:r>
          </a:p>
          <a:p>
            <a:r>
              <a:rPr lang="cs-CZ" dirty="0" smtClean="0"/>
              <a:t>obuv, vložky</a:t>
            </a:r>
          </a:p>
          <a:p>
            <a:r>
              <a:rPr lang="cs-CZ" dirty="0" smtClean="0"/>
              <a:t>ergoterapie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Vrozené vývojové vady - RHB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pooperační:</a:t>
            </a:r>
          </a:p>
          <a:p>
            <a:r>
              <a:rPr lang="cs-CZ" dirty="0" smtClean="0"/>
              <a:t>klasická pooperační symptomatologie – řešíme otok, bolest, omezení ROM, svalovou </a:t>
            </a:r>
            <a:r>
              <a:rPr lang="cs-CZ" dirty="0" err="1" smtClean="0"/>
              <a:t>dysbalanci</a:t>
            </a:r>
            <a:r>
              <a:rPr lang="cs-CZ" dirty="0" smtClean="0"/>
              <a:t> =&gt; standardní postupy</a:t>
            </a:r>
          </a:p>
          <a:p>
            <a:r>
              <a:rPr lang="cs-CZ" dirty="0" smtClean="0"/>
              <a:t>specifikum – obnovení funkce, která byla výrazně omezena nebo neexistovala vůbec =&gt; zařazení nově získané funkce do pohybového programu CNS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Vrozené vývojové vady DKK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terapie – </a:t>
            </a:r>
            <a:r>
              <a:rPr lang="cs-CZ" dirty="0" err="1" smtClean="0"/>
              <a:t>vertikalizace</a:t>
            </a:r>
            <a:r>
              <a:rPr lang="cs-CZ" dirty="0" smtClean="0"/>
              <a:t> do stoje, chůze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VVV prstů nohy</a:t>
            </a:r>
          </a:p>
          <a:p>
            <a:r>
              <a:rPr lang="cs-CZ" dirty="0" smtClean="0"/>
              <a:t>VVV </a:t>
            </a:r>
            <a:r>
              <a:rPr lang="cs-CZ" dirty="0" err="1" smtClean="0"/>
              <a:t>hlezna</a:t>
            </a:r>
            <a:r>
              <a:rPr lang="cs-CZ" dirty="0" smtClean="0"/>
              <a:t> a přednoží</a:t>
            </a:r>
          </a:p>
          <a:p>
            <a:r>
              <a:rPr lang="cs-CZ" dirty="0" smtClean="0"/>
              <a:t>VVV kolenního kloubu</a:t>
            </a:r>
          </a:p>
          <a:p>
            <a:r>
              <a:rPr lang="cs-CZ" dirty="0" smtClean="0"/>
              <a:t>VVV kyčelního kloubu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1386</Words>
  <Application>Microsoft Office PowerPoint</Application>
  <PresentationFormat>Předvádění na obrazovce (4:3)</PresentationFormat>
  <Paragraphs>267</Paragraphs>
  <Slides>34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Motiv sady Office</vt:lpstr>
      <vt:lpstr>Vybrané fyzioterapeutické postupy u vrozených vad dolních končetin</vt:lpstr>
      <vt:lpstr>Vrozená vývojová vada</vt:lpstr>
      <vt:lpstr>Vrozená vývojová vada - etiologie</vt:lpstr>
      <vt:lpstr>Vrozená vývojová vada - diagnostika</vt:lpstr>
      <vt:lpstr>Vrozené vývojové vady - RHB</vt:lpstr>
      <vt:lpstr>Vrozené vývojové vady - RHB</vt:lpstr>
      <vt:lpstr>Vrozené vývojové vady - RHB</vt:lpstr>
      <vt:lpstr>Vrozené vývojové vady - RHB</vt:lpstr>
      <vt:lpstr>Vrozené vývojové vady DKK</vt:lpstr>
      <vt:lpstr>VVV prstů nohy</vt:lpstr>
      <vt:lpstr>VVV prstů nohy</vt:lpstr>
      <vt:lpstr>VVV prstů nohy</vt:lpstr>
      <vt:lpstr>VVV hlezna a přednoží</vt:lpstr>
      <vt:lpstr>Pes equinovarus congenitus</vt:lpstr>
      <vt:lpstr>Pes equinovarus congenitus</vt:lpstr>
      <vt:lpstr>Pes equinovarus congenitus</vt:lpstr>
      <vt:lpstr>Pes equinovarus congenitus</vt:lpstr>
      <vt:lpstr>Pes calcaneovalgus</vt:lpstr>
      <vt:lpstr>Talus verticalis (Pes planovalgus congenitus)</vt:lpstr>
      <vt:lpstr>Talus verticalis (Pes planovalgus congenitus)</vt:lpstr>
      <vt:lpstr>Metatarsus varus (Pes adductus)</vt:lpstr>
      <vt:lpstr>VVV kolenního kloubu</vt:lpstr>
      <vt:lpstr>Vrozená dislokace kolena</vt:lpstr>
      <vt:lpstr>Vrozená dislokace kolena</vt:lpstr>
      <vt:lpstr>Vrozená luxace pately</vt:lpstr>
      <vt:lpstr>Patella bipartita</vt:lpstr>
      <vt:lpstr>VVV kyčelního kloubu – vývojová kyčelní dysplazie</vt:lpstr>
      <vt:lpstr>VVV kyčelního kloubu – vývojová kyčelní dysplazie</vt:lpstr>
      <vt:lpstr>VVV kyčelního kloubu – vývojová kyčelní dysplazie</vt:lpstr>
      <vt:lpstr>VVV kyčelního kloubu – vývojová kyčelní dysplazie</vt:lpstr>
      <vt:lpstr>VVV kyčelního kloubu – vývojová kyčelní dysplazie</vt:lpstr>
      <vt:lpstr>VVV kyčelního kloubu – vývojová kyčelní dysplazie</vt:lpstr>
      <vt:lpstr>VVV kyčelního kloubu – vývojová kyčelní dysplazie</vt:lpstr>
      <vt:lpstr>Použitá literatura</vt:lpstr>
    </vt:vector>
  </TitlesOfParts>
  <Company>Windows Xp Ultimate 2008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Fyzioterapeutické postupy u vrozených vad dolních končetin</dc:title>
  <dc:creator>Doma</dc:creator>
  <cp:lastModifiedBy>Doma</cp:lastModifiedBy>
  <cp:revision>60</cp:revision>
  <dcterms:created xsi:type="dcterms:W3CDTF">2018-09-16T17:34:24Z</dcterms:created>
  <dcterms:modified xsi:type="dcterms:W3CDTF">2018-09-29T12:05:12Z</dcterms:modified>
</cp:coreProperties>
</file>