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2" r:id="rId6"/>
    <p:sldId id="267" r:id="rId7"/>
    <p:sldId id="263" r:id="rId8"/>
    <p:sldId id="268" r:id="rId9"/>
    <p:sldId id="264" r:id="rId10"/>
    <p:sldId id="269" r:id="rId11"/>
    <p:sldId id="258" r:id="rId12"/>
    <p:sldId id="270" r:id="rId13"/>
    <p:sldId id="259" r:id="rId14"/>
    <p:sldId id="260" r:id="rId15"/>
    <p:sldId id="271" r:id="rId16"/>
    <p:sldId id="261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5F85-F319-426E-B836-8CCCF179A3F5}" type="datetimeFigureOut">
              <a:rPr lang="cs-CZ" smtClean="0"/>
              <a:pPr/>
              <a:t>11.11.2018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5706-DD60-477C-A527-5D04F96B9E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5F85-F319-426E-B836-8CCCF179A3F5}" type="datetimeFigureOut">
              <a:rPr lang="cs-CZ" smtClean="0"/>
              <a:pPr/>
              <a:t>11.11.2018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5706-DD60-477C-A527-5D04F96B9E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5F85-F319-426E-B836-8CCCF179A3F5}" type="datetimeFigureOut">
              <a:rPr lang="cs-CZ" smtClean="0"/>
              <a:pPr/>
              <a:t>11.11.2018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5706-DD60-477C-A527-5D04F96B9E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5F85-F319-426E-B836-8CCCF179A3F5}" type="datetimeFigureOut">
              <a:rPr lang="cs-CZ" smtClean="0"/>
              <a:pPr/>
              <a:t>11.11.2018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5706-DD60-477C-A527-5D04F96B9E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5F85-F319-426E-B836-8CCCF179A3F5}" type="datetimeFigureOut">
              <a:rPr lang="cs-CZ" smtClean="0"/>
              <a:pPr/>
              <a:t>11.11.2018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5706-DD60-477C-A527-5D04F96B9E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5F85-F319-426E-B836-8CCCF179A3F5}" type="datetimeFigureOut">
              <a:rPr lang="cs-CZ" smtClean="0"/>
              <a:pPr/>
              <a:t>11.11.2018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5706-DD60-477C-A527-5D04F96B9E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5F85-F319-426E-B836-8CCCF179A3F5}" type="datetimeFigureOut">
              <a:rPr lang="cs-CZ" smtClean="0"/>
              <a:pPr/>
              <a:t>11.11.2018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5706-DD60-477C-A527-5D04F96B9E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5F85-F319-426E-B836-8CCCF179A3F5}" type="datetimeFigureOut">
              <a:rPr lang="cs-CZ" smtClean="0"/>
              <a:pPr/>
              <a:t>11.11.2018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5706-DD60-477C-A527-5D04F96B9E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5F85-F319-426E-B836-8CCCF179A3F5}" type="datetimeFigureOut">
              <a:rPr lang="cs-CZ" smtClean="0"/>
              <a:pPr/>
              <a:t>11.11.2018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5706-DD60-477C-A527-5D04F96B9E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5F85-F319-426E-B836-8CCCF179A3F5}" type="datetimeFigureOut">
              <a:rPr lang="cs-CZ" smtClean="0"/>
              <a:pPr/>
              <a:t>11.11.2018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5706-DD60-477C-A527-5D04F96B9E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5F85-F319-426E-B836-8CCCF179A3F5}" type="datetimeFigureOut">
              <a:rPr lang="cs-CZ" smtClean="0"/>
              <a:pPr/>
              <a:t>11.11.2018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5706-DD60-477C-A527-5D04F96B9E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75F85-F319-426E-B836-8CCCF179A3F5}" type="datetimeFigureOut">
              <a:rPr lang="cs-CZ" smtClean="0"/>
              <a:pPr/>
              <a:t>11.11.2018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B5706-DD60-477C-A527-5D04F96B9E3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space.cuni.cz/bitstream/handle/20.500.11956/39022/BPTX_2010_2__0_260545_0_107676.pdf?sequence=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Vybrané f</a:t>
            </a:r>
            <a:r>
              <a:rPr lang="cs-CZ" dirty="0" smtClean="0"/>
              <a:t>yzioterapeutické </a:t>
            </a:r>
            <a:r>
              <a:rPr lang="cs-CZ" dirty="0" smtClean="0"/>
              <a:t>postupy u vrozených vad páteře a hrudníku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Mgr. Ivana </a:t>
            </a:r>
            <a:r>
              <a:rPr lang="cs-CZ" dirty="0" err="1" smtClean="0">
                <a:solidFill>
                  <a:schemeClr val="tx1"/>
                </a:solidFill>
              </a:rPr>
              <a:t>Radkovcová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100" dirty="0" smtClean="0"/>
              <a:t>Zdroj: https</a:t>
            </a:r>
            <a:r>
              <a:rPr lang="cs-CZ" sz="1100" dirty="0" smtClean="0"/>
              <a:t>://www.google.cz/url?sa=i&amp;source=images&amp;cd=&amp;ved=2ahUKEwjYt5ye5szeAhVRjqQKHYp_Af0QjRx6BAgBEAQ&amp;url=http%3A%2F%2Fimagejournals.org%2Fnevoid-hypertrichosis-associated-with-spina-bifida.php%3Fimage_id%3D400&amp;psig=AOvVaw1WL-tTt2tBnowBHK6ZPo9R&amp;ust=1542041349114871</a:t>
            </a:r>
            <a:endParaRPr lang="cs-CZ" sz="1100" dirty="0"/>
          </a:p>
        </p:txBody>
      </p:sp>
      <p:pic>
        <p:nvPicPr>
          <p:cNvPr id="4" name="Zástupný symbol pro obsah 3" descr="400-nevoid-hypertrichosis-associated-with-spina-bifida-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VVV hrudníku - </a:t>
            </a:r>
            <a:r>
              <a:rPr lang="cs-CZ" sz="3600" dirty="0" err="1" smtClean="0"/>
              <a:t>Pectus</a:t>
            </a:r>
            <a:r>
              <a:rPr lang="cs-CZ" sz="3600" dirty="0" smtClean="0"/>
              <a:t> </a:t>
            </a:r>
            <a:r>
              <a:rPr lang="cs-CZ" sz="3600" dirty="0" err="1" smtClean="0"/>
              <a:t>infundibuliforme</a:t>
            </a:r>
            <a:r>
              <a:rPr lang="cs-CZ" sz="3600" dirty="0" smtClean="0"/>
              <a:t> (</a:t>
            </a:r>
            <a:r>
              <a:rPr lang="cs-CZ" sz="3600" dirty="0" err="1" smtClean="0"/>
              <a:t>excavatum</a:t>
            </a:r>
            <a:r>
              <a:rPr lang="cs-CZ" sz="3600" dirty="0" smtClean="0"/>
              <a:t>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vpáčení dolní části sterna a přilehlých chrupavek proti páteři</a:t>
            </a:r>
          </a:p>
          <a:p>
            <a:r>
              <a:rPr lang="cs-CZ" dirty="0" smtClean="0"/>
              <a:t>deformita symetrická:</a:t>
            </a:r>
          </a:p>
          <a:p>
            <a:pPr>
              <a:buNone/>
            </a:pPr>
            <a:r>
              <a:rPr lang="cs-CZ" dirty="0" smtClean="0"/>
              <a:t>	- rotováno sternum</a:t>
            </a:r>
            <a:endParaRPr lang="cs-CZ" dirty="0" smtClean="0"/>
          </a:p>
          <a:p>
            <a:r>
              <a:rPr lang="cs-CZ" dirty="0" smtClean="0"/>
              <a:t> deformita asymetrická: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dirty="0" smtClean="0"/>
              <a:t>- doprovázena výskytem skoliózy</a:t>
            </a:r>
          </a:p>
          <a:p>
            <a:r>
              <a:rPr lang="cs-CZ" dirty="0" smtClean="0"/>
              <a:t>častěji u mužů</a:t>
            </a:r>
          </a:p>
          <a:p>
            <a:r>
              <a:rPr lang="cs-CZ" dirty="0" smtClean="0"/>
              <a:t>izolovaně i součást jiných onemocnění (</a:t>
            </a:r>
            <a:r>
              <a:rPr lang="cs-CZ" dirty="0" err="1" smtClean="0"/>
              <a:t>Marfanův</a:t>
            </a:r>
            <a:r>
              <a:rPr lang="cs-CZ" dirty="0" smtClean="0"/>
              <a:t> syndrom, </a:t>
            </a:r>
            <a:r>
              <a:rPr lang="cs-CZ" dirty="0" err="1" smtClean="0"/>
              <a:t>Osteogenesis</a:t>
            </a:r>
            <a:r>
              <a:rPr lang="cs-CZ" dirty="0" smtClean="0"/>
              <a:t> </a:t>
            </a:r>
            <a:r>
              <a:rPr lang="cs-CZ" dirty="0" err="1" smtClean="0"/>
              <a:t>imperfecta</a:t>
            </a:r>
            <a:r>
              <a:rPr lang="cs-CZ" dirty="0" smtClean="0"/>
              <a:t>, atd.)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200" dirty="0" smtClean="0"/>
              <a:t>Zdroj: https</a:t>
            </a:r>
            <a:r>
              <a:rPr lang="cs-CZ" sz="1200" dirty="0" smtClean="0"/>
              <a:t>://www.google.cz/url?sa=i&amp;source=images&amp;cd=&amp;cad=rja&amp;uact=8&amp;ved=2ahUKEwiIwbDM58zeAhXLzqQKHfEVA3MQjRx6BAgBEAQ&amp;url=https%3A%2F%2Fwww.sciencedirect.com%2Fscience%2Farticle%2Fpii%2FS1055858608000176&amp;psig=AOvVaw3SfcpyFf62aEHTGjJzBBlw&amp;ust=1542041689258474</a:t>
            </a:r>
            <a:endParaRPr lang="cs-CZ" sz="1200" dirty="0"/>
          </a:p>
        </p:txBody>
      </p:sp>
      <p:pic>
        <p:nvPicPr>
          <p:cNvPr id="4" name="Zástupný symbol pro obsah 3" descr="1-s2.0-S1055858608000176-gr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988840"/>
            <a:ext cx="5457467" cy="408572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VVV hrudníku - </a:t>
            </a:r>
            <a:r>
              <a:rPr lang="cs-CZ" dirty="0" err="1" smtClean="0"/>
              <a:t>Pectus</a:t>
            </a:r>
            <a:r>
              <a:rPr lang="cs-CZ" dirty="0" smtClean="0"/>
              <a:t> </a:t>
            </a:r>
            <a:r>
              <a:rPr lang="cs-CZ" dirty="0" err="1" smtClean="0"/>
              <a:t>infundibuliforme</a:t>
            </a:r>
            <a:r>
              <a:rPr lang="cs-CZ" dirty="0" smtClean="0"/>
              <a:t> (</a:t>
            </a:r>
            <a:r>
              <a:rPr lang="cs-CZ" dirty="0" err="1" smtClean="0"/>
              <a:t>excavatum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 smtClean="0"/>
              <a:t>diagnostika:</a:t>
            </a:r>
          </a:p>
          <a:p>
            <a:r>
              <a:rPr lang="cs-CZ" dirty="0" smtClean="0"/>
              <a:t>klinické vyšetření</a:t>
            </a:r>
          </a:p>
          <a:p>
            <a:r>
              <a:rPr lang="cs-CZ" dirty="0" smtClean="0"/>
              <a:t>zobrazovací metody</a:t>
            </a:r>
          </a:p>
          <a:p>
            <a:r>
              <a:rPr lang="cs-CZ" dirty="0" smtClean="0"/>
              <a:t>funkční vyšetření srdce a plic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terapie:</a:t>
            </a:r>
          </a:p>
          <a:p>
            <a:r>
              <a:rPr lang="cs-CZ" dirty="0" smtClean="0"/>
              <a:t>konzervativní – RHB</a:t>
            </a:r>
          </a:p>
          <a:p>
            <a:r>
              <a:rPr lang="cs-CZ" dirty="0" smtClean="0"/>
              <a:t>operační – v době ukončení růstu u těžkých deformit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VVV hrudníku </a:t>
            </a:r>
            <a:r>
              <a:rPr lang="cs-CZ" dirty="0" smtClean="0"/>
              <a:t>– </a:t>
            </a:r>
            <a:r>
              <a:rPr lang="cs-CZ" dirty="0" err="1" smtClean="0"/>
              <a:t>Pectus</a:t>
            </a:r>
            <a:r>
              <a:rPr lang="cs-CZ" dirty="0" smtClean="0"/>
              <a:t> </a:t>
            </a:r>
            <a:r>
              <a:rPr lang="cs-CZ" dirty="0" err="1" smtClean="0"/>
              <a:t>carinatum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sternum prominuje ventrálně</a:t>
            </a:r>
          </a:p>
          <a:p>
            <a:r>
              <a:rPr lang="cs-CZ" dirty="0" smtClean="0"/>
              <a:t>neomezuje plicní funkce</a:t>
            </a:r>
          </a:p>
          <a:p>
            <a:r>
              <a:rPr lang="cs-CZ" dirty="0" smtClean="0"/>
              <a:t>terapie: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dirty="0" smtClean="0"/>
              <a:t>- konzervativní – RHB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dirty="0" smtClean="0"/>
              <a:t>- operační – kosmetické důvody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100" dirty="0" smtClean="0"/>
              <a:t>Zdroj: https</a:t>
            </a:r>
            <a:r>
              <a:rPr lang="cs-CZ" sz="1100" dirty="0" smtClean="0"/>
              <a:t>://www.google.cz/url?sa=i&amp;source=images&amp;cd=&amp;cad=rja&amp;uact=8&amp;ved=2ahUKEwioibGS6MzeAhUQKewKHcFACd8QjRx6BAgBEAQ&amp;url=https%3A%2F%2Fhealthjade.com%2Fpectus-carinatum%2F&amp;psig=AOvVaw22EFr4Lwgu66ZUE98Ob7zn&amp;ust=1542041906955844</a:t>
            </a:r>
            <a:endParaRPr lang="cs-CZ" sz="1100" dirty="0"/>
          </a:p>
        </p:txBody>
      </p:sp>
      <p:pic>
        <p:nvPicPr>
          <p:cNvPr id="4" name="Zástupný symbol pro obsah 3" descr="pectus_carinat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4269" y="1600200"/>
            <a:ext cx="6675462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VVV </a:t>
            </a:r>
            <a:r>
              <a:rPr lang="cs-CZ" dirty="0" smtClean="0"/>
              <a:t>hrudníku - RHB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základem je RFT</a:t>
            </a:r>
          </a:p>
          <a:p>
            <a:r>
              <a:rPr lang="cs-CZ" dirty="0" smtClean="0"/>
              <a:t>VRL – zejména u dětí, které nejsou schopny aktivní spolupráce</a:t>
            </a:r>
          </a:p>
          <a:p>
            <a:r>
              <a:rPr lang="cs-CZ" dirty="0" smtClean="0"/>
              <a:t>aktivní dechová cvičení k ovlivnění dechového stereotypu</a:t>
            </a:r>
          </a:p>
          <a:p>
            <a:r>
              <a:rPr lang="cs-CZ" dirty="0" smtClean="0"/>
              <a:t>brániční dýchání</a:t>
            </a:r>
          </a:p>
          <a:p>
            <a:r>
              <a:rPr lang="cs-CZ" dirty="0" smtClean="0"/>
              <a:t>cvičení pomocí </a:t>
            </a:r>
            <a:r>
              <a:rPr lang="cs-CZ" dirty="0" err="1" smtClean="0"/>
              <a:t>Valsalvova</a:t>
            </a:r>
            <a:r>
              <a:rPr lang="cs-CZ" dirty="0" smtClean="0"/>
              <a:t> </a:t>
            </a:r>
            <a:r>
              <a:rPr lang="cs-CZ" dirty="0" smtClean="0"/>
              <a:t>a </a:t>
            </a:r>
            <a:r>
              <a:rPr lang="cs-CZ" dirty="0" err="1" smtClean="0"/>
              <a:t>Müllerova</a:t>
            </a:r>
            <a:r>
              <a:rPr lang="cs-CZ" dirty="0" smtClean="0"/>
              <a:t> manévru</a:t>
            </a:r>
          </a:p>
          <a:p>
            <a:r>
              <a:rPr lang="cs-CZ" dirty="0" smtClean="0"/>
              <a:t>maximální rozvíjení hrudníku</a:t>
            </a:r>
          </a:p>
          <a:p>
            <a:r>
              <a:rPr lang="cs-CZ" dirty="0" err="1" smtClean="0"/>
              <a:t>kokontrakce</a:t>
            </a:r>
            <a:r>
              <a:rPr lang="cs-CZ" dirty="0" smtClean="0"/>
              <a:t> břišních svalů ke kaudálnímu posunu centrum </a:t>
            </a:r>
            <a:r>
              <a:rPr lang="cs-CZ" dirty="0" err="1" smtClean="0"/>
              <a:t>tendineum</a:t>
            </a:r>
            <a:r>
              <a:rPr lang="cs-CZ" dirty="0" smtClean="0"/>
              <a:t> bránice</a:t>
            </a:r>
          </a:p>
          <a:p>
            <a:r>
              <a:rPr lang="cs-CZ" dirty="0" smtClean="0"/>
              <a:t>svalová souhra prsních svalů</a:t>
            </a:r>
          </a:p>
          <a:p>
            <a:r>
              <a:rPr lang="cs-CZ" dirty="0" smtClean="0"/>
              <a:t>dechová gymnastika</a:t>
            </a:r>
          </a:p>
          <a:p>
            <a:r>
              <a:rPr lang="cs-CZ" dirty="0" smtClean="0"/>
              <a:t>TMT hrudníku a páteře</a:t>
            </a:r>
          </a:p>
          <a:p>
            <a:r>
              <a:rPr lang="cs-CZ" dirty="0" smtClean="0"/>
              <a:t>mobilizace páteře</a:t>
            </a:r>
          </a:p>
          <a:p>
            <a:r>
              <a:rPr lang="cs-CZ" dirty="0" smtClean="0"/>
              <a:t>ovlivnění </a:t>
            </a:r>
            <a:r>
              <a:rPr lang="cs-CZ" dirty="0" err="1" smtClean="0"/>
              <a:t>postury</a:t>
            </a:r>
            <a:endParaRPr lang="cs-CZ" dirty="0" smtClean="0"/>
          </a:p>
          <a:p>
            <a:r>
              <a:rPr lang="cs-CZ" dirty="0" smtClean="0"/>
              <a:t>metody na NF podkladu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Použitá literatura</a:t>
            </a:r>
          </a:p>
        </p:txBody>
      </p:sp>
      <p:sp>
        <p:nvSpPr>
          <p:cNvPr id="634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sz="2400" dirty="0" smtClean="0"/>
              <a:t>BUCHTELOVÁ, E. </a:t>
            </a:r>
            <a:r>
              <a:rPr lang="cs-CZ" sz="2400" i="1" dirty="0" smtClean="0"/>
              <a:t>Fyzioterapie v indikační oblasti II. </a:t>
            </a:r>
            <a:r>
              <a:rPr lang="cs-CZ" sz="2400" dirty="0" smtClean="0"/>
              <a:t>1.vyd. Ústí nad Labem: Ediční středisko PF UJEP, 2017. 139 s. ISBN 978-80-7561-060-7.</a:t>
            </a:r>
          </a:p>
          <a:p>
            <a:pPr eaLnBrk="1" hangingPunct="1">
              <a:buFont typeface="Arial" charset="0"/>
              <a:buNone/>
            </a:pPr>
            <a:r>
              <a:rPr lang="cs-CZ" sz="2400" dirty="0" smtClean="0"/>
              <a:t>KOLÁŘ, P. </a:t>
            </a:r>
            <a:r>
              <a:rPr lang="cs-CZ" sz="2400" dirty="0" err="1" smtClean="0"/>
              <a:t>et</a:t>
            </a:r>
            <a:r>
              <a:rPr lang="cs-CZ" sz="2400" dirty="0" smtClean="0"/>
              <a:t> </a:t>
            </a:r>
            <a:r>
              <a:rPr lang="cs-CZ" sz="2400" dirty="0" err="1" smtClean="0"/>
              <a:t>al</a:t>
            </a:r>
            <a:r>
              <a:rPr lang="cs-CZ" sz="2400" dirty="0" smtClean="0"/>
              <a:t>. </a:t>
            </a:r>
            <a:r>
              <a:rPr lang="cs-CZ" sz="2400" i="1" dirty="0" smtClean="0"/>
              <a:t>Rehabilitace v klinické praxi. </a:t>
            </a:r>
            <a:r>
              <a:rPr lang="cs-CZ" sz="2400" dirty="0" smtClean="0"/>
              <a:t>1. </a:t>
            </a:r>
            <a:r>
              <a:rPr lang="cs-CZ" sz="2400" dirty="0" err="1" smtClean="0"/>
              <a:t>vyd</a:t>
            </a:r>
            <a:r>
              <a:rPr lang="cs-CZ" sz="2400" dirty="0" smtClean="0"/>
              <a:t>. Praha: </a:t>
            </a:r>
            <a:r>
              <a:rPr lang="cs-CZ" sz="2400" dirty="0" err="1" smtClean="0"/>
              <a:t>Galén</a:t>
            </a:r>
            <a:r>
              <a:rPr lang="cs-CZ" sz="2400" dirty="0" smtClean="0"/>
              <a:t>, s r.o., 2009. 713 s. ISBN 978-80-7262-657-1.</a:t>
            </a:r>
          </a:p>
          <a:p>
            <a:pPr eaLnBrk="1" hangingPunct="1">
              <a:buFont typeface="Arial" charset="0"/>
              <a:buNone/>
            </a:pPr>
            <a:endParaRPr lang="cs-CZ" dirty="0" smtClean="0">
              <a:hlinkClick r:id="rId2"/>
            </a:endParaRPr>
          </a:p>
          <a:p>
            <a:pPr eaLnBrk="1" hangingPunct="1">
              <a:buFont typeface="Arial" charset="0"/>
              <a:buNone/>
            </a:pPr>
            <a:endParaRPr lang="cs-CZ" dirty="0" smtClean="0">
              <a:hlinkClick r:id="rId2"/>
            </a:endParaRPr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VVV páteře -</a:t>
            </a:r>
            <a:r>
              <a:rPr lang="cs-CZ" dirty="0" err="1" smtClean="0"/>
              <a:t>Diastematomyelie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25963"/>
          </a:xfrm>
        </p:spPr>
        <p:txBody>
          <a:bodyPr/>
          <a:lstStyle/>
          <a:p>
            <a:r>
              <a:rPr lang="cs-CZ" dirty="0" smtClean="0"/>
              <a:t>rozdělení míchy a durálního vaku kostně-vazivovou lištou na 2 nepravidelné poloviny</a:t>
            </a:r>
          </a:p>
          <a:p>
            <a:r>
              <a:rPr lang="cs-CZ" dirty="0" smtClean="0"/>
              <a:t>klinický obraz: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dirty="0" smtClean="0"/>
              <a:t>- při akceleraci růstu neurologický deficit pod místem vady</a:t>
            </a:r>
          </a:p>
          <a:p>
            <a:r>
              <a:rPr lang="cs-CZ" dirty="0" smtClean="0"/>
              <a:t>možný výskyt společně se skoliózou – nutno respektovat při korekci deformity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200" dirty="0" smtClean="0"/>
              <a:t>Zdroj: https</a:t>
            </a:r>
            <a:r>
              <a:rPr lang="cs-CZ" sz="1200" dirty="0" smtClean="0"/>
              <a:t>://www.google.cz/url?sa=i&amp;source=images&amp;cd=&amp;ved=2ahUKEwi_vP3E48zeAhUIDOwKHVtoBgIQjRx6BAgBEAQ&amp;url=https%3A%2F%2Fboneandspine.com%2Fsplit-cord-malformation-or-diastematomyelia%2F&amp;psig=AOvVaw0WAOn0FFUNxCQfaE-CXcs0&amp;ust=1542040562590545</a:t>
            </a:r>
            <a:endParaRPr lang="cs-CZ" sz="1200" dirty="0"/>
          </a:p>
        </p:txBody>
      </p:sp>
      <p:pic>
        <p:nvPicPr>
          <p:cNvPr id="4" name="Zástupný symbol pro obsah 3" descr="Operative photograph of hemicor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100" dirty="0" smtClean="0"/>
              <a:t>Zdroj: https</a:t>
            </a:r>
            <a:r>
              <a:rPr lang="cs-CZ" sz="1100" dirty="0" smtClean="0"/>
              <a:t>://www.google.cz/url?sa=i&amp;source=images&amp;cd=&amp;cad=rja&amp;uact=8&amp;ved=2ahUKEwjws4aO5MzeAhVDDewKHWKeCtoQjRx6BAgBEAQ&amp;url=https%3A%2F%2Fwww.omicsonline.org%2Fopen-access%2Fdiastematomyelia-an-unusual-presentation-to-rheumatology-2161-1149-1000204.php%3Faid%3D79042&amp;psig=AOvVaw0WAOn0FFUNxCQfaE-CXcs0&amp;ust=1542040562590545</a:t>
            </a:r>
            <a:endParaRPr lang="cs-CZ" sz="1100" dirty="0"/>
          </a:p>
        </p:txBody>
      </p:sp>
      <p:pic>
        <p:nvPicPr>
          <p:cNvPr id="4" name="Zástupný symbol pro obsah 3" descr="rheumatology-current-research-Bony-bar-accress-spinal-6-204-g0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51541" y="1600200"/>
            <a:ext cx="3640918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VVV </a:t>
            </a:r>
            <a:r>
              <a:rPr lang="cs-CZ" dirty="0" smtClean="0"/>
              <a:t>páteře - </a:t>
            </a:r>
            <a:r>
              <a:rPr lang="cs-CZ" dirty="0" err="1" smtClean="0"/>
              <a:t>Meningomyelokéla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neuzavřená neurální trubice</a:t>
            </a:r>
          </a:p>
          <a:p>
            <a:r>
              <a:rPr lang="cs-CZ" dirty="0" smtClean="0"/>
              <a:t>defekt páteře</a:t>
            </a:r>
          </a:p>
          <a:p>
            <a:r>
              <a:rPr lang="cs-CZ" dirty="0" smtClean="0"/>
              <a:t>vyklenutí vaku s obsahem míšních obalů a nervových struktur</a:t>
            </a:r>
          </a:p>
          <a:p>
            <a:r>
              <a:rPr lang="cs-CZ" dirty="0" smtClean="0"/>
              <a:t>klinický obraz odpovídá míšní lézi různého stupně</a:t>
            </a:r>
          </a:p>
          <a:p>
            <a:r>
              <a:rPr lang="cs-CZ" dirty="0" smtClean="0"/>
              <a:t>terapie: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dirty="0" smtClean="0"/>
              <a:t>- operační – resekce vaku + zanoření nervových struktur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dirty="0" smtClean="0"/>
              <a:t>- následuje RHB – VRL, cílem je získání funkčního maxima a řešení symptomů míšní léze 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100" dirty="0" smtClean="0"/>
              <a:t>Zdroj: https</a:t>
            </a:r>
            <a:r>
              <a:rPr lang="cs-CZ" sz="1100" dirty="0" smtClean="0"/>
              <a:t>://www.google.cz/url?sa=i&amp;source=images&amp;cd=&amp;cad=rja&amp;uact=8&amp;ved=2ahUKEwjQ0ueX5czeAhWF-aQKHc6CDV8QjRx6BAgBEAQ&amp;url=https%3A%2F%2Fstep2.medbullets.com%2Fpediatrics%2F120604%2Fmeningomyelocele&amp;psig=AOvVaw2XvraTi2hX2-QOxVBf2h-Q&amp;ust=1542041109724298</a:t>
            </a:r>
            <a:endParaRPr lang="cs-CZ" sz="1100" dirty="0"/>
          </a:p>
        </p:txBody>
      </p:sp>
      <p:pic>
        <p:nvPicPr>
          <p:cNvPr id="4" name="Zástupný symbol pro obsah 3" descr="meningomyeloce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4416" y="1719757"/>
            <a:ext cx="6935168" cy="428684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VVV </a:t>
            </a:r>
            <a:r>
              <a:rPr lang="cs-CZ" dirty="0" smtClean="0"/>
              <a:t>páteře - </a:t>
            </a:r>
            <a:r>
              <a:rPr lang="cs-CZ" dirty="0" err="1" smtClean="0"/>
              <a:t>Klippelův</a:t>
            </a:r>
            <a:r>
              <a:rPr lang="cs-CZ" dirty="0" smtClean="0"/>
              <a:t>-</a:t>
            </a:r>
            <a:r>
              <a:rPr lang="cs-CZ" dirty="0" err="1" smtClean="0"/>
              <a:t>Feilův</a:t>
            </a:r>
            <a:r>
              <a:rPr lang="cs-CZ" dirty="0" smtClean="0"/>
              <a:t> </a:t>
            </a:r>
            <a:r>
              <a:rPr lang="cs-CZ" dirty="0" smtClean="0"/>
              <a:t>syndrom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synostóza dvou či více krčních obratlů</a:t>
            </a:r>
          </a:p>
          <a:p>
            <a:r>
              <a:rPr lang="cs-CZ" dirty="0" smtClean="0"/>
              <a:t>může klinicky imitovat </a:t>
            </a:r>
            <a:r>
              <a:rPr lang="cs-CZ" dirty="0" err="1" smtClean="0"/>
              <a:t>Torticollis</a:t>
            </a:r>
            <a:endParaRPr lang="cs-CZ" dirty="0" smtClean="0"/>
          </a:p>
          <a:p>
            <a:r>
              <a:rPr lang="cs-CZ" dirty="0" smtClean="0"/>
              <a:t>terapie: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dirty="0" smtClean="0"/>
              <a:t>- konzervativní – RHB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dirty="0" smtClean="0"/>
              <a:t>- krátce po narození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dirty="0" smtClean="0"/>
              <a:t>- VRL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dirty="0" smtClean="0"/>
              <a:t>- TMT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dirty="0" smtClean="0"/>
              <a:t>- relaxační techniky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dirty="0" smtClean="0"/>
              <a:t>- úprava svalové </a:t>
            </a:r>
            <a:r>
              <a:rPr lang="cs-CZ" dirty="0" err="1" smtClean="0"/>
              <a:t>dysbalance</a:t>
            </a:r>
            <a:r>
              <a:rPr lang="cs-CZ" dirty="0" smtClean="0"/>
              <a:t> v oblasti obličeje, šíje, trupu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dirty="0" smtClean="0"/>
              <a:t>- </a:t>
            </a:r>
            <a:r>
              <a:rPr lang="cs-CZ" dirty="0" err="1" smtClean="0"/>
              <a:t>Klappovo</a:t>
            </a:r>
            <a:r>
              <a:rPr lang="cs-CZ" dirty="0" smtClean="0"/>
              <a:t> lezení, PNF, obecně cvičení ve vývojových řadách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dirty="0" smtClean="0"/>
              <a:t>- KI – nárazové manipulační techniky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100" dirty="0" smtClean="0"/>
              <a:t>Zdroj: https</a:t>
            </a:r>
            <a:r>
              <a:rPr lang="cs-CZ" sz="1100" dirty="0" smtClean="0"/>
              <a:t>://www.google.cz/url?sa=i&amp;source=images&amp;cd=&amp;cad=rja&amp;uact=8&amp;ved=2ahUKEwjpsYjI5czeAhWJGuwKHYUdCdAQjRx6BAgBEAQ&amp;url=https%3A%2F%2Fwww.priznaky-projevy.cz%2Fgeneticke-nemoci%2F1108-klippel-feiluv-syndrom-priznaky-projevy-symptomy&amp;psig=AOvVaw0gHpZSPPN_CiaFYVNmEpss&amp;ust=1542041251238758</a:t>
            </a:r>
            <a:endParaRPr lang="cs-CZ" sz="1100" dirty="0"/>
          </a:p>
        </p:txBody>
      </p:sp>
      <p:pic>
        <p:nvPicPr>
          <p:cNvPr id="4" name="Zástupný symbol pro obsah 3" descr="klippel-feiluv-syndrom-priznaky-projevy-symptom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19924"/>
            <a:ext cx="8229600" cy="448651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VVV páteře – Spina </a:t>
            </a:r>
            <a:r>
              <a:rPr lang="cs-CZ" dirty="0" err="1" smtClean="0"/>
              <a:t>bifida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neuzavřený oblouk obratlového těla</a:t>
            </a:r>
          </a:p>
          <a:p>
            <a:r>
              <a:rPr lang="cs-CZ" dirty="0" smtClean="0"/>
              <a:t>nejčastěji L5, S1</a:t>
            </a:r>
          </a:p>
          <a:p>
            <a:r>
              <a:rPr lang="cs-CZ" dirty="0" smtClean="0"/>
              <a:t>nepostihuje durální vak, ani nervové struktury</a:t>
            </a:r>
          </a:p>
          <a:p>
            <a:r>
              <a:rPr lang="cs-CZ" dirty="0" smtClean="0"/>
              <a:t>není zdrojem funkčního omezení pohybu páteře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336</Words>
  <Application>Microsoft Office PowerPoint</Application>
  <PresentationFormat>Předvádění na obrazovce (4:3)</PresentationFormat>
  <Paragraphs>80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Vybrané fyzioterapeutické postupy u vrozených vad páteře a hrudníku</vt:lpstr>
      <vt:lpstr>VVV páteře -Diastematomyelie</vt:lpstr>
      <vt:lpstr>Zdroj: https://www.google.cz/url?sa=i&amp;source=images&amp;cd=&amp;ved=2ahUKEwi_vP3E48zeAhUIDOwKHVtoBgIQjRx6BAgBEAQ&amp;url=https%3A%2F%2Fboneandspine.com%2Fsplit-cord-malformation-or-diastematomyelia%2F&amp;psig=AOvVaw0WAOn0FFUNxCQfaE-CXcs0&amp;ust=1542040562590545</vt:lpstr>
      <vt:lpstr>Zdroj: https://www.google.cz/url?sa=i&amp;source=images&amp;cd=&amp;cad=rja&amp;uact=8&amp;ved=2ahUKEwjws4aO5MzeAhVDDewKHWKeCtoQjRx6BAgBEAQ&amp;url=https%3A%2F%2Fwww.omicsonline.org%2Fopen-access%2Fdiastematomyelia-an-unusual-presentation-to-rheumatology-2161-1149-1000204.php%3Faid%3D79042&amp;psig=AOvVaw0WAOn0FFUNxCQfaE-CXcs0&amp;ust=1542040562590545</vt:lpstr>
      <vt:lpstr>VVV páteře - Meningomyelokéla</vt:lpstr>
      <vt:lpstr>Zdroj: https://www.google.cz/url?sa=i&amp;source=images&amp;cd=&amp;cad=rja&amp;uact=8&amp;ved=2ahUKEwjQ0ueX5czeAhWF-aQKHc6CDV8QjRx6BAgBEAQ&amp;url=https%3A%2F%2Fstep2.medbullets.com%2Fpediatrics%2F120604%2Fmeningomyelocele&amp;psig=AOvVaw2XvraTi2hX2-QOxVBf2h-Q&amp;ust=1542041109724298</vt:lpstr>
      <vt:lpstr>VVV páteře - Klippelův-Feilův syndrom </vt:lpstr>
      <vt:lpstr>Zdroj: https://www.google.cz/url?sa=i&amp;source=images&amp;cd=&amp;cad=rja&amp;uact=8&amp;ved=2ahUKEwjpsYjI5czeAhWJGuwKHYUdCdAQjRx6BAgBEAQ&amp;url=https%3A%2F%2Fwww.priznaky-projevy.cz%2Fgeneticke-nemoci%2F1108-klippel-feiluv-syndrom-priznaky-projevy-symptomy&amp;psig=AOvVaw0gHpZSPPN_CiaFYVNmEpss&amp;ust=1542041251238758</vt:lpstr>
      <vt:lpstr>VVV páteře – Spina bifida</vt:lpstr>
      <vt:lpstr>Zdroj: https://www.google.cz/url?sa=i&amp;source=images&amp;cd=&amp;ved=2ahUKEwjYt5ye5szeAhVRjqQKHYp_Af0QjRx6BAgBEAQ&amp;url=http%3A%2F%2Fimagejournals.org%2Fnevoid-hypertrichosis-associated-with-spina-bifida.php%3Fimage_id%3D400&amp;psig=AOvVaw1WL-tTt2tBnowBHK6ZPo9R&amp;ust=1542041349114871</vt:lpstr>
      <vt:lpstr>VVV hrudníku - Pectus infundibuliforme (excavatum)</vt:lpstr>
      <vt:lpstr>Zdroj: https://www.google.cz/url?sa=i&amp;source=images&amp;cd=&amp;cad=rja&amp;uact=8&amp;ved=2ahUKEwiIwbDM58zeAhXLzqQKHfEVA3MQjRx6BAgBEAQ&amp;url=https%3A%2F%2Fwww.sciencedirect.com%2Fscience%2Farticle%2Fpii%2FS1055858608000176&amp;psig=AOvVaw3SfcpyFf62aEHTGjJzBBlw&amp;ust=1542041689258474</vt:lpstr>
      <vt:lpstr>VVV hrudníku - Pectus infundibuliforme (excavatum)</vt:lpstr>
      <vt:lpstr>VVV hrudníku – Pectus carinatum</vt:lpstr>
      <vt:lpstr>Zdroj: https://www.google.cz/url?sa=i&amp;source=images&amp;cd=&amp;cad=rja&amp;uact=8&amp;ved=2ahUKEwioibGS6MzeAhUQKewKHcFACd8QjRx6BAgBEAQ&amp;url=https%3A%2F%2Fhealthjade.com%2Fpectus-carinatum%2F&amp;psig=AOvVaw22EFr4Lwgu66ZUE98Ob7zn&amp;ust=1542041906955844</vt:lpstr>
      <vt:lpstr>VVV hrudníku - RHB</vt:lpstr>
      <vt:lpstr>Použitá literatura</vt:lpstr>
    </vt:vector>
  </TitlesOfParts>
  <Company>Windows Xp Ultimate 2008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Fyzioterapeutické postupy u vrozených vad páteře a hrudníku</dc:title>
  <dc:creator>Doma</dc:creator>
  <cp:lastModifiedBy>Doma</cp:lastModifiedBy>
  <cp:revision>21</cp:revision>
  <dcterms:created xsi:type="dcterms:W3CDTF">2018-09-16T17:33:26Z</dcterms:created>
  <dcterms:modified xsi:type="dcterms:W3CDTF">2018-11-11T17:46:53Z</dcterms:modified>
</cp:coreProperties>
</file>