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82" r:id="rId5"/>
    <p:sldId id="279" r:id="rId6"/>
    <p:sldId id="280" r:id="rId7"/>
    <p:sldId id="281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85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83" r:id="rId30"/>
    <p:sldId id="284" r:id="rId31"/>
    <p:sldId id="287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E8CC-8F06-41B7-AE60-9B5944DF7555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587-A44B-4DF1-94F7-371CC14261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E8CC-8F06-41B7-AE60-9B5944DF7555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587-A44B-4DF1-94F7-371CC14261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E8CC-8F06-41B7-AE60-9B5944DF7555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587-A44B-4DF1-94F7-371CC14261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E8CC-8F06-41B7-AE60-9B5944DF7555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587-A44B-4DF1-94F7-371CC14261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E8CC-8F06-41B7-AE60-9B5944DF7555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587-A44B-4DF1-94F7-371CC14261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E8CC-8F06-41B7-AE60-9B5944DF7555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587-A44B-4DF1-94F7-371CC14261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E8CC-8F06-41B7-AE60-9B5944DF7555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587-A44B-4DF1-94F7-371CC14261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E8CC-8F06-41B7-AE60-9B5944DF7555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587-A44B-4DF1-94F7-371CC14261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E8CC-8F06-41B7-AE60-9B5944DF7555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587-A44B-4DF1-94F7-371CC14261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E8CC-8F06-41B7-AE60-9B5944DF7555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587-A44B-4DF1-94F7-371CC14261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E8CC-8F06-41B7-AE60-9B5944DF7555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587-A44B-4DF1-94F7-371CC14261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4E8CC-8F06-41B7-AE60-9B5944DF7555}" type="datetimeFigureOut">
              <a:rPr lang="cs-CZ" smtClean="0"/>
              <a:pPr/>
              <a:t>29.9.2018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99587-A44B-4DF1-94F7-371CC142616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dspace.cuni.cz/bitstream/handle/20.500.11956/39022/BPTX_2010_2__0_260545_0_107676.pdf?sequence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fyzioterapeutické postupy u získaných vad nohy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Ivana </a:t>
            </a:r>
            <a:r>
              <a:rPr lang="cs-CZ" dirty="0" err="1" smtClean="0">
                <a:solidFill>
                  <a:schemeClr val="tx1"/>
                </a:solidFill>
              </a:rPr>
              <a:t>Radkovcová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Plochá noha u dětí – Pes </a:t>
            </a:r>
            <a:r>
              <a:rPr lang="cs-CZ" dirty="0" err="1" smtClean="0"/>
              <a:t>planovalgus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vývoj nohy do 6-7 let</a:t>
            </a:r>
          </a:p>
          <a:p>
            <a:r>
              <a:rPr lang="cs-CZ" dirty="0" smtClean="0"/>
              <a:t>vyvíjející se dětská noha:</a:t>
            </a:r>
          </a:p>
          <a:p>
            <a:pPr lvl="1"/>
            <a:r>
              <a:rPr lang="cs-CZ" dirty="0" smtClean="0"/>
              <a:t>valgozita </a:t>
            </a:r>
            <a:r>
              <a:rPr lang="cs-CZ" dirty="0" smtClean="0"/>
              <a:t>patní kosti, kolenních kloubů, kyčelních kloubů </a:t>
            </a:r>
            <a:endParaRPr lang="cs-CZ" dirty="0" smtClean="0"/>
          </a:p>
          <a:p>
            <a:pPr lvl="1"/>
            <a:r>
              <a:rPr lang="cs-CZ" dirty="0" smtClean="0"/>
              <a:t>vnitřní rotace </a:t>
            </a:r>
            <a:r>
              <a:rPr lang="cs-CZ" dirty="0" smtClean="0"/>
              <a:t>v kyčelních </a:t>
            </a:r>
            <a:r>
              <a:rPr lang="cs-CZ" dirty="0" smtClean="0"/>
              <a:t>kloubech</a:t>
            </a:r>
          </a:p>
          <a:p>
            <a:r>
              <a:rPr lang="cs-CZ" dirty="0" smtClean="0"/>
              <a:t>vyrovnání </a:t>
            </a:r>
            <a:r>
              <a:rPr lang="cs-CZ" dirty="0" smtClean="0"/>
              <a:t>osy v kolenou a zmenšení valgozity paty</a:t>
            </a:r>
          </a:p>
          <a:p>
            <a:r>
              <a:rPr lang="cs-CZ" dirty="0" smtClean="0"/>
              <a:t>patologie:</a:t>
            </a:r>
          </a:p>
          <a:p>
            <a:pPr lvl="1"/>
            <a:r>
              <a:rPr lang="cs-CZ" dirty="0" smtClean="0"/>
              <a:t>valgozita </a:t>
            </a:r>
            <a:r>
              <a:rPr lang="cs-CZ" dirty="0" smtClean="0"/>
              <a:t>patní kosti větší než 20 </a:t>
            </a:r>
            <a:r>
              <a:rPr lang="cs-CZ" dirty="0" smtClean="0"/>
              <a:t>stupňů</a:t>
            </a:r>
          </a:p>
          <a:p>
            <a:pPr lvl="1"/>
            <a:r>
              <a:rPr lang="cs-CZ" dirty="0" smtClean="0"/>
              <a:t>vnitřní </a:t>
            </a:r>
            <a:r>
              <a:rPr lang="cs-CZ" dirty="0" smtClean="0"/>
              <a:t>rotace osy </a:t>
            </a:r>
            <a:r>
              <a:rPr lang="cs-CZ" dirty="0" err="1" smtClean="0"/>
              <a:t>hlezna</a:t>
            </a:r>
            <a:endParaRPr lang="cs-CZ" dirty="0" smtClean="0"/>
          </a:p>
          <a:p>
            <a:pPr lvl="1"/>
            <a:r>
              <a:rPr lang="cs-CZ" dirty="0" smtClean="0"/>
              <a:t>mediální </a:t>
            </a:r>
            <a:r>
              <a:rPr lang="cs-CZ" dirty="0" smtClean="0"/>
              <a:t>a plantární pokles </a:t>
            </a:r>
            <a:r>
              <a:rPr lang="cs-CZ" dirty="0" err="1" smtClean="0"/>
              <a:t>talu</a:t>
            </a:r>
            <a:endParaRPr lang="cs-CZ" dirty="0" smtClean="0"/>
          </a:p>
          <a:p>
            <a:pPr lvl="1"/>
            <a:r>
              <a:rPr lang="cs-CZ" dirty="0" smtClean="0"/>
              <a:t>abdukce </a:t>
            </a:r>
            <a:r>
              <a:rPr lang="cs-CZ" dirty="0" smtClean="0"/>
              <a:t>či addukce </a:t>
            </a:r>
            <a:r>
              <a:rPr lang="cs-CZ" dirty="0" smtClean="0"/>
              <a:t>přednoží </a:t>
            </a:r>
          </a:p>
          <a:p>
            <a:pPr lvl="1"/>
            <a:r>
              <a:rPr lang="cs-CZ" dirty="0" smtClean="0"/>
              <a:t>pronace </a:t>
            </a:r>
            <a:r>
              <a:rPr lang="cs-CZ" dirty="0" smtClean="0"/>
              <a:t>I. paprsku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Plochá noha u dětí – Pes </a:t>
            </a:r>
            <a:r>
              <a:rPr lang="cs-CZ" dirty="0" err="1" smtClean="0"/>
              <a:t>planovalgus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klinický obraz:</a:t>
            </a:r>
          </a:p>
          <a:p>
            <a:r>
              <a:rPr lang="cs-CZ" dirty="0" smtClean="0"/>
              <a:t>obvykle </a:t>
            </a:r>
            <a:r>
              <a:rPr lang="cs-CZ" dirty="0" smtClean="0"/>
              <a:t>bez symptomatologie</a:t>
            </a:r>
            <a:r>
              <a:rPr lang="cs-CZ" dirty="0" smtClean="0"/>
              <a:t>, </a:t>
            </a:r>
            <a:r>
              <a:rPr lang="cs-CZ" dirty="0" smtClean="0"/>
              <a:t>obtíže až u adolescentů</a:t>
            </a:r>
          </a:p>
          <a:p>
            <a:r>
              <a:rPr lang="cs-CZ" dirty="0" smtClean="0"/>
              <a:t>únava nohou</a:t>
            </a:r>
          </a:p>
          <a:p>
            <a:r>
              <a:rPr lang="cs-CZ" dirty="0" smtClean="0"/>
              <a:t>bolest na vnitřní straně nohy, šířící se na přední stranu </a:t>
            </a:r>
            <a:r>
              <a:rPr lang="cs-CZ" dirty="0" smtClean="0"/>
              <a:t>bérce, </a:t>
            </a:r>
            <a:r>
              <a:rPr lang="cs-CZ" dirty="0" smtClean="0"/>
              <a:t>píchání, pálení, brnění</a:t>
            </a:r>
          </a:p>
          <a:p>
            <a:r>
              <a:rPr lang="cs-CZ" dirty="0" smtClean="0"/>
              <a:t>zkrácení Achillovy šlachy </a:t>
            </a:r>
            <a:r>
              <a:rPr lang="cs-CZ" dirty="0" smtClean="0"/>
              <a:t> </a:t>
            </a:r>
            <a:r>
              <a:rPr lang="cs-CZ" dirty="0" smtClean="0"/>
              <a:t>– často jednostranné, bez jasné příčiny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Plochá noha u dětí – Pes </a:t>
            </a:r>
            <a:r>
              <a:rPr lang="cs-CZ" dirty="0" err="1" smtClean="0"/>
              <a:t>planovalgus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princip terapie:</a:t>
            </a:r>
          </a:p>
          <a:p>
            <a:r>
              <a:rPr lang="cs-CZ" dirty="0" smtClean="0"/>
              <a:t>různé názory</a:t>
            </a:r>
          </a:p>
          <a:p>
            <a:r>
              <a:rPr lang="cs-CZ" dirty="0" smtClean="0"/>
              <a:t>kvalitní obuv – podložení podélné klenby a pevný opatek</a:t>
            </a:r>
          </a:p>
          <a:p>
            <a:r>
              <a:rPr lang="cs-CZ" dirty="0" smtClean="0"/>
              <a:t>stimulace a facilitace plosky – chůze naboso, různý terén</a:t>
            </a:r>
          </a:p>
          <a:p>
            <a:r>
              <a:rPr lang="cs-CZ" dirty="0" smtClean="0"/>
              <a:t>pasivní podpora – ortopedické </a:t>
            </a:r>
            <a:r>
              <a:rPr lang="cs-CZ" dirty="0" smtClean="0"/>
              <a:t>vložky</a:t>
            </a:r>
            <a:r>
              <a:rPr lang="cs-CZ" dirty="0" smtClean="0"/>
              <a:t>, </a:t>
            </a:r>
            <a:r>
              <a:rPr lang="cs-CZ" dirty="0" err="1" smtClean="0"/>
              <a:t>tape</a:t>
            </a:r>
            <a:endParaRPr lang="cs-CZ" dirty="0" smtClean="0"/>
          </a:p>
          <a:p>
            <a:r>
              <a:rPr lang="cs-CZ" dirty="0" smtClean="0"/>
              <a:t>aktivní </a:t>
            </a:r>
            <a:r>
              <a:rPr lang="cs-CZ" dirty="0" smtClean="0"/>
              <a:t>terapie – formou hry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Plochá noha u dětí – Pes </a:t>
            </a:r>
            <a:r>
              <a:rPr lang="cs-CZ" dirty="0" err="1" smtClean="0"/>
              <a:t>planovalgus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fyzioterapie:</a:t>
            </a:r>
          </a:p>
          <a:p>
            <a:r>
              <a:rPr lang="cs-CZ" dirty="0" smtClean="0"/>
              <a:t>zaměřená </a:t>
            </a:r>
            <a:r>
              <a:rPr lang="cs-CZ" dirty="0" smtClean="0"/>
              <a:t>na úpravu </a:t>
            </a:r>
            <a:r>
              <a:rPr lang="cs-CZ" dirty="0" err="1" smtClean="0"/>
              <a:t>postury</a:t>
            </a:r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Senzomotorická</a:t>
            </a:r>
            <a:r>
              <a:rPr lang="cs-CZ" dirty="0" smtClean="0">
                <a:solidFill>
                  <a:srgbClr val="FF0000"/>
                </a:solidFill>
              </a:rPr>
              <a:t> stimulace: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centrované postavení v </a:t>
            </a:r>
            <a:r>
              <a:rPr lang="cs-CZ" dirty="0" err="1" smtClean="0"/>
              <a:t>hleznu</a:t>
            </a:r>
            <a:r>
              <a:rPr lang="cs-CZ" dirty="0" smtClean="0"/>
              <a:t>, koleni, kyčli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správné postavení pánve, trupu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stimulace, facilitace plosky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trénink opory chodidla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malá noha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labilní plochy</a:t>
            </a:r>
          </a:p>
          <a:p>
            <a:pPr marL="514350" indent="-514350"/>
            <a:endParaRPr lang="cs-CZ" dirty="0" smtClean="0"/>
          </a:p>
          <a:p>
            <a:pPr marL="514350" indent="-514350"/>
            <a:r>
              <a:rPr lang="cs-CZ" dirty="0" err="1" smtClean="0"/>
              <a:t>tape</a:t>
            </a:r>
            <a:endParaRPr lang="cs-CZ" dirty="0" smtClean="0"/>
          </a:p>
          <a:p>
            <a:pPr marL="514350" indent="-514350"/>
            <a:r>
              <a:rPr lang="cs-CZ" dirty="0" smtClean="0"/>
              <a:t>vložky, obuv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Plochá noha u dospělých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dlouhodobým přetěžováním</a:t>
            </a:r>
          </a:p>
          <a:p>
            <a:r>
              <a:rPr lang="cs-CZ" dirty="0" smtClean="0"/>
              <a:t>nošením nevhodné </a:t>
            </a:r>
            <a:r>
              <a:rPr lang="cs-CZ" dirty="0" smtClean="0"/>
              <a:t>obuvi</a:t>
            </a:r>
            <a:endParaRPr lang="cs-CZ" dirty="0" smtClean="0"/>
          </a:p>
          <a:p>
            <a:r>
              <a:rPr lang="cs-CZ" dirty="0" smtClean="0"/>
              <a:t>hormonální </a:t>
            </a:r>
            <a:r>
              <a:rPr lang="cs-CZ" dirty="0" smtClean="0"/>
              <a:t>nerovnováhou</a:t>
            </a:r>
            <a:endParaRPr lang="cs-CZ" dirty="0" smtClean="0"/>
          </a:p>
          <a:p>
            <a:r>
              <a:rPr lang="cs-CZ" dirty="0" smtClean="0"/>
              <a:t>vrozenou </a:t>
            </a:r>
            <a:r>
              <a:rPr lang="cs-CZ" dirty="0" err="1" smtClean="0"/>
              <a:t>laxitou</a:t>
            </a:r>
            <a:r>
              <a:rPr lang="cs-CZ" dirty="0" smtClean="0"/>
              <a:t> </a:t>
            </a:r>
            <a:r>
              <a:rPr lang="cs-CZ" dirty="0" smtClean="0"/>
              <a:t>vaziva</a:t>
            </a:r>
          </a:p>
          <a:p>
            <a:r>
              <a:rPr lang="cs-CZ" dirty="0" smtClean="0"/>
              <a:t>řadou </a:t>
            </a:r>
            <a:r>
              <a:rPr lang="cs-CZ" dirty="0" smtClean="0"/>
              <a:t>dalších faktorů – obezita, silové sporty, nošení břemen, </a:t>
            </a:r>
            <a:r>
              <a:rPr lang="cs-CZ" dirty="0" err="1" smtClean="0"/>
              <a:t>osteoporoźa</a:t>
            </a:r>
            <a:r>
              <a:rPr lang="cs-CZ" dirty="0" smtClean="0"/>
              <a:t>, atd.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Plochá noha u dospělých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klinický obraz:</a:t>
            </a:r>
          </a:p>
          <a:p>
            <a:r>
              <a:rPr lang="cs-CZ" dirty="0" smtClean="0"/>
              <a:t>bolest v oblasti </a:t>
            </a:r>
            <a:r>
              <a:rPr lang="cs-CZ" dirty="0" err="1" smtClean="0"/>
              <a:t>hlezna</a:t>
            </a:r>
            <a:r>
              <a:rPr lang="cs-CZ" dirty="0" smtClean="0"/>
              <a:t> a </a:t>
            </a:r>
            <a:r>
              <a:rPr lang="cs-CZ" dirty="0" err="1" smtClean="0"/>
              <a:t>subtalárního</a:t>
            </a:r>
            <a:r>
              <a:rPr lang="cs-CZ" dirty="0" smtClean="0"/>
              <a:t> </a:t>
            </a:r>
            <a:r>
              <a:rPr lang="cs-CZ" dirty="0" smtClean="0"/>
              <a:t>kloubu, </a:t>
            </a:r>
            <a:r>
              <a:rPr lang="cs-CZ" dirty="0" smtClean="0"/>
              <a:t>propagace na přední stranu bérce</a:t>
            </a:r>
          </a:p>
          <a:p>
            <a:r>
              <a:rPr lang="cs-CZ" dirty="0" smtClean="0"/>
              <a:t>valgozita patní </a:t>
            </a:r>
            <a:r>
              <a:rPr lang="cs-CZ" dirty="0" smtClean="0"/>
              <a:t>kosti</a:t>
            </a:r>
            <a:endParaRPr lang="cs-CZ" dirty="0" smtClean="0"/>
          </a:p>
          <a:p>
            <a:r>
              <a:rPr lang="cs-CZ" dirty="0" smtClean="0"/>
              <a:t>abdukce a pronace přednoží</a:t>
            </a:r>
          </a:p>
          <a:p>
            <a:r>
              <a:rPr lang="cs-CZ" dirty="0" smtClean="0"/>
              <a:t>únava</a:t>
            </a:r>
          </a:p>
          <a:p>
            <a:r>
              <a:rPr lang="cs-CZ" dirty="0" smtClean="0"/>
              <a:t>špatně snáší dlouhé stání a chůzi</a:t>
            </a:r>
          </a:p>
          <a:p>
            <a:r>
              <a:rPr lang="cs-CZ" dirty="0" smtClean="0"/>
              <a:t>otoky</a:t>
            </a:r>
          </a:p>
          <a:p>
            <a:r>
              <a:rPr lang="cs-CZ" dirty="0" smtClean="0"/>
              <a:t>varixy</a:t>
            </a:r>
          </a:p>
          <a:p>
            <a:r>
              <a:rPr lang="cs-CZ" dirty="0" smtClean="0"/>
              <a:t>při chůzi chybí odvíjení chodidla od </a:t>
            </a:r>
            <a:r>
              <a:rPr lang="cs-CZ" dirty="0" smtClean="0"/>
              <a:t>podložky</a:t>
            </a:r>
          </a:p>
          <a:p>
            <a:r>
              <a:rPr lang="cs-CZ" dirty="0" smtClean="0"/>
              <a:t>tvrdý došlap</a:t>
            </a:r>
            <a:endParaRPr lang="cs-CZ" dirty="0" smtClean="0"/>
          </a:p>
          <a:p>
            <a:r>
              <a:rPr lang="cs-CZ" dirty="0" smtClean="0"/>
              <a:t>bolesti </a:t>
            </a:r>
            <a:r>
              <a:rPr lang="cs-CZ" dirty="0" smtClean="0"/>
              <a:t>ve vyšších etážích – kyčel, LS páteř</a:t>
            </a:r>
          </a:p>
          <a:p>
            <a:r>
              <a:rPr lang="cs-CZ" dirty="0" smtClean="0"/>
              <a:t>úponové bolesti v oblasti </a:t>
            </a:r>
            <a:r>
              <a:rPr lang="cs-CZ" dirty="0" err="1" smtClean="0"/>
              <a:t>hlezna</a:t>
            </a:r>
            <a:r>
              <a:rPr lang="cs-CZ" dirty="0" smtClean="0"/>
              <a:t> a nohy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Plochá noha u dospělých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terapie:</a:t>
            </a:r>
          </a:p>
          <a:p>
            <a:r>
              <a:rPr lang="cs-CZ" dirty="0" smtClean="0"/>
              <a:t>ortopedická vložka</a:t>
            </a:r>
          </a:p>
          <a:p>
            <a:r>
              <a:rPr lang="cs-CZ" dirty="0" smtClean="0"/>
              <a:t>úprava obuvi</a:t>
            </a:r>
          </a:p>
          <a:p>
            <a:r>
              <a:rPr lang="cs-CZ" dirty="0" smtClean="0"/>
              <a:t>RHB</a:t>
            </a:r>
          </a:p>
          <a:p>
            <a:r>
              <a:rPr lang="cs-CZ" dirty="0" smtClean="0"/>
              <a:t>operační – u bolestí limitujících </a:t>
            </a:r>
            <a:r>
              <a:rPr lang="cs-CZ" dirty="0" smtClean="0"/>
              <a:t>ADL</a:t>
            </a:r>
            <a:endParaRPr lang="cs-CZ" dirty="0" smtClean="0"/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Plochá noha u </a:t>
            </a:r>
            <a:r>
              <a:rPr lang="cs-CZ" dirty="0" smtClean="0"/>
              <a:t>dospělých - fyzioterapie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prevence</a:t>
            </a:r>
            <a:endParaRPr lang="cs-CZ" dirty="0" smtClean="0"/>
          </a:p>
          <a:p>
            <a:r>
              <a:rPr lang="cs-CZ" dirty="0" smtClean="0"/>
              <a:t>TMT</a:t>
            </a:r>
          </a:p>
          <a:p>
            <a:r>
              <a:rPr lang="cs-CZ" dirty="0" smtClean="0"/>
              <a:t>mobilizace</a:t>
            </a:r>
          </a:p>
          <a:p>
            <a:r>
              <a:rPr lang="cs-CZ" dirty="0" smtClean="0"/>
              <a:t>relaxace</a:t>
            </a:r>
          </a:p>
          <a:p>
            <a:r>
              <a:rPr lang="cs-CZ" dirty="0" smtClean="0"/>
              <a:t>protažení svalů v </a:t>
            </a:r>
            <a:r>
              <a:rPr lang="cs-CZ" dirty="0" err="1" smtClean="0"/>
              <a:t>hypertonu</a:t>
            </a:r>
            <a:endParaRPr lang="cs-CZ" dirty="0" smtClean="0"/>
          </a:p>
          <a:p>
            <a:r>
              <a:rPr lang="cs-CZ" dirty="0" err="1" smtClean="0"/>
              <a:t>senzomotorická</a:t>
            </a:r>
            <a:r>
              <a:rPr lang="cs-CZ" dirty="0" smtClean="0"/>
              <a:t> stimulace: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facilitace chodidla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trénink rozložení tlaků na chodidle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tříbodová opora nohy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malá noha při centrovaném postavení kloubů </a:t>
            </a:r>
            <a:r>
              <a:rPr lang="cs-CZ" dirty="0" smtClean="0"/>
              <a:t>DK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labilní plochy</a:t>
            </a:r>
            <a:endParaRPr lang="cs-CZ" dirty="0" smtClean="0"/>
          </a:p>
          <a:p>
            <a:pPr marL="514350" indent="-514350"/>
            <a:endParaRPr lang="cs-CZ" dirty="0" smtClean="0"/>
          </a:p>
          <a:p>
            <a:pPr marL="514350" indent="-514350"/>
            <a:r>
              <a:rPr lang="cs-CZ" dirty="0" smtClean="0"/>
              <a:t>ACT</a:t>
            </a:r>
            <a:r>
              <a:rPr lang="cs-CZ" dirty="0" smtClean="0"/>
              <a:t>, </a:t>
            </a:r>
            <a:r>
              <a:rPr lang="cs-CZ" dirty="0" err="1" smtClean="0"/>
              <a:t>Propriofoot</a:t>
            </a:r>
            <a:r>
              <a:rPr lang="cs-CZ" dirty="0" smtClean="0"/>
              <a:t> koncept, </a:t>
            </a:r>
            <a:r>
              <a:rPr lang="cs-CZ" dirty="0" err="1" smtClean="0"/>
              <a:t>Spiraldynamic</a:t>
            </a:r>
            <a:endParaRPr lang="cs-CZ" dirty="0" smtClean="0"/>
          </a:p>
          <a:p>
            <a:pPr marL="514350" indent="-514350"/>
            <a:r>
              <a:rPr lang="cs-CZ" dirty="0" err="1" smtClean="0"/>
              <a:t>taping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Plochá noha u dospělých - fyzioterapie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FT: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manuální a přístrojová </a:t>
            </a:r>
            <a:r>
              <a:rPr lang="cs-CZ" dirty="0" err="1" smtClean="0"/>
              <a:t>lymfodrenáž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střídavé, šlapací koupele, chladná vířivka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UZ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DD, TENS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kombinovaná terapie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Hallux</a:t>
            </a:r>
            <a:r>
              <a:rPr lang="cs-CZ" dirty="0" smtClean="0"/>
              <a:t> </a:t>
            </a:r>
            <a:r>
              <a:rPr lang="cs-CZ" dirty="0" err="1" smtClean="0"/>
              <a:t>valgus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valgózní postavení a rotace palce v </a:t>
            </a:r>
            <a:r>
              <a:rPr lang="cs-CZ" dirty="0" err="1" smtClean="0"/>
              <a:t>metatarzofalangeálním</a:t>
            </a:r>
            <a:r>
              <a:rPr lang="cs-CZ" dirty="0" smtClean="0"/>
              <a:t> kloubu</a:t>
            </a:r>
          </a:p>
          <a:p>
            <a:r>
              <a:rPr lang="cs-CZ" dirty="0" smtClean="0"/>
              <a:t>varózní postavení a prominence hlavičky I. </a:t>
            </a:r>
            <a:r>
              <a:rPr lang="cs-CZ" dirty="0" err="1" smtClean="0"/>
              <a:t>metatarzu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příčiny vzniku:</a:t>
            </a:r>
          </a:p>
          <a:p>
            <a:r>
              <a:rPr lang="cs-CZ" dirty="0" smtClean="0"/>
              <a:t>genetická predispozice – </a:t>
            </a:r>
            <a:r>
              <a:rPr lang="cs-CZ" dirty="0" err="1" smtClean="0"/>
              <a:t>hypermobilita</a:t>
            </a:r>
            <a:r>
              <a:rPr lang="cs-CZ" dirty="0" smtClean="0"/>
              <a:t>, vazivová slabost, délka I. MTT</a:t>
            </a:r>
          </a:p>
          <a:p>
            <a:r>
              <a:rPr lang="cs-CZ" dirty="0" smtClean="0"/>
              <a:t>přímé vlivy – nevhodná obuv</a:t>
            </a:r>
          </a:p>
          <a:p>
            <a:r>
              <a:rPr lang="cs-CZ" dirty="0" smtClean="0"/>
              <a:t>nepřímé vlivy – dlouhá statická zátěž, </a:t>
            </a:r>
            <a:r>
              <a:rPr lang="cs-CZ" dirty="0" err="1" smtClean="0"/>
              <a:t>plochonoží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kleneb nohy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statická  a dynamická funkce nohy</a:t>
            </a:r>
          </a:p>
          <a:p>
            <a:endParaRPr lang="cs-CZ" dirty="0" smtClean="0"/>
          </a:p>
          <a:p>
            <a:r>
              <a:rPr lang="cs-CZ" dirty="0" smtClean="0"/>
              <a:t>3 </a:t>
            </a:r>
            <a:r>
              <a:rPr lang="cs-CZ" dirty="0" smtClean="0"/>
              <a:t>opěrné body: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hrbol patní kosti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hlavička I. </a:t>
            </a:r>
            <a:r>
              <a:rPr lang="cs-CZ" dirty="0" err="1" smtClean="0"/>
              <a:t>metatarzu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hlavička V. </a:t>
            </a:r>
            <a:r>
              <a:rPr lang="cs-CZ" dirty="0" err="1" smtClean="0"/>
              <a:t>metatarzu</a:t>
            </a:r>
            <a:endParaRPr lang="cs-CZ" dirty="0" smtClean="0"/>
          </a:p>
          <a:p>
            <a:pPr marL="514350" indent="-514350"/>
            <a:endParaRPr lang="cs-CZ" dirty="0" smtClean="0"/>
          </a:p>
          <a:p>
            <a:pPr marL="514350" indent="-514350"/>
            <a:r>
              <a:rPr lang="cs-CZ" dirty="0" smtClean="0"/>
              <a:t>dva </a:t>
            </a:r>
            <a:r>
              <a:rPr lang="cs-CZ" dirty="0" smtClean="0"/>
              <a:t>systémy kleneb: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podélná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příčná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Hallux</a:t>
            </a:r>
            <a:r>
              <a:rPr lang="cs-CZ" dirty="0" smtClean="0"/>
              <a:t> </a:t>
            </a:r>
            <a:r>
              <a:rPr lang="cs-CZ" dirty="0" err="1" smtClean="0"/>
              <a:t>valgus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klinický obraz:</a:t>
            </a:r>
          </a:p>
          <a:p>
            <a:r>
              <a:rPr lang="cs-CZ" dirty="0" smtClean="0"/>
              <a:t>valgózní a rotační deformita palce</a:t>
            </a:r>
          </a:p>
          <a:p>
            <a:r>
              <a:rPr lang="cs-CZ" dirty="0" smtClean="0"/>
              <a:t>varozita prominence hlavičky I. MTT</a:t>
            </a:r>
          </a:p>
          <a:p>
            <a:r>
              <a:rPr lang="cs-CZ" dirty="0" smtClean="0"/>
              <a:t>zesílení kloubního pouzdra a zhrubělá burza nad mediální plochou hlavičky I. MTT</a:t>
            </a:r>
          </a:p>
          <a:p>
            <a:r>
              <a:rPr lang="cs-CZ" dirty="0" smtClean="0"/>
              <a:t>posun sezamských kostí </a:t>
            </a:r>
            <a:r>
              <a:rPr lang="cs-CZ" dirty="0" smtClean="0"/>
              <a:t>laterálně</a:t>
            </a:r>
            <a:endParaRPr lang="cs-CZ" dirty="0" smtClean="0"/>
          </a:p>
          <a:p>
            <a:r>
              <a:rPr lang="cs-CZ" dirty="0" smtClean="0"/>
              <a:t>subluxace proximální falangy </a:t>
            </a:r>
            <a:r>
              <a:rPr lang="cs-CZ" dirty="0" err="1" smtClean="0"/>
              <a:t>fibulárně</a:t>
            </a:r>
            <a:endParaRPr lang="cs-CZ" dirty="0" smtClean="0"/>
          </a:p>
          <a:p>
            <a:r>
              <a:rPr lang="cs-CZ" dirty="0" smtClean="0"/>
              <a:t>propad II.-IV. MTT do </a:t>
            </a:r>
            <a:r>
              <a:rPr lang="cs-CZ" dirty="0" smtClean="0"/>
              <a:t>planty</a:t>
            </a:r>
            <a:endParaRPr lang="cs-CZ" dirty="0" smtClean="0"/>
          </a:p>
          <a:p>
            <a:r>
              <a:rPr lang="cs-CZ" dirty="0" smtClean="0"/>
              <a:t>chybí využití palce v </a:t>
            </a:r>
            <a:r>
              <a:rPr lang="cs-CZ" dirty="0" smtClean="0"/>
              <a:t>opoře</a:t>
            </a:r>
            <a:endParaRPr lang="cs-CZ" dirty="0" smtClean="0"/>
          </a:p>
          <a:p>
            <a:r>
              <a:rPr lang="cs-CZ" dirty="0" smtClean="0"/>
              <a:t>při chůzi chybí odvíjení nohy od </a:t>
            </a:r>
            <a:r>
              <a:rPr lang="cs-CZ" dirty="0" smtClean="0"/>
              <a:t>podložky</a:t>
            </a:r>
          </a:p>
          <a:p>
            <a:r>
              <a:rPr lang="cs-CZ" dirty="0" smtClean="0"/>
              <a:t>chybí </a:t>
            </a:r>
            <a:r>
              <a:rPr lang="cs-CZ" dirty="0" smtClean="0"/>
              <a:t>odraz z palce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Hallux</a:t>
            </a:r>
            <a:r>
              <a:rPr lang="cs-CZ" dirty="0" smtClean="0"/>
              <a:t> </a:t>
            </a:r>
            <a:r>
              <a:rPr lang="cs-CZ" dirty="0" err="1" smtClean="0"/>
              <a:t>valgus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terapie:</a:t>
            </a:r>
          </a:p>
          <a:p>
            <a:r>
              <a:rPr lang="cs-CZ" dirty="0" smtClean="0"/>
              <a:t>funkční </a:t>
            </a:r>
            <a:r>
              <a:rPr lang="cs-CZ" dirty="0" err="1" smtClean="0"/>
              <a:t>ortézování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gumový </a:t>
            </a:r>
            <a:r>
              <a:rPr lang="cs-CZ" dirty="0" smtClean="0"/>
              <a:t>korektor </a:t>
            </a:r>
            <a:r>
              <a:rPr lang="cs-CZ" dirty="0" smtClean="0"/>
              <a:t>mezi </a:t>
            </a:r>
            <a:r>
              <a:rPr lang="cs-CZ" dirty="0" smtClean="0"/>
              <a:t>palec a </a:t>
            </a:r>
            <a:r>
              <a:rPr lang="cs-CZ" dirty="0" smtClean="0"/>
              <a:t>ukazovák </a:t>
            </a:r>
          </a:p>
          <a:p>
            <a:pPr lvl="1"/>
            <a:r>
              <a:rPr lang="cs-CZ" dirty="0" smtClean="0"/>
              <a:t>noční </a:t>
            </a:r>
            <a:r>
              <a:rPr lang="cs-CZ" dirty="0" err="1" smtClean="0"/>
              <a:t>redresor</a:t>
            </a:r>
            <a:r>
              <a:rPr lang="cs-CZ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ortopedické vložky</a:t>
            </a:r>
            <a:endParaRPr lang="cs-CZ" dirty="0" smtClean="0"/>
          </a:p>
          <a:p>
            <a:r>
              <a:rPr lang="cs-CZ" dirty="0" smtClean="0"/>
              <a:t>RHB</a:t>
            </a:r>
          </a:p>
          <a:p>
            <a:r>
              <a:rPr lang="cs-CZ" dirty="0" smtClean="0"/>
              <a:t>operační </a:t>
            </a:r>
            <a:r>
              <a:rPr lang="cs-CZ" dirty="0" smtClean="0"/>
              <a:t>léčba:</a:t>
            </a:r>
          </a:p>
          <a:p>
            <a:pPr lvl="1"/>
            <a:r>
              <a:rPr lang="cs-CZ" dirty="0" smtClean="0"/>
              <a:t>na </a:t>
            </a:r>
            <a:r>
              <a:rPr lang="cs-CZ" dirty="0" smtClean="0"/>
              <a:t>měkkých </a:t>
            </a:r>
            <a:r>
              <a:rPr lang="cs-CZ" dirty="0" smtClean="0"/>
              <a:t>tkáních</a:t>
            </a:r>
          </a:p>
          <a:p>
            <a:pPr lvl="1"/>
            <a:r>
              <a:rPr lang="cs-CZ" dirty="0" smtClean="0"/>
              <a:t>resekční </a:t>
            </a:r>
            <a:r>
              <a:rPr lang="cs-CZ" dirty="0" err="1" smtClean="0"/>
              <a:t>artroplastiky</a:t>
            </a:r>
            <a:r>
              <a:rPr lang="cs-CZ" dirty="0" smtClean="0"/>
              <a:t> – </a:t>
            </a:r>
            <a:r>
              <a:rPr lang="cs-CZ" dirty="0" err="1" smtClean="0"/>
              <a:t>baze</a:t>
            </a:r>
            <a:r>
              <a:rPr lang="cs-CZ" dirty="0" smtClean="0"/>
              <a:t> proximální falangy, osteotomie I. </a:t>
            </a:r>
            <a:r>
              <a:rPr lang="cs-CZ" dirty="0" smtClean="0"/>
              <a:t>MTT</a:t>
            </a:r>
          </a:p>
          <a:p>
            <a:pPr lvl="1"/>
            <a:r>
              <a:rPr lang="cs-CZ" dirty="0" err="1" smtClean="0"/>
              <a:t>artrodéza</a:t>
            </a:r>
            <a:r>
              <a:rPr lang="cs-CZ" dirty="0" smtClean="0"/>
              <a:t> </a:t>
            </a:r>
            <a:r>
              <a:rPr lang="cs-CZ" dirty="0" smtClean="0"/>
              <a:t>MTP skloubení palce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Hallux</a:t>
            </a:r>
            <a:r>
              <a:rPr lang="cs-CZ" dirty="0" smtClean="0"/>
              <a:t> </a:t>
            </a:r>
            <a:r>
              <a:rPr lang="cs-CZ" dirty="0" err="1" smtClean="0"/>
              <a:t>valgus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RHB:</a:t>
            </a:r>
          </a:p>
          <a:p>
            <a:r>
              <a:rPr lang="cs-CZ" dirty="0" smtClean="0"/>
              <a:t>cíl – zlepšení osy I. paprsku, zapojení palce do opory a odrazu</a:t>
            </a:r>
          </a:p>
          <a:p>
            <a:r>
              <a:rPr lang="cs-CZ" dirty="0" err="1" smtClean="0"/>
              <a:t>senzomotorická</a:t>
            </a:r>
            <a:r>
              <a:rPr lang="cs-CZ" dirty="0" smtClean="0"/>
              <a:t> </a:t>
            </a:r>
            <a:r>
              <a:rPr lang="cs-CZ" dirty="0" smtClean="0"/>
              <a:t>stimulace</a:t>
            </a:r>
            <a:endParaRPr lang="cs-CZ" dirty="0" smtClean="0"/>
          </a:p>
          <a:p>
            <a:r>
              <a:rPr lang="cs-CZ" dirty="0" smtClean="0"/>
              <a:t>TMT</a:t>
            </a:r>
          </a:p>
          <a:p>
            <a:r>
              <a:rPr lang="cs-CZ" dirty="0" smtClean="0"/>
              <a:t>mobilizace </a:t>
            </a:r>
            <a:r>
              <a:rPr lang="cs-CZ" dirty="0" smtClean="0"/>
              <a:t>kloubů </a:t>
            </a:r>
            <a:r>
              <a:rPr lang="cs-CZ" dirty="0" smtClean="0"/>
              <a:t>planty</a:t>
            </a:r>
          </a:p>
          <a:p>
            <a:r>
              <a:rPr lang="cs-CZ" dirty="0" smtClean="0"/>
              <a:t>trakce </a:t>
            </a:r>
            <a:r>
              <a:rPr lang="cs-CZ" dirty="0" smtClean="0"/>
              <a:t>palce v MTP</a:t>
            </a:r>
          </a:p>
          <a:p>
            <a:r>
              <a:rPr lang="cs-CZ" dirty="0" smtClean="0"/>
              <a:t>FT – vířivka, střídavé a šlapací koupele</a:t>
            </a:r>
          </a:p>
          <a:p>
            <a:r>
              <a:rPr lang="cs-CZ" dirty="0" err="1" smtClean="0"/>
              <a:t>taping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Hallux</a:t>
            </a:r>
            <a:r>
              <a:rPr lang="cs-CZ" dirty="0" smtClean="0"/>
              <a:t> </a:t>
            </a:r>
            <a:r>
              <a:rPr lang="cs-CZ" dirty="0" err="1" smtClean="0"/>
              <a:t>rigidus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artróza </a:t>
            </a:r>
            <a:r>
              <a:rPr lang="cs-CZ" dirty="0" err="1" smtClean="0"/>
              <a:t>metakarpofalangeálního</a:t>
            </a:r>
            <a:r>
              <a:rPr lang="cs-CZ" dirty="0" smtClean="0"/>
              <a:t> kloubu palce</a:t>
            </a:r>
          </a:p>
          <a:p>
            <a:r>
              <a:rPr lang="cs-CZ" dirty="0" smtClean="0"/>
              <a:t>bez osové deformity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klinický obraz:</a:t>
            </a:r>
          </a:p>
          <a:p>
            <a:r>
              <a:rPr lang="cs-CZ" dirty="0" smtClean="0"/>
              <a:t>bolest při chůzi</a:t>
            </a:r>
          </a:p>
          <a:p>
            <a:r>
              <a:rPr lang="cs-CZ" dirty="0" smtClean="0"/>
              <a:t>deformace MTP </a:t>
            </a:r>
            <a:r>
              <a:rPr lang="cs-CZ" dirty="0" smtClean="0"/>
              <a:t>skloubení</a:t>
            </a:r>
            <a:endParaRPr lang="cs-CZ" dirty="0" smtClean="0"/>
          </a:p>
          <a:p>
            <a:r>
              <a:rPr lang="cs-CZ" dirty="0" smtClean="0"/>
              <a:t>bolestivý pohyb a omezený ROM do dorzální flexe v MTP skloubení</a:t>
            </a:r>
          </a:p>
          <a:p>
            <a:r>
              <a:rPr lang="cs-CZ" dirty="0" smtClean="0"/>
              <a:t>zatížená zevní hrana </a:t>
            </a:r>
            <a:r>
              <a:rPr lang="cs-CZ" dirty="0" smtClean="0"/>
              <a:t>nohy</a:t>
            </a:r>
            <a:endParaRPr lang="cs-CZ" dirty="0" smtClean="0"/>
          </a:p>
          <a:p>
            <a:r>
              <a:rPr lang="cs-CZ" dirty="0" smtClean="0"/>
              <a:t>chybí odvíjení chodidla přes palec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Hallux</a:t>
            </a:r>
            <a:r>
              <a:rPr lang="cs-CZ" dirty="0" smtClean="0"/>
              <a:t> </a:t>
            </a:r>
            <a:r>
              <a:rPr lang="cs-CZ" dirty="0" err="1" smtClean="0"/>
              <a:t>rigidus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terapie:</a:t>
            </a:r>
          </a:p>
          <a:p>
            <a:r>
              <a:rPr lang="cs-CZ" dirty="0" smtClean="0"/>
              <a:t>operační řešení: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resekce hlavičky MTT, odstranění osteofytů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artrodéza</a:t>
            </a:r>
            <a:r>
              <a:rPr lang="cs-CZ" dirty="0" smtClean="0"/>
              <a:t> MTP skloubení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resekční </a:t>
            </a:r>
            <a:r>
              <a:rPr lang="cs-CZ" dirty="0" err="1" smtClean="0"/>
              <a:t>artroplastika</a:t>
            </a:r>
            <a:r>
              <a:rPr lang="cs-CZ" dirty="0" smtClean="0"/>
              <a:t> MTP </a:t>
            </a:r>
            <a:r>
              <a:rPr lang="cs-CZ" dirty="0" smtClean="0"/>
              <a:t>skloubení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/>
            <a:r>
              <a:rPr lang="cs-CZ" dirty="0" smtClean="0"/>
              <a:t>RHB s cílem udržení dosaženého pohybu v MTP skloubení – ne u </a:t>
            </a:r>
            <a:r>
              <a:rPr lang="cs-CZ" dirty="0" err="1" smtClean="0"/>
              <a:t>artrodézy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</a:t>
            </a:r>
            <a:r>
              <a:rPr lang="cs-CZ" dirty="0" err="1" smtClean="0"/>
              <a:t>etatarzalgie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bolesti přednoží distálně od </a:t>
            </a:r>
            <a:r>
              <a:rPr lang="cs-CZ" dirty="0" err="1" smtClean="0"/>
              <a:t>Lisfrankova</a:t>
            </a:r>
            <a:r>
              <a:rPr lang="cs-CZ" dirty="0" smtClean="0"/>
              <a:t> kloubu</a:t>
            </a:r>
          </a:p>
          <a:p>
            <a:r>
              <a:rPr lang="cs-CZ" dirty="0" smtClean="0"/>
              <a:t>příčina – příčně plochá noha, obezita, zvýšená </a:t>
            </a:r>
            <a:r>
              <a:rPr lang="cs-CZ" dirty="0" err="1" smtClean="0"/>
              <a:t>laxita</a:t>
            </a:r>
            <a:r>
              <a:rPr lang="cs-CZ" dirty="0" smtClean="0"/>
              <a:t> vaziva</a:t>
            </a:r>
          </a:p>
          <a:p>
            <a:r>
              <a:rPr lang="cs-CZ" dirty="0" smtClean="0"/>
              <a:t>divergence MTT</a:t>
            </a:r>
          </a:p>
          <a:p>
            <a:r>
              <a:rPr lang="cs-CZ" dirty="0" smtClean="0"/>
              <a:t>valgozita palce, varozita malíku (insuficience I. MTT a přetížení II-IV. MTT)</a:t>
            </a:r>
          </a:p>
          <a:p>
            <a:r>
              <a:rPr lang="cs-CZ" dirty="0" smtClean="0"/>
              <a:t>příčina – dlouhodobá zátěž ve stoji, chůzi, nevhodná </a:t>
            </a:r>
            <a:r>
              <a:rPr lang="cs-CZ" dirty="0" smtClean="0"/>
              <a:t>obuv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</a:t>
            </a:r>
            <a:r>
              <a:rPr lang="cs-CZ" dirty="0" err="1" smtClean="0"/>
              <a:t>etatarzalgie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klinický obraz:</a:t>
            </a:r>
          </a:p>
          <a:p>
            <a:r>
              <a:rPr lang="cs-CZ" dirty="0" smtClean="0"/>
              <a:t>bolest přednoží při stoji i chůzi</a:t>
            </a:r>
          </a:p>
          <a:p>
            <a:r>
              <a:rPr lang="cs-CZ" dirty="0" smtClean="0"/>
              <a:t>někdy parestezie </a:t>
            </a:r>
            <a:r>
              <a:rPr lang="cs-CZ" dirty="0" smtClean="0"/>
              <a:t>3. </a:t>
            </a:r>
            <a:r>
              <a:rPr lang="cs-CZ" dirty="0" smtClean="0"/>
              <a:t>a </a:t>
            </a:r>
            <a:r>
              <a:rPr lang="cs-CZ" dirty="0" smtClean="0"/>
              <a:t>4. </a:t>
            </a:r>
            <a:r>
              <a:rPr lang="cs-CZ" dirty="0" smtClean="0"/>
              <a:t>prstu (</a:t>
            </a:r>
            <a:r>
              <a:rPr lang="cs-CZ" dirty="0" err="1" smtClean="0"/>
              <a:t>Mortonova</a:t>
            </a:r>
            <a:r>
              <a:rPr lang="cs-CZ" dirty="0" smtClean="0"/>
              <a:t> </a:t>
            </a:r>
            <a:r>
              <a:rPr lang="cs-CZ" dirty="0" smtClean="0"/>
              <a:t>neuralgie)</a:t>
            </a:r>
            <a:endParaRPr lang="cs-CZ" dirty="0" smtClean="0"/>
          </a:p>
          <a:p>
            <a:r>
              <a:rPr lang="cs-CZ" dirty="0" smtClean="0"/>
              <a:t>rozšířena přední část nohy</a:t>
            </a:r>
          </a:p>
          <a:p>
            <a:r>
              <a:rPr lang="cs-CZ" dirty="0" smtClean="0"/>
              <a:t>hlavičky II.-IV. MTT prominují do plosky, palpačně bolestivé, na kůži vespod otlaky</a:t>
            </a:r>
          </a:p>
          <a:p>
            <a:r>
              <a:rPr lang="cs-CZ" dirty="0" smtClean="0"/>
              <a:t>palec v abdukčním, malík v addukčním postavení</a:t>
            </a:r>
          </a:p>
          <a:p>
            <a:r>
              <a:rPr lang="cs-CZ" dirty="0" smtClean="0"/>
              <a:t>flekční deformity prstů (kladívkové prsty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</a:t>
            </a:r>
            <a:r>
              <a:rPr lang="cs-CZ" dirty="0" err="1" smtClean="0"/>
              <a:t>etatarzalgie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terapie:</a:t>
            </a:r>
          </a:p>
          <a:p>
            <a:r>
              <a:rPr lang="cs-CZ" dirty="0" smtClean="0"/>
              <a:t>funkční </a:t>
            </a:r>
            <a:r>
              <a:rPr lang="cs-CZ" dirty="0" err="1" smtClean="0"/>
              <a:t>ortézování</a:t>
            </a:r>
            <a:r>
              <a:rPr lang="cs-CZ" dirty="0" smtClean="0"/>
              <a:t> – vložky s </a:t>
            </a:r>
            <a:r>
              <a:rPr lang="cs-CZ" dirty="0" err="1" smtClean="0"/>
              <a:t>retrokapitální</a:t>
            </a:r>
            <a:r>
              <a:rPr lang="cs-CZ" dirty="0" smtClean="0"/>
              <a:t> pelotou</a:t>
            </a:r>
          </a:p>
          <a:p>
            <a:r>
              <a:rPr lang="cs-CZ" dirty="0" smtClean="0"/>
              <a:t>úprava </a:t>
            </a:r>
            <a:r>
              <a:rPr lang="cs-CZ" dirty="0" smtClean="0"/>
              <a:t>obuvi - vlepení </a:t>
            </a:r>
            <a:r>
              <a:rPr lang="cs-CZ" dirty="0" smtClean="0"/>
              <a:t>srdíčka, nízký </a:t>
            </a:r>
            <a:r>
              <a:rPr lang="cs-CZ" dirty="0" smtClean="0"/>
              <a:t>podpatek</a:t>
            </a:r>
            <a:endParaRPr lang="cs-CZ" dirty="0" smtClean="0"/>
          </a:p>
          <a:p>
            <a:r>
              <a:rPr lang="cs-CZ" dirty="0" smtClean="0"/>
              <a:t>RHB:</a:t>
            </a:r>
          </a:p>
          <a:p>
            <a:pPr lvl="1"/>
            <a:r>
              <a:rPr lang="cs-CZ" dirty="0" smtClean="0"/>
              <a:t>jemné masáže</a:t>
            </a:r>
          </a:p>
          <a:p>
            <a:pPr lvl="1"/>
            <a:r>
              <a:rPr lang="cs-CZ" dirty="0" smtClean="0"/>
              <a:t>TMT plosky</a:t>
            </a:r>
          </a:p>
          <a:p>
            <a:pPr lvl="1"/>
            <a:r>
              <a:rPr lang="cs-CZ" dirty="0" smtClean="0"/>
              <a:t>mobilizace </a:t>
            </a:r>
            <a:r>
              <a:rPr lang="cs-CZ" dirty="0" smtClean="0"/>
              <a:t>kloubů </a:t>
            </a:r>
            <a:r>
              <a:rPr lang="cs-CZ" dirty="0" smtClean="0"/>
              <a:t>nohy</a:t>
            </a:r>
          </a:p>
          <a:p>
            <a:pPr lvl="1"/>
            <a:r>
              <a:rPr lang="cs-CZ" dirty="0" smtClean="0"/>
              <a:t>protažení kontraktur</a:t>
            </a:r>
          </a:p>
          <a:p>
            <a:pPr lvl="1"/>
            <a:r>
              <a:rPr lang="cs-CZ" dirty="0" smtClean="0"/>
              <a:t>polohování </a:t>
            </a:r>
          </a:p>
          <a:p>
            <a:pPr lvl="1"/>
            <a:r>
              <a:rPr lang="cs-CZ" dirty="0" err="1" smtClean="0"/>
              <a:t>taping</a:t>
            </a:r>
            <a:endParaRPr lang="cs-CZ" dirty="0" smtClean="0"/>
          </a:p>
          <a:p>
            <a:r>
              <a:rPr lang="cs-CZ" dirty="0" smtClean="0"/>
              <a:t>operační – osteotomie MTT, exstirpace hlaviček MTT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</a:t>
            </a:r>
            <a:r>
              <a:rPr lang="cs-CZ" dirty="0" smtClean="0"/>
              <a:t>eformity </a:t>
            </a:r>
            <a:r>
              <a:rPr lang="cs-CZ" dirty="0" smtClean="0"/>
              <a:t>prstů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err="1" smtClean="0"/>
              <a:t>Digitus</a:t>
            </a:r>
            <a:r>
              <a:rPr lang="cs-CZ" dirty="0" smtClean="0"/>
              <a:t> </a:t>
            </a:r>
            <a:r>
              <a:rPr lang="cs-CZ" dirty="0" err="1" smtClean="0"/>
              <a:t>hamatus</a:t>
            </a:r>
            <a:r>
              <a:rPr lang="cs-CZ" dirty="0" smtClean="0"/>
              <a:t>:</a:t>
            </a:r>
          </a:p>
          <a:p>
            <a:r>
              <a:rPr lang="cs-CZ" dirty="0" smtClean="0"/>
              <a:t>flekční deformita proximálního </a:t>
            </a:r>
            <a:r>
              <a:rPr lang="cs-CZ" dirty="0" err="1" smtClean="0"/>
              <a:t>interfalangeálního</a:t>
            </a:r>
            <a:r>
              <a:rPr lang="cs-CZ" dirty="0" smtClean="0"/>
              <a:t> skloubení</a:t>
            </a:r>
          </a:p>
          <a:p>
            <a:r>
              <a:rPr lang="cs-CZ" dirty="0" smtClean="0"/>
              <a:t>v </a:t>
            </a:r>
            <a:r>
              <a:rPr lang="cs-CZ" dirty="0" err="1" smtClean="0"/>
              <a:t>metatarzofalangeálním</a:t>
            </a:r>
            <a:r>
              <a:rPr lang="cs-CZ" dirty="0" smtClean="0"/>
              <a:t> skloubení je proximální článek v </a:t>
            </a:r>
            <a:r>
              <a:rPr lang="cs-CZ" dirty="0" err="1" smtClean="0"/>
              <a:t>hyperextenzi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err="1" smtClean="0"/>
              <a:t>Digitus</a:t>
            </a:r>
            <a:r>
              <a:rPr lang="cs-CZ" dirty="0" smtClean="0"/>
              <a:t> </a:t>
            </a:r>
            <a:r>
              <a:rPr lang="cs-CZ" dirty="0" err="1" smtClean="0"/>
              <a:t>malleus</a:t>
            </a:r>
            <a:r>
              <a:rPr lang="cs-CZ" dirty="0" smtClean="0"/>
              <a:t>:</a:t>
            </a:r>
          </a:p>
          <a:p>
            <a:r>
              <a:rPr lang="cs-CZ" dirty="0" smtClean="0"/>
              <a:t>flekční deformita v distálním </a:t>
            </a:r>
            <a:r>
              <a:rPr lang="cs-CZ" dirty="0" err="1" smtClean="0"/>
              <a:t>interfalangeálním</a:t>
            </a:r>
            <a:r>
              <a:rPr lang="cs-CZ" dirty="0" smtClean="0"/>
              <a:t> skloubení</a:t>
            </a:r>
          </a:p>
          <a:p>
            <a:r>
              <a:rPr lang="cs-CZ" dirty="0" smtClean="0"/>
              <a:t>nadměrným tahem dlouhého flexoru prstu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</a:t>
            </a:r>
            <a:r>
              <a:rPr lang="cs-CZ" dirty="0" smtClean="0"/>
              <a:t>eurogenně </a:t>
            </a:r>
            <a:r>
              <a:rPr lang="cs-CZ" dirty="0" smtClean="0"/>
              <a:t>podmíněná plochá noha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důsledku svalové </a:t>
            </a:r>
            <a:r>
              <a:rPr lang="cs-CZ" dirty="0" err="1" smtClean="0"/>
              <a:t>dysbalance</a:t>
            </a:r>
            <a:endParaRPr lang="cs-CZ" dirty="0" smtClean="0"/>
          </a:p>
          <a:p>
            <a:r>
              <a:rPr lang="cs-CZ" dirty="0" smtClean="0"/>
              <a:t>podoba </a:t>
            </a:r>
            <a:r>
              <a:rPr lang="cs-CZ" dirty="0" smtClean="0"/>
              <a:t>dle primární poruchy</a:t>
            </a:r>
          </a:p>
          <a:p>
            <a:r>
              <a:rPr lang="cs-CZ" dirty="0" err="1" smtClean="0"/>
              <a:t>spinomuskulární</a:t>
            </a:r>
            <a:r>
              <a:rPr lang="cs-CZ" dirty="0" smtClean="0"/>
              <a:t> úroveň </a:t>
            </a:r>
            <a:r>
              <a:rPr lang="cs-CZ" dirty="0" smtClean="0"/>
              <a:t>– hypotonie + </a:t>
            </a:r>
            <a:r>
              <a:rPr lang="cs-CZ" dirty="0" err="1" smtClean="0"/>
              <a:t>planovalgózní</a:t>
            </a:r>
            <a:r>
              <a:rPr lang="cs-CZ" dirty="0" smtClean="0"/>
              <a:t> </a:t>
            </a:r>
            <a:r>
              <a:rPr lang="cs-CZ" dirty="0" smtClean="0"/>
              <a:t>postavení nohy</a:t>
            </a:r>
          </a:p>
          <a:p>
            <a:r>
              <a:rPr lang="cs-CZ" dirty="0" smtClean="0"/>
              <a:t>na úrovni CNS </a:t>
            </a:r>
            <a:r>
              <a:rPr lang="cs-CZ" dirty="0" smtClean="0"/>
              <a:t>– </a:t>
            </a:r>
            <a:r>
              <a:rPr lang="cs-CZ" dirty="0" err="1" smtClean="0"/>
              <a:t>spasticita</a:t>
            </a:r>
            <a:endParaRPr lang="cs-CZ" dirty="0" smtClean="0"/>
          </a:p>
          <a:p>
            <a:r>
              <a:rPr lang="cs-CZ" dirty="0" smtClean="0"/>
              <a:t>RHB: </a:t>
            </a:r>
          </a:p>
          <a:p>
            <a:pPr lvl="1"/>
            <a:r>
              <a:rPr lang="cs-CZ" dirty="0" smtClean="0"/>
              <a:t>včasná </a:t>
            </a:r>
            <a:r>
              <a:rPr lang="cs-CZ" dirty="0" err="1" smtClean="0"/>
              <a:t>vertikalizace</a:t>
            </a:r>
            <a:endParaRPr lang="cs-CZ" dirty="0" smtClean="0"/>
          </a:p>
          <a:p>
            <a:pPr lvl="1"/>
            <a:r>
              <a:rPr lang="cs-CZ" dirty="0" smtClean="0"/>
              <a:t>stabilita </a:t>
            </a:r>
            <a:r>
              <a:rPr lang="cs-CZ" dirty="0" smtClean="0"/>
              <a:t>stoje a </a:t>
            </a:r>
            <a:r>
              <a:rPr lang="cs-CZ" dirty="0" smtClean="0"/>
              <a:t>chůze</a:t>
            </a:r>
          </a:p>
          <a:p>
            <a:pPr lvl="1"/>
            <a:r>
              <a:rPr lang="cs-CZ" dirty="0" smtClean="0"/>
              <a:t>ortézy</a:t>
            </a:r>
          </a:p>
          <a:p>
            <a:pPr lvl="1"/>
            <a:r>
              <a:rPr lang="cs-CZ" dirty="0" smtClean="0"/>
              <a:t>operační </a:t>
            </a:r>
            <a:r>
              <a:rPr lang="cs-CZ" dirty="0" smtClean="0"/>
              <a:t>řešení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kleneb nohy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</a:t>
            </a:r>
            <a:r>
              <a:rPr lang="cs-CZ" dirty="0" smtClean="0"/>
              <a:t>funkčního hlediska přirovnání klenby k pružnému luku – tětiva napínající luk jsou svaly a šlachy</a:t>
            </a:r>
          </a:p>
          <a:p>
            <a:r>
              <a:rPr lang="cs-CZ" dirty="0" smtClean="0"/>
              <a:t>pruží a mírní nárazy při dopadu na zem</a:t>
            </a:r>
          </a:p>
          <a:p>
            <a:r>
              <a:rPr lang="cs-CZ" dirty="0" smtClean="0"/>
              <a:t>chrání měkké tkáně</a:t>
            </a:r>
          </a:p>
          <a:p>
            <a:r>
              <a:rPr lang="cs-CZ" dirty="0" smtClean="0"/>
              <a:t>pružné přenášení hmotnosti těla při stoji, nášlap při chůzi a běhu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</a:t>
            </a:r>
            <a:r>
              <a:rPr lang="cs-CZ" dirty="0" smtClean="0"/>
              <a:t>lochá </a:t>
            </a:r>
            <a:r>
              <a:rPr lang="cs-CZ" dirty="0" smtClean="0"/>
              <a:t>noha při Os </a:t>
            </a:r>
            <a:r>
              <a:rPr lang="cs-CZ" dirty="0" err="1" smtClean="0"/>
              <a:t>tibiale</a:t>
            </a:r>
            <a:r>
              <a:rPr lang="cs-CZ" dirty="0" smtClean="0"/>
              <a:t> </a:t>
            </a:r>
            <a:r>
              <a:rPr lang="cs-CZ" dirty="0" err="1" smtClean="0"/>
              <a:t>externum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akcesorní kůstka na vnitřní straně os </a:t>
            </a:r>
            <a:r>
              <a:rPr lang="cs-CZ" dirty="0" err="1" smtClean="0"/>
              <a:t>naviculare</a:t>
            </a:r>
            <a:r>
              <a:rPr lang="cs-CZ" dirty="0" smtClean="0"/>
              <a:t>, </a:t>
            </a:r>
            <a:r>
              <a:rPr lang="cs-CZ" dirty="0" err="1" smtClean="0"/>
              <a:t>prominující</a:t>
            </a:r>
            <a:r>
              <a:rPr lang="cs-CZ" dirty="0" smtClean="0"/>
              <a:t> na mediálním okraji nohy</a:t>
            </a:r>
          </a:p>
          <a:p>
            <a:r>
              <a:rPr lang="cs-CZ" dirty="0" smtClean="0"/>
              <a:t>význam pro úpon m. </a:t>
            </a:r>
            <a:r>
              <a:rPr lang="cs-CZ" dirty="0" err="1" smtClean="0"/>
              <a:t>tibialis</a:t>
            </a:r>
            <a:r>
              <a:rPr lang="cs-CZ" dirty="0" smtClean="0"/>
              <a:t> </a:t>
            </a:r>
            <a:r>
              <a:rPr lang="cs-CZ" dirty="0" err="1" smtClean="0"/>
              <a:t>posterior</a:t>
            </a:r>
            <a:r>
              <a:rPr lang="cs-CZ" dirty="0" smtClean="0"/>
              <a:t>, ztráta podpůrné funkce pro mediální klenbu</a:t>
            </a:r>
          </a:p>
          <a:p>
            <a:r>
              <a:rPr lang="cs-CZ" dirty="0" smtClean="0"/>
              <a:t>bolesti až v dospívání</a:t>
            </a:r>
          </a:p>
          <a:p>
            <a:r>
              <a:rPr lang="cs-CZ" dirty="0" smtClean="0"/>
              <a:t>pohybem mezi os </a:t>
            </a:r>
            <a:r>
              <a:rPr lang="cs-CZ" dirty="0" err="1" smtClean="0"/>
              <a:t>naviculare</a:t>
            </a:r>
            <a:r>
              <a:rPr lang="cs-CZ" dirty="0" smtClean="0"/>
              <a:t> a os </a:t>
            </a:r>
            <a:r>
              <a:rPr lang="cs-CZ" dirty="0" err="1" smtClean="0"/>
              <a:t>tibiale</a:t>
            </a:r>
            <a:r>
              <a:rPr lang="cs-CZ" dirty="0" smtClean="0"/>
              <a:t> </a:t>
            </a:r>
            <a:r>
              <a:rPr lang="cs-CZ" dirty="0" err="1" smtClean="0"/>
              <a:t>externum</a:t>
            </a:r>
            <a:r>
              <a:rPr lang="cs-CZ" dirty="0" smtClean="0"/>
              <a:t> + tlak </a:t>
            </a:r>
            <a:r>
              <a:rPr lang="cs-CZ" dirty="0" smtClean="0"/>
              <a:t>mediální prominence v obuvi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Použitá literatura</a:t>
            </a:r>
          </a:p>
        </p:txBody>
      </p:sp>
      <p:sp>
        <p:nvSpPr>
          <p:cNvPr id="675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400" dirty="0" smtClean="0"/>
              <a:t>BUCHTELOVÁ, E. </a:t>
            </a:r>
            <a:r>
              <a:rPr lang="cs-CZ" sz="2400" i="1" dirty="0" smtClean="0"/>
              <a:t>Fyzioterapie v indikační oblasti II. </a:t>
            </a:r>
            <a:r>
              <a:rPr lang="cs-CZ" sz="2400" dirty="0" smtClean="0"/>
              <a:t>1.vyd. Ústí nad Labem: Ediční středisko PF UJEP, 2017. 139 s. ISBN 978-80-7561-060-7</a:t>
            </a:r>
            <a:r>
              <a:rPr lang="cs-CZ" sz="2400" dirty="0" smtClean="0"/>
              <a:t>.</a:t>
            </a:r>
          </a:p>
          <a:p>
            <a:pPr eaLnBrk="1" hangingPunct="1">
              <a:buFont typeface="Arial" charset="0"/>
              <a:buNone/>
            </a:pPr>
            <a:r>
              <a:rPr lang="cs-CZ" sz="2400" dirty="0" smtClean="0"/>
              <a:t>DYLEVSKÝ, I. </a:t>
            </a:r>
            <a:r>
              <a:rPr lang="cs-CZ" sz="2400" i="1" dirty="0" smtClean="0"/>
              <a:t>Funkční anatomie. </a:t>
            </a:r>
            <a:r>
              <a:rPr lang="cs-CZ" sz="2400" dirty="0" smtClean="0"/>
              <a:t>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</a:t>
            </a:r>
            <a:r>
              <a:rPr lang="cs-CZ" sz="2400" dirty="0" err="1" smtClean="0"/>
              <a:t>Grada</a:t>
            </a:r>
            <a:r>
              <a:rPr lang="cs-CZ" sz="2400" dirty="0" smtClean="0"/>
              <a:t> </a:t>
            </a:r>
            <a:r>
              <a:rPr lang="cs-CZ" sz="2400" dirty="0" err="1" smtClean="0"/>
              <a:t>Publishing</a:t>
            </a:r>
            <a:r>
              <a:rPr lang="cs-CZ" sz="2400" dirty="0" smtClean="0"/>
              <a:t>, a.s., 2009. 544 s. ISBN 978-80-247-3240-4.</a:t>
            </a:r>
            <a:endParaRPr lang="cs-CZ" sz="2400" dirty="0" smtClean="0"/>
          </a:p>
          <a:p>
            <a:pPr eaLnBrk="1" hangingPunct="1">
              <a:buFont typeface="Arial" charset="0"/>
              <a:buNone/>
            </a:pPr>
            <a:r>
              <a:rPr lang="cs-CZ" sz="2400" dirty="0" smtClean="0"/>
              <a:t>KOLÁŘ, P.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. </a:t>
            </a:r>
            <a:r>
              <a:rPr lang="cs-CZ" sz="2400" i="1" dirty="0" smtClean="0"/>
              <a:t>Rehabilitace v klinické praxi. </a:t>
            </a:r>
            <a:r>
              <a:rPr lang="cs-CZ" sz="2400" dirty="0" smtClean="0"/>
              <a:t>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</a:t>
            </a:r>
            <a:r>
              <a:rPr lang="cs-CZ" sz="2400" dirty="0" err="1" smtClean="0"/>
              <a:t>Galén</a:t>
            </a:r>
            <a:r>
              <a:rPr lang="cs-CZ" sz="2400" dirty="0" smtClean="0"/>
              <a:t>, s r.o., 2009. 713 s. ISBN 978-80-7262-657-1.</a:t>
            </a:r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2"/>
            </a:endParaRPr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2"/>
            </a:endParaRP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kleneb nohy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integrita </a:t>
            </a:r>
            <a:r>
              <a:rPr lang="cs-CZ" dirty="0" smtClean="0"/>
              <a:t>nohy udržována </a:t>
            </a:r>
            <a:r>
              <a:rPr lang="cs-CZ" dirty="0" smtClean="0"/>
              <a:t>pasivně – tvarem a architektonikou kostí, kloubů a vazů</a:t>
            </a:r>
          </a:p>
          <a:p>
            <a:r>
              <a:rPr lang="cs-CZ" dirty="0" smtClean="0"/>
              <a:t>aktivně – svalstvem nohy a </a:t>
            </a:r>
            <a:r>
              <a:rPr lang="cs-CZ" dirty="0" smtClean="0"/>
              <a:t>bérce</a:t>
            </a:r>
            <a:endParaRPr lang="cs-CZ" dirty="0" smtClean="0"/>
          </a:p>
          <a:p>
            <a:r>
              <a:rPr lang="cs-CZ" dirty="0" smtClean="0"/>
              <a:t>adaptační </a:t>
            </a:r>
            <a:r>
              <a:rPr lang="cs-CZ" dirty="0" smtClean="0"/>
              <a:t>funkce nohy – přizpůsobení se terénním nerovnostem a tlumení nárazů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Podélná klenba nohy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 smtClean="0"/>
              <a:t>vnitřní podélný paprsek:</a:t>
            </a:r>
          </a:p>
          <a:p>
            <a:pPr lvl="1"/>
            <a:r>
              <a:rPr lang="cs-CZ" dirty="0" err="1" smtClean="0"/>
              <a:t>talus</a:t>
            </a:r>
            <a:r>
              <a:rPr lang="cs-CZ" dirty="0" smtClean="0"/>
              <a:t>, os </a:t>
            </a:r>
            <a:r>
              <a:rPr lang="cs-CZ" dirty="0" err="1" smtClean="0"/>
              <a:t>naviculare</a:t>
            </a:r>
            <a:r>
              <a:rPr lang="cs-CZ" dirty="0" smtClean="0"/>
              <a:t>, </a:t>
            </a:r>
            <a:r>
              <a:rPr lang="cs-CZ" dirty="0" err="1" smtClean="0"/>
              <a:t>ossa</a:t>
            </a:r>
            <a:r>
              <a:rPr lang="cs-CZ" dirty="0" smtClean="0"/>
              <a:t> </a:t>
            </a:r>
            <a:r>
              <a:rPr lang="cs-CZ" dirty="0" err="1" smtClean="0"/>
              <a:t>cuneiformia</a:t>
            </a:r>
            <a:r>
              <a:rPr lang="cs-CZ" dirty="0" smtClean="0"/>
              <a:t>, metatarsus I-III, články 1.-3. prstu</a:t>
            </a:r>
          </a:p>
          <a:p>
            <a:pPr lvl="1"/>
            <a:r>
              <a:rPr lang="cs-CZ" dirty="0" smtClean="0"/>
              <a:t>vrchol – os </a:t>
            </a:r>
            <a:r>
              <a:rPr lang="cs-CZ" dirty="0" err="1" smtClean="0"/>
              <a:t>naviculare</a:t>
            </a:r>
            <a:endParaRPr lang="cs-CZ" dirty="0" smtClean="0"/>
          </a:p>
          <a:p>
            <a:r>
              <a:rPr lang="cs-CZ" dirty="0" smtClean="0"/>
              <a:t>vnější podélný paprsek:</a:t>
            </a:r>
          </a:p>
          <a:p>
            <a:pPr lvl="1"/>
            <a:r>
              <a:rPr lang="cs-CZ" dirty="0" err="1" smtClean="0"/>
              <a:t>calcaneus</a:t>
            </a:r>
            <a:r>
              <a:rPr lang="cs-CZ" dirty="0" smtClean="0"/>
              <a:t>, os </a:t>
            </a:r>
            <a:r>
              <a:rPr lang="cs-CZ" dirty="0" err="1" smtClean="0"/>
              <a:t>cuboideum</a:t>
            </a:r>
            <a:r>
              <a:rPr lang="cs-CZ" dirty="0" smtClean="0"/>
              <a:t>, metatarsus IV-V, články 4.-5. prstu</a:t>
            </a:r>
          </a:p>
          <a:p>
            <a:r>
              <a:rPr lang="cs-CZ" dirty="0" smtClean="0"/>
              <a:t>proximálně blízko sebe, distálně se vějířovitě rozbíhají</a:t>
            </a:r>
          </a:p>
          <a:p>
            <a:pPr lvl="1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Podélná klenba nohy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držena vazy a </a:t>
            </a:r>
            <a:r>
              <a:rPr lang="cs-CZ" dirty="0" smtClean="0"/>
              <a:t>svaly</a:t>
            </a:r>
            <a:endParaRPr lang="cs-CZ" dirty="0" smtClean="0"/>
          </a:p>
          <a:p>
            <a:r>
              <a:rPr lang="cs-CZ" dirty="0" smtClean="0"/>
              <a:t>nejvýznamnějším vazem - </a:t>
            </a:r>
            <a:r>
              <a:rPr lang="cs-CZ" dirty="0" err="1" smtClean="0"/>
              <a:t>ligamentum</a:t>
            </a:r>
            <a:r>
              <a:rPr lang="cs-CZ" dirty="0" smtClean="0"/>
              <a:t> </a:t>
            </a:r>
            <a:r>
              <a:rPr lang="cs-CZ" dirty="0" err="1" smtClean="0"/>
              <a:t>plantare</a:t>
            </a:r>
            <a:r>
              <a:rPr lang="cs-CZ" dirty="0" smtClean="0"/>
              <a:t> </a:t>
            </a:r>
            <a:r>
              <a:rPr lang="cs-CZ" dirty="0" err="1" smtClean="0"/>
              <a:t>longum</a:t>
            </a:r>
            <a:endParaRPr lang="cs-CZ" dirty="0" smtClean="0"/>
          </a:p>
          <a:p>
            <a:r>
              <a:rPr lang="cs-CZ" dirty="0" smtClean="0"/>
              <a:t>svaly</a:t>
            </a:r>
            <a:r>
              <a:rPr lang="cs-CZ" dirty="0" smtClean="0"/>
              <a:t>:</a:t>
            </a:r>
            <a:endParaRPr lang="cs-CZ" dirty="0" smtClean="0"/>
          </a:p>
          <a:p>
            <a:pPr lvl="1"/>
            <a:r>
              <a:rPr lang="cs-CZ" dirty="0" smtClean="0"/>
              <a:t>m. </a:t>
            </a:r>
            <a:r>
              <a:rPr lang="cs-CZ" dirty="0" err="1" smtClean="0"/>
              <a:t>tibialis</a:t>
            </a:r>
            <a:r>
              <a:rPr lang="cs-CZ" dirty="0" smtClean="0"/>
              <a:t> </a:t>
            </a:r>
            <a:r>
              <a:rPr lang="cs-CZ" dirty="0" err="1" smtClean="0"/>
              <a:t>posterior</a:t>
            </a:r>
            <a:endParaRPr lang="cs-CZ" dirty="0" smtClean="0"/>
          </a:p>
          <a:p>
            <a:pPr lvl="1"/>
            <a:r>
              <a:rPr lang="cs-CZ" dirty="0" smtClean="0"/>
              <a:t>m. flexor </a:t>
            </a:r>
            <a:r>
              <a:rPr lang="cs-CZ" dirty="0" err="1" smtClean="0"/>
              <a:t>digitorum</a:t>
            </a:r>
            <a:r>
              <a:rPr lang="cs-CZ" dirty="0" smtClean="0"/>
              <a:t> </a:t>
            </a:r>
            <a:r>
              <a:rPr lang="cs-CZ" dirty="0" err="1" smtClean="0"/>
              <a:t>longus</a:t>
            </a:r>
            <a:endParaRPr lang="cs-CZ" dirty="0" smtClean="0"/>
          </a:p>
          <a:p>
            <a:pPr lvl="1"/>
            <a:r>
              <a:rPr lang="cs-CZ" dirty="0" smtClean="0"/>
              <a:t>m. flexor </a:t>
            </a:r>
            <a:r>
              <a:rPr lang="cs-CZ" dirty="0" err="1" smtClean="0"/>
              <a:t>hallucis</a:t>
            </a:r>
            <a:r>
              <a:rPr lang="cs-CZ" dirty="0" smtClean="0"/>
              <a:t> </a:t>
            </a:r>
            <a:r>
              <a:rPr lang="cs-CZ" dirty="0" err="1" smtClean="0"/>
              <a:t>longus</a:t>
            </a:r>
            <a:endParaRPr lang="cs-CZ" dirty="0" smtClean="0"/>
          </a:p>
          <a:p>
            <a:pPr lvl="1"/>
            <a:r>
              <a:rPr lang="cs-CZ" dirty="0" smtClean="0"/>
              <a:t>krátké svaly planty</a:t>
            </a:r>
          </a:p>
          <a:p>
            <a:pPr lvl="1"/>
            <a:r>
              <a:rPr lang="cs-CZ" dirty="0" smtClean="0"/>
              <a:t>povrchová </a:t>
            </a:r>
            <a:r>
              <a:rPr lang="cs-CZ" dirty="0" err="1" smtClean="0"/>
              <a:t>aponeurosis</a:t>
            </a:r>
            <a:r>
              <a:rPr lang="cs-CZ" dirty="0" smtClean="0"/>
              <a:t> </a:t>
            </a:r>
            <a:r>
              <a:rPr lang="cs-CZ" dirty="0" err="1" smtClean="0"/>
              <a:t>plantaris</a:t>
            </a:r>
            <a:endParaRPr lang="cs-CZ" dirty="0" smtClean="0"/>
          </a:p>
          <a:p>
            <a:pPr lvl="1"/>
            <a:r>
              <a:rPr lang="cs-CZ" dirty="0" smtClean="0"/>
              <a:t>šlašitý třmen pod chodidlem – </a:t>
            </a:r>
            <a:r>
              <a:rPr lang="cs-CZ" dirty="0" err="1" smtClean="0"/>
              <a:t>tibiální</a:t>
            </a:r>
            <a:r>
              <a:rPr lang="cs-CZ" dirty="0" smtClean="0"/>
              <a:t> strana tažena nahoru přes m. </a:t>
            </a:r>
            <a:r>
              <a:rPr lang="cs-CZ" dirty="0" err="1" smtClean="0"/>
              <a:t>tibialis</a:t>
            </a:r>
            <a:r>
              <a:rPr lang="cs-CZ" dirty="0" smtClean="0"/>
              <a:t> </a:t>
            </a:r>
            <a:r>
              <a:rPr lang="cs-CZ" dirty="0" err="1" smtClean="0"/>
              <a:t>anterior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Příčná klenba nohy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hlavičky I.-V. </a:t>
            </a:r>
            <a:r>
              <a:rPr lang="cs-CZ" dirty="0" err="1" smtClean="0"/>
              <a:t>metatarzu</a:t>
            </a:r>
            <a:endParaRPr lang="cs-CZ" dirty="0" smtClean="0"/>
          </a:p>
          <a:p>
            <a:r>
              <a:rPr lang="cs-CZ" dirty="0" smtClean="0"/>
              <a:t>nejzřetelnější v oblasti </a:t>
            </a:r>
            <a:r>
              <a:rPr lang="cs-CZ" dirty="0" err="1" smtClean="0"/>
              <a:t>ossa</a:t>
            </a:r>
            <a:r>
              <a:rPr lang="cs-CZ" dirty="0" smtClean="0"/>
              <a:t> </a:t>
            </a:r>
            <a:r>
              <a:rPr lang="cs-CZ" dirty="0" err="1" smtClean="0"/>
              <a:t>cuneiformia</a:t>
            </a:r>
            <a:r>
              <a:rPr lang="cs-CZ" dirty="0" smtClean="0"/>
              <a:t> a os </a:t>
            </a:r>
            <a:r>
              <a:rPr lang="cs-CZ" dirty="0" err="1" smtClean="0"/>
              <a:t>cuboideum</a:t>
            </a:r>
            <a:endParaRPr lang="cs-CZ" dirty="0" smtClean="0"/>
          </a:p>
          <a:p>
            <a:r>
              <a:rPr lang="cs-CZ" dirty="0" smtClean="0"/>
              <a:t>všechny příčně probíhající struktury – </a:t>
            </a:r>
            <a:r>
              <a:rPr lang="cs-CZ" dirty="0" smtClean="0"/>
              <a:t>podchyceny šlašitým třmenem </a:t>
            </a:r>
            <a:r>
              <a:rPr lang="cs-CZ" dirty="0" smtClean="0"/>
              <a:t>(m. </a:t>
            </a:r>
            <a:r>
              <a:rPr lang="cs-CZ" dirty="0" err="1" smtClean="0"/>
              <a:t>tibialis</a:t>
            </a:r>
            <a:r>
              <a:rPr lang="cs-CZ" dirty="0" smtClean="0"/>
              <a:t> </a:t>
            </a:r>
            <a:r>
              <a:rPr lang="cs-CZ" dirty="0" err="1" smtClean="0"/>
              <a:t>anterior</a:t>
            </a:r>
            <a:r>
              <a:rPr lang="cs-CZ" dirty="0" smtClean="0"/>
              <a:t> + m</a:t>
            </a:r>
            <a:r>
              <a:rPr lang="cs-CZ" dirty="0" smtClean="0"/>
              <a:t>. </a:t>
            </a:r>
            <a:r>
              <a:rPr lang="cs-CZ" dirty="0" err="1" smtClean="0"/>
              <a:t>peroneus</a:t>
            </a:r>
            <a:r>
              <a:rPr lang="cs-CZ" dirty="0" smtClean="0"/>
              <a:t> </a:t>
            </a:r>
            <a:r>
              <a:rPr lang="cs-CZ" dirty="0" err="1" smtClean="0"/>
              <a:t>longus</a:t>
            </a:r>
            <a:r>
              <a:rPr lang="cs-CZ" dirty="0" smtClean="0"/>
              <a:t>)</a:t>
            </a:r>
          </a:p>
          <a:p>
            <a:pPr lvl="1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Statické deformity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plochá noha</a:t>
            </a:r>
          </a:p>
          <a:p>
            <a:r>
              <a:rPr lang="cs-CZ" dirty="0" err="1" smtClean="0"/>
              <a:t>Hallux</a:t>
            </a:r>
            <a:r>
              <a:rPr lang="cs-CZ" dirty="0" smtClean="0"/>
              <a:t> </a:t>
            </a:r>
            <a:r>
              <a:rPr lang="cs-CZ" dirty="0" err="1" smtClean="0"/>
              <a:t>valgus</a:t>
            </a:r>
            <a:endParaRPr lang="cs-CZ" dirty="0" smtClean="0"/>
          </a:p>
          <a:p>
            <a:r>
              <a:rPr lang="cs-CZ" dirty="0" err="1" smtClean="0"/>
              <a:t>Hallux</a:t>
            </a:r>
            <a:r>
              <a:rPr lang="cs-CZ" dirty="0" smtClean="0"/>
              <a:t> </a:t>
            </a:r>
            <a:r>
              <a:rPr lang="cs-CZ" dirty="0" err="1" smtClean="0"/>
              <a:t>rigidus</a:t>
            </a:r>
            <a:endParaRPr lang="cs-CZ" dirty="0" smtClean="0"/>
          </a:p>
          <a:p>
            <a:r>
              <a:rPr lang="cs-CZ" dirty="0" err="1" smtClean="0"/>
              <a:t>metatarzalgie</a:t>
            </a:r>
            <a:endParaRPr lang="cs-CZ" dirty="0" smtClean="0"/>
          </a:p>
          <a:p>
            <a:r>
              <a:rPr lang="cs-CZ" dirty="0" smtClean="0"/>
              <a:t>deformity prstů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Plochá noha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snížení podélné klenby nohy s valgozitou patní kosti</a:t>
            </a:r>
          </a:p>
          <a:p>
            <a:endParaRPr lang="cs-CZ" dirty="0" smtClean="0"/>
          </a:p>
          <a:p>
            <a:r>
              <a:rPr lang="cs-CZ" dirty="0" smtClean="0"/>
              <a:t>příčiny</a:t>
            </a:r>
            <a:r>
              <a:rPr lang="cs-CZ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chabý vazivový aparát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nervosvalová onemocnění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revmatická onemocnění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kontraktury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1265</Words>
  <Application>Microsoft Office PowerPoint</Application>
  <PresentationFormat>Předvádění na obrazovce (4:3)</PresentationFormat>
  <Paragraphs>258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sady Office</vt:lpstr>
      <vt:lpstr>Vybrané fyzioterapeutické postupy u získaných vad nohy</vt:lpstr>
      <vt:lpstr>Systém kleneb nohy</vt:lpstr>
      <vt:lpstr>Systém kleneb nohy</vt:lpstr>
      <vt:lpstr>Systém kleneb nohy</vt:lpstr>
      <vt:lpstr>Podélná klenba nohy</vt:lpstr>
      <vt:lpstr>Podélná klenba nohy</vt:lpstr>
      <vt:lpstr>Příčná klenba nohy</vt:lpstr>
      <vt:lpstr>Statické deformity</vt:lpstr>
      <vt:lpstr>Plochá noha</vt:lpstr>
      <vt:lpstr>Plochá noha u dětí – Pes planovalgus</vt:lpstr>
      <vt:lpstr>Plochá noha u dětí – Pes planovalgus</vt:lpstr>
      <vt:lpstr>Plochá noha u dětí – Pes planovalgus</vt:lpstr>
      <vt:lpstr>Plochá noha u dětí – Pes planovalgus</vt:lpstr>
      <vt:lpstr>Plochá noha u dospělých</vt:lpstr>
      <vt:lpstr>Plochá noha u dospělých</vt:lpstr>
      <vt:lpstr>Plochá noha u dospělých</vt:lpstr>
      <vt:lpstr>Plochá noha u dospělých - fyzioterapie</vt:lpstr>
      <vt:lpstr>Plochá noha u dospělých - fyzioterapie</vt:lpstr>
      <vt:lpstr>Hallux valgus</vt:lpstr>
      <vt:lpstr>Hallux valgus</vt:lpstr>
      <vt:lpstr>Hallux valgus</vt:lpstr>
      <vt:lpstr>Hallux valgus</vt:lpstr>
      <vt:lpstr>Hallux rigidus</vt:lpstr>
      <vt:lpstr>Hallux rigidus</vt:lpstr>
      <vt:lpstr>Metatarzalgie</vt:lpstr>
      <vt:lpstr>Metatarzalgie</vt:lpstr>
      <vt:lpstr>Metatarzalgie</vt:lpstr>
      <vt:lpstr>Deformity prstů</vt:lpstr>
      <vt:lpstr>Neurogenně podmíněná plochá noha</vt:lpstr>
      <vt:lpstr>Plochá noha při Os tibiale externum</vt:lpstr>
      <vt:lpstr>Použitá literatura</vt:lpstr>
    </vt:vector>
  </TitlesOfParts>
  <Company>Windows Xp Ultimate 2008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Fyzioterapeutické postupy u získaných vad nohy</dc:title>
  <dc:creator>Doma</dc:creator>
  <cp:lastModifiedBy>Doma</cp:lastModifiedBy>
  <cp:revision>50</cp:revision>
  <dcterms:created xsi:type="dcterms:W3CDTF">2018-09-16T17:35:21Z</dcterms:created>
  <dcterms:modified xsi:type="dcterms:W3CDTF">2018-09-29T20:19:33Z</dcterms:modified>
</cp:coreProperties>
</file>