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0419C-C61E-4951-833A-BCE69090B8AF}" type="datetimeFigureOut">
              <a:rPr lang="cs-CZ" smtClean="0"/>
              <a:pPr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08CE6-14E0-4075-9F36-0956E9D6D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bitstream/handle/20.500.11956/39022/BPTX_2010_2__0_260545_0_107676.pdf?sequence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fyzioterapeutické postupy v geriatrii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Geriatrické modifikace a souvislosti RHB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individualizace</a:t>
            </a:r>
          </a:p>
          <a:p>
            <a:r>
              <a:rPr lang="cs-CZ" dirty="0" smtClean="0"/>
              <a:t>přizpůsobení zdravotnímu stavu</a:t>
            </a:r>
          </a:p>
          <a:p>
            <a:r>
              <a:rPr lang="cs-CZ" dirty="0" smtClean="0"/>
              <a:t>přizpůsobit </a:t>
            </a:r>
            <a:r>
              <a:rPr lang="cs-CZ" dirty="0" err="1" smtClean="0"/>
              <a:t>komorbiditám</a:t>
            </a:r>
            <a:r>
              <a:rPr lang="cs-CZ" dirty="0" smtClean="0"/>
              <a:t> a geriatrické křehkosti</a:t>
            </a:r>
          </a:p>
          <a:p>
            <a:r>
              <a:rPr lang="cs-CZ" dirty="0" smtClean="0"/>
              <a:t>vhodné zátěžové vyšetření k posouzení koronární rezervy a </a:t>
            </a:r>
            <a:r>
              <a:rPr lang="cs-CZ" dirty="0" err="1" smtClean="0"/>
              <a:t>elektrostability</a:t>
            </a:r>
            <a:endParaRPr lang="cs-CZ" dirty="0" smtClean="0"/>
          </a:p>
          <a:p>
            <a:r>
              <a:rPr lang="cs-CZ" dirty="0" smtClean="0"/>
              <a:t>šetrnost cvičební jednotky – zejména při odporovém tréninku – krátký, svalová příprava na zátěž</a:t>
            </a:r>
          </a:p>
          <a:p>
            <a:r>
              <a:rPr lang="cs-CZ" dirty="0" smtClean="0"/>
              <a:t>hlavní limitací obvykle kognitivní deficit – jednodušší cviky, účast rodiny, řádná instruktáž, pomalu, v klidu vysvětlit</a:t>
            </a:r>
          </a:p>
          <a:p>
            <a:r>
              <a:rPr lang="cs-CZ" dirty="0" smtClean="0"/>
              <a:t>podpora důstojnosti, sebeúcty, , autonomie, seberealizace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komplexní geriatrické hodnocení – CGA, geriatrické posouzení a management pacienta – GEM</a:t>
            </a:r>
          </a:p>
          <a:p>
            <a:r>
              <a:rPr lang="cs-CZ" dirty="0" smtClean="0"/>
              <a:t>komunitní geriatrická centra – </a:t>
            </a:r>
            <a:r>
              <a:rPr lang="cs-CZ" dirty="0" err="1" smtClean="0"/>
              <a:t>multioborové</a:t>
            </a:r>
            <a:r>
              <a:rPr lang="cs-CZ" dirty="0" smtClean="0"/>
              <a:t> pochopení problematiky, prognózy, účelná cílená intervence (např. </a:t>
            </a:r>
            <a:r>
              <a:rPr lang="cs-CZ" dirty="0" err="1" smtClean="0"/>
              <a:t>infaustně</a:t>
            </a:r>
            <a:r>
              <a:rPr lang="cs-CZ" dirty="0" smtClean="0"/>
              <a:t> nemocní – nutnost přizpůsobení se pacientovi)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výběru pohybových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zdravotního stavu (respektovat limity zatížení, bezpečná hladina TF, edukace, zpětná vazba, atd.)</a:t>
            </a:r>
          </a:p>
          <a:p>
            <a:r>
              <a:rPr lang="cs-CZ" dirty="0" smtClean="0"/>
              <a:t>věku (otestování zdatnosti jedince)</a:t>
            </a:r>
          </a:p>
          <a:p>
            <a:r>
              <a:rPr lang="cs-CZ" dirty="0" smtClean="0"/>
              <a:t>pohlaví (např. u žen – větší % osteoporózy – KI skoky, aktivity s vyšším nebezpečím pádu)</a:t>
            </a:r>
          </a:p>
          <a:p>
            <a:r>
              <a:rPr lang="cs-CZ" dirty="0" smtClean="0"/>
              <a:t>pohybových zkušeností</a:t>
            </a:r>
          </a:p>
          <a:p>
            <a:r>
              <a:rPr lang="cs-CZ" dirty="0" smtClean="0"/>
              <a:t>úrovně zdatnosti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Vyšetření před zahájením pohybového programu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interní, včetně pohybové anamnézy</a:t>
            </a:r>
          </a:p>
          <a:p>
            <a:r>
              <a:rPr lang="cs-CZ" dirty="0" smtClean="0"/>
              <a:t>zátěžový test s EKG, TK, stanovením individuální bezpečné tréninkové TF</a:t>
            </a:r>
          </a:p>
          <a:p>
            <a:r>
              <a:rPr lang="cs-CZ" dirty="0" smtClean="0"/>
              <a:t>vyšetření pohybového systému, pohybových stereotypů</a:t>
            </a:r>
          </a:p>
          <a:p>
            <a:r>
              <a:rPr lang="cs-CZ" dirty="0" smtClean="0"/>
              <a:t>základní biochemické vyšetření (glukózová tolerance, metabolismus tuků, atd.)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chůze, plavání</a:t>
            </a:r>
          </a:p>
          <a:p>
            <a:r>
              <a:rPr lang="cs-CZ" dirty="0" smtClean="0"/>
              <a:t>individuální tréninky na ergometru</a:t>
            </a:r>
          </a:p>
          <a:p>
            <a:r>
              <a:rPr lang="cs-CZ" dirty="0" smtClean="0"/>
              <a:t>programy domácího cvičení</a:t>
            </a:r>
          </a:p>
          <a:p>
            <a:r>
              <a:rPr lang="cs-CZ" dirty="0" smtClean="0"/>
              <a:t>skupinová cvičení</a:t>
            </a:r>
          </a:p>
          <a:p>
            <a:r>
              <a:rPr lang="cs-CZ" dirty="0" smtClean="0"/>
              <a:t>týdenní rekondiční pobyty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provádění pohybových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seznámit s metodikou a technikou</a:t>
            </a:r>
          </a:p>
          <a:p>
            <a:r>
              <a:rPr lang="cs-CZ" dirty="0" smtClean="0"/>
              <a:t>znát limit intenzity zátěže</a:t>
            </a:r>
          </a:p>
          <a:p>
            <a:r>
              <a:rPr lang="cs-CZ" dirty="0" smtClean="0"/>
              <a:t>zátěžový test</a:t>
            </a:r>
          </a:p>
          <a:p>
            <a:r>
              <a:rPr lang="cs-CZ" dirty="0" smtClean="0"/>
              <a:t>postupnost zatížení</a:t>
            </a:r>
          </a:p>
          <a:p>
            <a:r>
              <a:rPr lang="cs-CZ" dirty="0" smtClean="0"/>
              <a:t>rozcvičení</a:t>
            </a:r>
          </a:p>
          <a:p>
            <a:r>
              <a:rPr lang="cs-CZ" dirty="0" smtClean="0"/>
              <a:t>důraz na základní polohy</a:t>
            </a:r>
          </a:p>
          <a:p>
            <a:r>
              <a:rPr lang="cs-CZ" dirty="0" smtClean="0"/>
              <a:t>držení těla</a:t>
            </a:r>
          </a:p>
          <a:p>
            <a:r>
              <a:rPr lang="cs-CZ" dirty="0" smtClean="0"/>
              <a:t>regenerační fáze cvičení – relaxace, návrat TF a TK do klidových hodnot</a:t>
            </a:r>
          </a:p>
          <a:p>
            <a:r>
              <a:rPr lang="cs-CZ" dirty="0" smtClean="0"/>
              <a:t>CJ vyrovnávací – </a:t>
            </a:r>
            <a:r>
              <a:rPr lang="cs-CZ" dirty="0" err="1" smtClean="0"/>
              <a:t>vyrovnávací</a:t>
            </a:r>
            <a:r>
              <a:rPr lang="cs-CZ" dirty="0" smtClean="0"/>
              <a:t> cviky – uvolňování kloubů, protahování svalů</a:t>
            </a:r>
          </a:p>
          <a:p>
            <a:r>
              <a:rPr lang="cs-CZ" dirty="0" smtClean="0"/>
              <a:t>postupně zařadit dynamická posilovací cvičení</a:t>
            </a:r>
          </a:p>
          <a:p>
            <a:r>
              <a:rPr lang="cs-CZ" dirty="0" smtClean="0"/>
              <a:t>nácvik pohybových </a:t>
            </a:r>
            <a:r>
              <a:rPr lang="cs-CZ" dirty="0" smtClean="0"/>
              <a:t>stereotypů</a:t>
            </a: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provádění pohybových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přednost nižší cvičební polohy – nižší náročnost</a:t>
            </a:r>
          </a:p>
          <a:p>
            <a:r>
              <a:rPr lang="cs-CZ" dirty="0" smtClean="0"/>
              <a:t>postupně vyšší polohy</a:t>
            </a:r>
          </a:p>
          <a:p>
            <a:r>
              <a:rPr lang="cs-CZ" dirty="0" smtClean="0"/>
              <a:t>asistované pohyby v pomalém rytmu</a:t>
            </a:r>
          </a:p>
          <a:p>
            <a:r>
              <a:rPr lang="cs-CZ" dirty="0" smtClean="0"/>
              <a:t>přesné zaujetí základní polohy</a:t>
            </a:r>
          </a:p>
          <a:p>
            <a:r>
              <a:rPr lang="cs-CZ" dirty="0" smtClean="0"/>
              <a:t>přesné provedení cviku</a:t>
            </a:r>
          </a:p>
          <a:p>
            <a:r>
              <a:rPr lang="cs-CZ" dirty="0" smtClean="0"/>
              <a:t>vzpřímené držení těla</a:t>
            </a:r>
          </a:p>
          <a:p>
            <a:r>
              <a:rPr lang="cs-CZ" dirty="0" smtClean="0"/>
              <a:t>chůze</a:t>
            </a:r>
          </a:p>
          <a:p>
            <a:r>
              <a:rPr lang="cs-CZ" dirty="0" smtClean="0"/>
              <a:t>správné dýchání</a:t>
            </a:r>
          </a:p>
          <a:p>
            <a:r>
              <a:rPr lang="cs-CZ" dirty="0" smtClean="0"/>
              <a:t>relaxace</a:t>
            </a:r>
          </a:p>
          <a:p>
            <a:r>
              <a:rPr lang="cs-CZ" dirty="0" smtClean="0"/>
              <a:t>délka cvičení 20-60 minut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při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vycházet z nižších poloh, postupně vyšší</a:t>
            </a:r>
          </a:p>
          <a:p>
            <a:r>
              <a:rPr lang="cs-CZ" dirty="0" smtClean="0"/>
              <a:t>správná výchozí poloha</a:t>
            </a:r>
          </a:p>
          <a:p>
            <a:r>
              <a:rPr lang="cs-CZ" dirty="0" smtClean="0"/>
              <a:t>jednodušší cviky s menšími nároky na koordinaci</a:t>
            </a:r>
          </a:p>
          <a:p>
            <a:r>
              <a:rPr lang="cs-CZ" dirty="0" smtClean="0"/>
              <a:t>koordinace s dýcháním</a:t>
            </a:r>
          </a:p>
          <a:p>
            <a:r>
              <a:rPr lang="cs-CZ" dirty="0" smtClean="0"/>
              <a:t>aktivace HSS</a:t>
            </a:r>
          </a:p>
          <a:p>
            <a:r>
              <a:rPr lang="cs-CZ" dirty="0" smtClean="0"/>
              <a:t>relaxace na závěr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Cvičební jednotka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úvodní část:</a:t>
            </a:r>
          </a:p>
          <a:p>
            <a:r>
              <a:rPr lang="cs-CZ" dirty="0" smtClean="0"/>
              <a:t>rušnější činnosti – prokrvení, zahřátí</a:t>
            </a:r>
          </a:p>
          <a:p>
            <a:r>
              <a:rPr lang="cs-CZ" dirty="0" smtClean="0"/>
              <a:t>nižší intenzita</a:t>
            </a:r>
          </a:p>
          <a:p>
            <a:r>
              <a:rPr lang="cs-CZ" dirty="0" smtClean="0"/>
              <a:t>5-10 min</a:t>
            </a:r>
          </a:p>
          <a:p>
            <a:pPr>
              <a:buNone/>
            </a:pPr>
            <a:r>
              <a:rPr lang="cs-CZ" dirty="0" smtClean="0"/>
              <a:t>vyrovnávací část:</a:t>
            </a:r>
          </a:p>
          <a:p>
            <a:r>
              <a:rPr lang="cs-CZ" dirty="0" smtClean="0"/>
              <a:t>cíleně zaměřené pro činnosti, které budou následovat v rozvíjející části</a:t>
            </a:r>
          </a:p>
          <a:p>
            <a:r>
              <a:rPr lang="cs-CZ" dirty="0" smtClean="0"/>
              <a:t>nízká intenzita</a:t>
            </a:r>
          </a:p>
          <a:p>
            <a:r>
              <a:rPr lang="cs-CZ" dirty="0" smtClean="0"/>
              <a:t>vedené pomalé pohyby</a:t>
            </a:r>
          </a:p>
          <a:p>
            <a:pPr>
              <a:buNone/>
            </a:pPr>
            <a:r>
              <a:rPr lang="cs-CZ" dirty="0" smtClean="0"/>
              <a:t>rozvíjející část:</a:t>
            </a:r>
          </a:p>
          <a:p>
            <a:r>
              <a:rPr lang="cs-CZ" dirty="0" smtClean="0"/>
              <a:t>různá náplň a zaměření</a:t>
            </a:r>
          </a:p>
          <a:p>
            <a:r>
              <a:rPr lang="cs-CZ" dirty="0" smtClean="0"/>
              <a:t>intenzita zatížení by neměla překročit </a:t>
            </a:r>
            <a:r>
              <a:rPr lang="cs-CZ" dirty="0" err="1" smtClean="0"/>
              <a:t>submaximální</a:t>
            </a:r>
            <a:r>
              <a:rPr lang="cs-CZ" dirty="0" smtClean="0"/>
              <a:t> hodnotu (60 % maxima)</a:t>
            </a:r>
          </a:p>
          <a:p>
            <a:r>
              <a:rPr lang="cs-CZ" dirty="0" smtClean="0"/>
              <a:t>sledovat únavu a další indikátory zatížení</a:t>
            </a:r>
          </a:p>
          <a:p>
            <a:pPr>
              <a:buNone/>
            </a:pPr>
            <a:r>
              <a:rPr lang="cs-CZ" dirty="0" smtClean="0"/>
              <a:t>závěrečná část:</a:t>
            </a:r>
          </a:p>
          <a:p>
            <a:r>
              <a:rPr lang="cs-CZ" dirty="0" smtClean="0"/>
              <a:t>relaxace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Rekondiční pobyty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2x za rok ideální</a:t>
            </a:r>
          </a:p>
          <a:p>
            <a:r>
              <a:rPr lang="cs-CZ" dirty="0" smtClean="0"/>
              <a:t>redukovaná strava</a:t>
            </a:r>
          </a:p>
          <a:p>
            <a:r>
              <a:rPr lang="cs-CZ" dirty="0" smtClean="0"/>
              <a:t>program:</a:t>
            </a:r>
          </a:p>
          <a:p>
            <a:pPr>
              <a:buNone/>
            </a:pPr>
            <a:r>
              <a:rPr lang="cs-CZ" dirty="0" smtClean="0"/>
              <a:t>	- ranní rozcvičení </a:t>
            </a:r>
            <a:r>
              <a:rPr lang="cs-CZ" dirty="0" smtClean="0"/>
              <a:t>(</a:t>
            </a:r>
            <a:r>
              <a:rPr lang="cs-CZ" dirty="0" smtClean="0"/>
              <a:t>30 min)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dopolední a odpolední cvičení </a:t>
            </a:r>
            <a:r>
              <a:rPr lang="cs-CZ" dirty="0" smtClean="0"/>
              <a:t>(</a:t>
            </a:r>
            <a:r>
              <a:rPr lang="cs-CZ" dirty="0" smtClean="0"/>
              <a:t>60 min)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- 2x denně kondiční chůze v lese </a:t>
            </a:r>
            <a:r>
              <a:rPr lang="cs-CZ" dirty="0" smtClean="0"/>
              <a:t>(</a:t>
            </a:r>
            <a:r>
              <a:rPr lang="cs-CZ" dirty="0" smtClean="0"/>
              <a:t>4-6 km)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odpolední chodecký trénink </a:t>
            </a:r>
            <a:r>
              <a:rPr lang="cs-CZ" dirty="0" smtClean="0"/>
              <a:t>(</a:t>
            </a:r>
            <a:r>
              <a:rPr lang="cs-CZ" dirty="0" smtClean="0"/>
              <a:t>30-40 </a:t>
            </a:r>
            <a:r>
              <a:rPr lang="cs-CZ" dirty="0" smtClean="0"/>
              <a:t>min dle </a:t>
            </a:r>
            <a:r>
              <a:rPr lang="cs-CZ" dirty="0" smtClean="0"/>
              <a:t>TF)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odpolední relaxace</a:t>
            </a:r>
          </a:p>
          <a:p>
            <a:pPr>
              <a:buNone/>
            </a:pPr>
            <a:r>
              <a:rPr lang="cs-CZ" dirty="0" smtClean="0"/>
              <a:t>	- večerní edukační přednášky </a:t>
            </a:r>
            <a:r>
              <a:rPr lang="cs-CZ" dirty="0" smtClean="0"/>
              <a:t>(</a:t>
            </a:r>
            <a:r>
              <a:rPr lang="cs-CZ" dirty="0" smtClean="0"/>
              <a:t>3x </a:t>
            </a:r>
            <a:r>
              <a:rPr lang="cs-CZ" dirty="0" smtClean="0"/>
              <a:t>za </a:t>
            </a:r>
            <a:r>
              <a:rPr lang="cs-CZ" dirty="0" smtClean="0"/>
              <a:t>pobyt)</a:t>
            </a:r>
            <a:endParaRPr lang="cs-CZ" dirty="0" smtClean="0"/>
          </a:p>
          <a:p>
            <a:r>
              <a:rPr lang="cs-CZ" dirty="0" smtClean="0"/>
              <a:t>ostatní aktivity – doplňkově, specifické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BUCHTELOVÁ, E. </a:t>
            </a:r>
            <a:r>
              <a:rPr lang="cs-CZ" sz="2400" i="1" dirty="0" smtClean="0"/>
              <a:t>Fyzioterapie v indikační oblasti II. </a:t>
            </a:r>
            <a:r>
              <a:rPr lang="cs-CZ" sz="2400" dirty="0" smtClean="0"/>
              <a:t>1.vyd. Ústí nad Labem: Ediční středisko PF UJEP, 2017. 139 s. ISBN 978-80-7561-060-7.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Geriatrie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věda o zdravotním stavu ve stáří, chorobách ve stáří</a:t>
            </a:r>
          </a:p>
          <a:p>
            <a:r>
              <a:rPr lang="cs-CZ" dirty="0" smtClean="0"/>
              <a:t>stárnutí populace</a:t>
            </a:r>
          </a:p>
          <a:p>
            <a:r>
              <a:rPr lang="cs-CZ" dirty="0" smtClean="0"/>
              <a:t>směřování k dlouhověké společnosti</a:t>
            </a:r>
          </a:p>
          <a:p>
            <a:r>
              <a:rPr lang="cs-CZ" dirty="0" smtClean="0"/>
              <a:t>klíčovým prvkem stáří je funkční zdatnost</a:t>
            </a:r>
          </a:p>
          <a:p>
            <a:r>
              <a:rPr lang="cs-CZ" dirty="0" smtClean="0"/>
              <a:t>vznik </a:t>
            </a:r>
            <a:r>
              <a:rPr lang="cs-CZ" dirty="0" err="1" smtClean="0"/>
              <a:t>dysability</a:t>
            </a:r>
            <a:r>
              <a:rPr lang="cs-CZ" dirty="0" smtClean="0"/>
              <a:t> (ztráty, omezení funkční schopnosti):</a:t>
            </a:r>
          </a:p>
          <a:p>
            <a:pPr>
              <a:buNone/>
            </a:pPr>
            <a:r>
              <a:rPr lang="cs-CZ" dirty="0" smtClean="0"/>
              <a:t>	- náhlý (rapid on-set </a:t>
            </a:r>
            <a:r>
              <a:rPr lang="cs-CZ" dirty="0" err="1" smtClean="0"/>
              <a:t>disability</a:t>
            </a:r>
            <a:r>
              <a:rPr lang="cs-CZ" dirty="0" smtClean="0"/>
              <a:t>) – CMP, úraz, atd.</a:t>
            </a:r>
          </a:p>
          <a:p>
            <a:pPr>
              <a:buNone/>
            </a:pPr>
            <a:r>
              <a:rPr lang="cs-CZ" dirty="0" smtClean="0"/>
              <a:t>	- postupný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monokauzální</a:t>
            </a:r>
            <a:r>
              <a:rPr lang="cs-CZ" dirty="0" smtClean="0"/>
              <a:t> – Alzheimerova demence, Parkinsonský syndrom, atd.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multikauzální</a:t>
            </a:r>
            <a:r>
              <a:rPr lang="cs-CZ" dirty="0" smtClean="0"/>
              <a:t> – geriatrická křehkost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aspekty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zvýšená prevalence nemocí stáří (ateroskleróza, CMP, degenerativní onemocnění, CHOPN, operace, atd.)</a:t>
            </a:r>
          </a:p>
          <a:p>
            <a:r>
              <a:rPr lang="cs-CZ" dirty="0" smtClean="0"/>
              <a:t>zvláštnosti chorob a podmínek pro jejich léčení (atypický klinický obraz, vliv </a:t>
            </a:r>
            <a:r>
              <a:rPr lang="cs-CZ" dirty="0" err="1" smtClean="0"/>
              <a:t>komorbidit</a:t>
            </a:r>
            <a:r>
              <a:rPr lang="cs-CZ" dirty="0" smtClean="0"/>
              <a:t>, demence, atd.)</a:t>
            </a:r>
          </a:p>
          <a:p>
            <a:r>
              <a:rPr lang="cs-CZ" dirty="0" smtClean="0"/>
              <a:t>rozvoj fenotypu stáří s funkční deteriorací, křehkostí, </a:t>
            </a:r>
            <a:r>
              <a:rPr lang="cs-CZ" dirty="0" err="1" smtClean="0"/>
              <a:t>dysabilitou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Fenotyp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ovlivněn následujícími faktory:</a:t>
            </a:r>
          </a:p>
          <a:p>
            <a:r>
              <a:rPr lang="cs-CZ" dirty="0" smtClean="0"/>
              <a:t>genotyp a biologická involuce</a:t>
            </a:r>
          </a:p>
          <a:p>
            <a:r>
              <a:rPr lang="cs-CZ" dirty="0" smtClean="0"/>
              <a:t>projevy a důsledky chorob, farmakoterapie</a:t>
            </a:r>
          </a:p>
          <a:p>
            <a:r>
              <a:rPr lang="cs-CZ" dirty="0" smtClean="0"/>
              <a:t>důsledky způsobu života (pohybová aktivita, stravování, typ pracovního zařazení, atd.)</a:t>
            </a:r>
          </a:p>
          <a:p>
            <a:r>
              <a:rPr lang="cs-CZ" dirty="0" smtClean="0"/>
              <a:t>vliv prostředí (bariéry, handicapující situace, sociální role, chudoba, atd.)</a:t>
            </a:r>
          </a:p>
          <a:p>
            <a:r>
              <a:rPr lang="cs-CZ" dirty="0" smtClean="0"/>
              <a:t>psychický stav (adaptace na stáří, motivace, přístup jedince, atd.)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Geriatrická křehkost (</a:t>
            </a:r>
            <a:r>
              <a:rPr lang="cs-CZ" dirty="0" err="1" smtClean="0"/>
              <a:t>frailty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klinicky významný, </a:t>
            </a:r>
            <a:r>
              <a:rPr lang="cs-CZ" dirty="0" err="1" smtClean="0"/>
              <a:t>multikauzálně</a:t>
            </a:r>
            <a:r>
              <a:rPr lang="cs-CZ" dirty="0" smtClean="0"/>
              <a:t> podmíněný úbytek funkční zdatnosti na nízké úrovní potenciálu zdraví</a:t>
            </a:r>
          </a:p>
          <a:p>
            <a:r>
              <a:rPr lang="cs-CZ" dirty="0" smtClean="0"/>
              <a:t>nízká zdatnost, odolnost, adaptabilita</a:t>
            </a:r>
          </a:p>
          <a:p>
            <a:r>
              <a:rPr lang="cs-CZ" dirty="0" smtClean="0"/>
              <a:t>kritéria dle </a:t>
            </a:r>
            <a:r>
              <a:rPr lang="cs-CZ" dirty="0" err="1" smtClean="0"/>
              <a:t>Friedové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	- nezáměrné hubnutí (5 či více kg za poslední rok)</a:t>
            </a:r>
          </a:p>
          <a:p>
            <a:pPr>
              <a:buNone/>
            </a:pPr>
            <a:r>
              <a:rPr lang="cs-CZ" dirty="0" smtClean="0"/>
              <a:t>	- únava s vyčerpaností</a:t>
            </a:r>
          </a:p>
          <a:p>
            <a:pPr>
              <a:buNone/>
            </a:pPr>
            <a:r>
              <a:rPr lang="cs-CZ" dirty="0" smtClean="0"/>
              <a:t>	- svalová slabost</a:t>
            </a:r>
          </a:p>
          <a:p>
            <a:pPr>
              <a:buNone/>
            </a:pPr>
            <a:r>
              <a:rPr lang="cs-CZ" dirty="0" smtClean="0"/>
              <a:t>	- úbytek tělesné aktivity</a:t>
            </a:r>
          </a:p>
          <a:p>
            <a:pPr>
              <a:buNone/>
            </a:pPr>
            <a:r>
              <a:rPr lang="cs-CZ" dirty="0" smtClean="0"/>
              <a:t>	- pomalá chůze</a:t>
            </a:r>
          </a:p>
          <a:p>
            <a:r>
              <a:rPr lang="cs-CZ" dirty="0" smtClean="0"/>
              <a:t>manifestace geriatrickými syndromy a symptomy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Geriatrické syndromy (v podstatě klinické symptomy)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anorexie s hubnutím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hypomobilita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dekondice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svalová slabost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instabilita</a:t>
            </a:r>
            <a:r>
              <a:rPr lang="cs-CZ" dirty="0" smtClean="0">
                <a:solidFill>
                  <a:srgbClr val="FF0000"/>
                </a:solidFill>
              </a:rPr>
              <a:t> s pády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imobilita</a:t>
            </a:r>
          </a:p>
          <a:p>
            <a:r>
              <a:rPr lang="cs-CZ" dirty="0" smtClean="0"/>
              <a:t>kognitivní deficit</a:t>
            </a:r>
          </a:p>
          <a:p>
            <a:r>
              <a:rPr lang="cs-CZ" dirty="0" smtClean="0"/>
              <a:t>poruchy chování</a:t>
            </a:r>
          </a:p>
          <a:p>
            <a:r>
              <a:rPr lang="cs-CZ" dirty="0" smtClean="0"/>
              <a:t>inkontinence</a:t>
            </a:r>
          </a:p>
          <a:p>
            <a:r>
              <a:rPr lang="cs-CZ" dirty="0" smtClean="0"/>
              <a:t>terminální geriatrická deteriorace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GS </a:t>
            </a:r>
            <a:r>
              <a:rPr lang="cs-CZ" dirty="0" err="1" smtClean="0"/>
              <a:t>hypomobility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psychosomatická podstata</a:t>
            </a:r>
          </a:p>
          <a:p>
            <a:r>
              <a:rPr lang="cs-CZ" dirty="0" smtClean="0"/>
              <a:t>nechuť k pohybovým aktivitám</a:t>
            </a:r>
          </a:p>
          <a:p>
            <a:r>
              <a:rPr lang="cs-CZ" dirty="0" smtClean="0"/>
              <a:t>ztráta motivace k překonání pohybového </a:t>
            </a:r>
            <a:r>
              <a:rPr lang="cs-CZ" dirty="0" err="1" smtClean="0"/>
              <a:t>dyskomfortu</a:t>
            </a:r>
            <a:r>
              <a:rPr lang="cs-CZ" dirty="0" smtClean="0"/>
              <a:t> (ovdovění, penzionování, osamělost, atd.)</a:t>
            </a:r>
          </a:p>
          <a:p>
            <a:r>
              <a:rPr lang="cs-CZ" dirty="0" smtClean="0"/>
              <a:t>nárůst zdravotních obtíží (bolest, dušnost, únava, neuropatie, parézy, atd.)</a:t>
            </a:r>
          </a:p>
          <a:p>
            <a:r>
              <a:rPr lang="cs-CZ" dirty="0" err="1" smtClean="0"/>
              <a:t>instabilita</a:t>
            </a:r>
            <a:r>
              <a:rPr lang="cs-CZ" dirty="0" smtClean="0"/>
              <a:t>, nejistota v prostoru (vestibulární syndrom, poruchy zraku, pooperační stavy, atd.)</a:t>
            </a:r>
          </a:p>
          <a:p>
            <a:r>
              <a:rPr lang="cs-CZ" dirty="0" smtClean="0"/>
              <a:t>strach z pádu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demence</a:t>
            </a:r>
          </a:p>
          <a:p>
            <a:r>
              <a:rPr lang="cs-CZ" dirty="0" smtClean="0"/>
              <a:t>poruchy výživy (malnutrice, obezita, atd.)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hypomobilita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err="1" smtClean="0">
                <a:sym typeface="Symbol"/>
              </a:rPr>
              <a:t>dekondice</a:t>
            </a:r>
            <a:r>
              <a:rPr lang="cs-CZ" dirty="0" smtClean="0">
                <a:sym typeface="Symbol"/>
              </a:rPr>
              <a:t>  svalová </a:t>
            </a:r>
            <a:r>
              <a:rPr lang="cs-CZ" dirty="0" smtClean="0">
                <a:sym typeface="Symbol"/>
              </a:rPr>
              <a:t>slabost </a:t>
            </a:r>
            <a:r>
              <a:rPr lang="cs-CZ" dirty="0" smtClean="0">
                <a:sym typeface="Symbol"/>
              </a:rPr>
              <a:t> zhoršení </a:t>
            </a:r>
            <a:r>
              <a:rPr lang="cs-CZ" dirty="0" smtClean="0">
                <a:sym typeface="Symbol"/>
              </a:rPr>
              <a:t>pohybového stereotypu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err="1" smtClean="0">
                <a:sym typeface="Symbol"/>
              </a:rPr>
              <a:t>hypomobilita</a:t>
            </a:r>
            <a:r>
              <a:rPr lang="cs-CZ" dirty="0" smtClean="0">
                <a:sym typeface="Symbol"/>
              </a:rPr>
              <a:t> </a:t>
            </a:r>
            <a:r>
              <a:rPr lang="cs-CZ" dirty="0" smtClean="0">
                <a:sym typeface="Symbol"/>
              </a:rPr>
              <a:t>narůstá</a:t>
            </a:r>
          </a:p>
          <a:p>
            <a:pPr>
              <a:buNone/>
            </a:pPr>
            <a:endParaRPr lang="cs-CZ" dirty="0" smtClean="0">
              <a:sym typeface="Symbol"/>
            </a:endParaRPr>
          </a:p>
          <a:p>
            <a:pPr>
              <a:buNone/>
            </a:pPr>
            <a:r>
              <a:rPr lang="cs-CZ" b="1" dirty="0" smtClean="0">
                <a:sym typeface="Symbol"/>
              </a:rPr>
              <a:t>nutný </a:t>
            </a:r>
            <a:r>
              <a:rPr lang="cs-CZ" b="1" dirty="0" smtClean="0">
                <a:sym typeface="Symbol"/>
              </a:rPr>
              <a:t>komplexní přístup </a:t>
            </a:r>
            <a:r>
              <a:rPr lang="cs-CZ" dirty="0" smtClean="0">
                <a:sym typeface="Symbol"/>
              </a:rPr>
              <a:t>– pohybový program, motivace, tlumení </a:t>
            </a:r>
            <a:r>
              <a:rPr lang="cs-CZ" dirty="0" err="1" smtClean="0">
                <a:sym typeface="Symbol"/>
              </a:rPr>
              <a:t>dyskomfortu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GS </a:t>
            </a:r>
            <a:r>
              <a:rPr lang="cs-CZ" dirty="0" err="1" smtClean="0"/>
              <a:t>dekondice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pokles maximální aerobní kapacity</a:t>
            </a:r>
          </a:p>
          <a:p>
            <a:r>
              <a:rPr lang="cs-CZ" dirty="0" smtClean="0"/>
              <a:t>nízká tolerance fyzické zátěže</a:t>
            </a:r>
          </a:p>
          <a:p>
            <a:r>
              <a:rPr lang="cs-CZ" dirty="0" smtClean="0"/>
              <a:t>75 % maximální aerobní kapacity = hranice </a:t>
            </a:r>
            <a:r>
              <a:rPr lang="cs-CZ" dirty="0" err="1" smtClean="0"/>
              <a:t>dyskomfortu</a:t>
            </a:r>
            <a:r>
              <a:rPr lang="cs-CZ" dirty="0" smtClean="0"/>
              <a:t> </a:t>
            </a:r>
            <a:r>
              <a:rPr lang="cs-CZ" dirty="0" smtClean="0"/>
              <a:t>(množství takových aktivit </a:t>
            </a:r>
            <a:r>
              <a:rPr lang="cs-CZ" dirty="0" smtClean="0"/>
              <a:t>ve stáří narůstá)</a:t>
            </a:r>
          </a:p>
          <a:p>
            <a:r>
              <a:rPr lang="cs-CZ" dirty="0" smtClean="0"/>
              <a:t>projev </a:t>
            </a:r>
            <a:r>
              <a:rPr lang="cs-CZ" dirty="0" err="1" smtClean="0"/>
              <a:t>dyskomfortu</a:t>
            </a:r>
            <a:r>
              <a:rPr lang="cs-CZ" dirty="0" smtClean="0"/>
              <a:t> – dušnost, únava, pocení, atd. </a:t>
            </a:r>
            <a:r>
              <a:rPr lang="cs-CZ" dirty="0" smtClean="0">
                <a:sym typeface="Symbol"/>
              </a:rPr>
              <a:t> mnohdy mylně hodnoceno jako projev choroby (léky, klidový režim  další zhoršení)</a:t>
            </a:r>
          </a:p>
          <a:p>
            <a:r>
              <a:rPr lang="cs-CZ" dirty="0" smtClean="0">
                <a:sym typeface="Symbol"/>
              </a:rPr>
              <a:t>rekondiční programy!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GS </a:t>
            </a:r>
            <a:r>
              <a:rPr lang="cs-CZ" dirty="0" err="1" smtClean="0"/>
              <a:t>sarkopenie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svalová atrofie a slabost</a:t>
            </a:r>
          </a:p>
          <a:p>
            <a:r>
              <a:rPr lang="cs-CZ" dirty="0" smtClean="0"/>
              <a:t>úbytek svalové hmoty</a:t>
            </a:r>
          </a:p>
          <a:p>
            <a:r>
              <a:rPr lang="cs-CZ" dirty="0" smtClean="0"/>
              <a:t>snížení svalové síly</a:t>
            </a:r>
          </a:p>
          <a:p>
            <a:r>
              <a:rPr lang="cs-CZ" dirty="0" smtClean="0"/>
              <a:t>snížení rychlosti stahu</a:t>
            </a:r>
          </a:p>
          <a:p>
            <a:r>
              <a:rPr lang="cs-CZ" dirty="0" smtClean="0"/>
              <a:t>dříve postiženy svaly </a:t>
            </a:r>
            <a:r>
              <a:rPr lang="cs-CZ" dirty="0" err="1" smtClean="0"/>
              <a:t>fázické</a:t>
            </a:r>
            <a:endParaRPr lang="cs-CZ" dirty="0" smtClean="0"/>
          </a:p>
          <a:p>
            <a:r>
              <a:rPr lang="cs-CZ" dirty="0" smtClean="0"/>
              <a:t>faktory:</a:t>
            </a:r>
          </a:p>
          <a:p>
            <a:pPr>
              <a:buNone/>
            </a:pPr>
            <a:r>
              <a:rPr lang="cs-CZ" dirty="0" smtClean="0"/>
              <a:t>	- pohybová </a:t>
            </a:r>
            <a:r>
              <a:rPr lang="cs-CZ" dirty="0" err="1" smtClean="0"/>
              <a:t>inaktivita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- involuční změny (volné radikály, zánik nervových zakončení, změna hormonální regulace, atd.)</a:t>
            </a:r>
          </a:p>
          <a:p>
            <a:pPr>
              <a:buNone/>
            </a:pPr>
            <a:r>
              <a:rPr lang="cs-CZ" dirty="0" smtClean="0"/>
              <a:t>	- růst exprese </a:t>
            </a:r>
            <a:r>
              <a:rPr lang="cs-CZ" dirty="0" err="1" smtClean="0"/>
              <a:t>myostatinu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zánětové </a:t>
            </a:r>
            <a:r>
              <a:rPr lang="cs-CZ" dirty="0" err="1" smtClean="0"/>
              <a:t>cytokiny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malnutrice (deficit bílkovin, vitaminu D, atd.)</a:t>
            </a:r>
          </a:p>
          <a:p>
            <a:r>
              <a:rPr lang="cs-CZ" dirty="0" smtClean="0"/>
              <a:t>prevence imobilizačního syndromu!</a:t>
            </a:r>
          </a:p>
          <a:p>
            <a:r>
              <a:rPr lang="cs-CZ" dirty="0" smtClean="0"/>
              <a:t>šetrný odporový trénink s anabolickou podporou</a:t>
            </a:r>
          </a:p>
          <a:p>
            <a:r>
              <a:rPr lang="cs-CZ" dirty="0" smtClean="0"/>
              <a:t>eliminace malnutrice a deficitu vitaminu 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851</Words>
  <Application>Microsoft Office PowerPoint</Application>
  <PresentationFormat>Předvádění na obrazovce (4:3)</PresentationFormat>
  <Paragraphs>168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Vybrané fyzioterapeutické postupy v geriatrii</vt:lpstr>
      <vt:lpstr>Geriatrie - obecně</vt:lpstr>
      <vt:lpstr>Specifické aspekty RHB</vt:lpstr>
      <vt:lpstr>Fenotyp stáří</vt:lpstr>
      <vt:lpstr>Geriatrická křehkost (frailty)</vt:lpstr>
      <vt:lpstr>Geriatrické syndromy (v podstatě klinické symptomy)</vt:lpstr>
      <vt:lpstr>GS hypomobility</vt:lpstr>
      <vt:lpstr>GS dekondice</vt:lpstr>
      <vt:lpstr>GS sarkopenie</vt:lpstr>
      <vt:lpstr>Geriatrické modifikace a souvislosti RHB aktivit</vt:lpstr>
      <vt:lpstr>Zásady výběru pohybových aktivit</vt:lpstr>
      <vt:lpstr>Vyšetření před zahájením pohybového programu</vt:lpstr>
      <vt:lpstr>Pohybové programy</vt:lpstr>
      <vt:lpstr>Zásady provádění pohybových aktivit</vt:lpstr>
      <vt:lpstr>Zásady provádění pohybových aktivit</vt:lpstr>
      <vt:lpstr>Zásady při cvičení</vt:lpstr>
      <vt:lpstr>Cvičební jednotka</vt:lpstr>
      <vt:lpstr>Rekondiční pobyty</vt:lpstr>
      <vt:lpstr>Použitá literatura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Fyzioterapeutické postupy v gerontologii</dc:title>
  <dc:creator>Doma</dc:creator>
  <cp:lastModifiedBy>Doma</cp:lastModifiedBy>
  <cp:revision>24</cp:revision>
  <dcterms:created xsi:type="dcterms:W3CDTF">2018-09-16T17:36:58Z</dcterms:created>
  <dcterms:modified xsi:type="dcterms:W3CDTF">2018-11-18T17:37:28Z</dcterms:modified>
</cp:coreProperties>
</file>