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8" r:id="rId4"/>
    <p:sldId id="260" r:id="rId5"/>
    <p:sldId id="261" r:id="rId6"/>
    <p:sldId id="262" r:id="rId7"/>
    <p:sldId id="263" r:id="rId8"/>
    <p:sldId id="264" r:id="rId9"/>
    <p:sldId id="265" r:id="rId10"/>
    <p:sldId id="269" r:id="rId11"/>
    <p:sldId id="266" r:id="rId12"/>
    <p:sldId id="267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BA862-A3C4-4CA8-9028-C7CD91C939AF}" type="datetimeFigureOut">
              <a:rPr lang="cs-CZ" smtClean="0"/>
              <a:pPr/>
              <a:t>28.10.2018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FF96-7AF7-4855-A551-7E17F043227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space.cuni.cz/bitstream/handle/20.500.11956/39022/BPTX_2010_2__0_260545_0_107676.pdf?sequence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Vybrané fyzioterapeutické postupy v ortopedii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Mgr. Ivana </a:t>
            </a:r>
            <a:r>
              <a:rPr lang="cs-CZ" dirty="0" err="1" smtClean="0">
                <a:solidFill>
                  <a:schemeClr val="tx1"/>
                </a:solidFill>
              </a:rPr>
              <a:t>Radkovcová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fyzioterapie: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stabilizace pomocí svalové funkce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aproximace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rytmická stabilizace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stabilizační zvrat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reflexní působení v centrovaných polohách</a:t>
            </a:r>
          </a:p>
          <a:p>
            <a:pPr>
              <a:buNone/>
            </a:pPr>
            <a:r>
              <a:rPr lang="cs-CZ" dirty="0" smtClean="0"/>
              <a:t>	- uzavřené kinematické řetězce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senzomotorika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rezistované</a:t>
            </a:r>
            <a:r>
              <a:rPr lang="cs-CZ" dirty="0" smtClean="0"/>
              <a:t> cvičení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Porucha nervových regulačních mechanismů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nutný nikoliv pouze pohled anatomický a biomechanický, ale rovněž zahrnout vliv řídících mechanismů hybnosti</a:t>
            </a:r>
          </a:p>
          <a:p>
            <a:r>
              <a:rPr lang="cs-CZ" dirty="0" smtClean="0"/>
              <a:t>funkce CNS ve smyslu tvorby a fixace nových posturálních variant pohybu, při zachování </a:t>
            </a:r>
            <a:r>
              <a:rPr lang="cs-CZ" dirty="0" smtClean="0"/>
              <a:t>dříve vytvořených</a:t>
            </a:r>
          </a:p>
          <a:p>
            <a:r>
              <a:rPr lang="cs-CZ" dirty="0" smtClean="0"/>
              <a:t>ovlivnění rychlosti svalové reakce a koordinační kvality =&gt; významné ovlivnění vzniku možných traumat, degenerativních poruch, </a:t>
            </a:r>
            <a:r>
              <a:rPr lang="cs-CZ" dirty="0" err="1" smtClean="0"/>
              <a:t>entezopatií</a:t>
            </a:r>
            <a:r>
              <a:rPr lang="cs-CZ" dirty="0" smtClean="0"/>
              <a:t>, atd., ale i reedukaci pohybu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Porucha nervových regulačních mechanismů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příčiny:</a:t>
            </a:r>
          </a:p>
          <a:p>
            <a:r>
              <a:rPr lang="cs-CZ" dirty="0" smtClean="0"/>
              <a:t>změna aferentní signalizace z receptorů</a:t>
            </a:r>
          </a:p>
          <a:p>
            <a:r>
              <a:rPr lang="cs-CZ" dirty="0" smtClean="0"/>
              <a:t>porucha na úrovni centrálních regulačních mechanismů ve vztahu k pohybovému učení</a:t>
            </a:r>
          </a:p>
          <a:p>
            <a:pPr>
              <a:buNone/>
            </a:pPr>
            <a:r>
              <a:rPr lang="cs-CZ" dirty="0" smtClean="0"/>
              <a:t>fyzioterapie:</a:t>
            </a:r>
          </a:p>
          <a:p>
            <a:r>
              <a:rPr lang="cs-CZ" dirty="0" smtClean="0"/>
              <a:t>zapojení kloubu do tělesného schématu</a:t>
            </a:r>
          </a:p>
          <a:p>
            <a:r>
              <a:rPr lang="cs-CZ" dirty="0" smtClean="0"/>
              <a:t>ovlivnění reaktibility </a:t>
            </a:r>
            <a:r>
              <a:rPr lang="cs-CZ" dirty="0" err="1" smtClean="0"/>
              <a:t>senzomotorického</a:t>
            </a:r>
            <a:r>
              <a:rPr lang="cs-CZ" dirty="0" smtClean="0"/>
              <a:t> okruhu (</a:t>
            </a:r>
            <a:r>
              <a:rPr lang="cs-CZ" dirty="0" smtClean="0"/>
              <a:t>metoda </a:t>
            </a:r>
            <a:r>
              <a:rPr lang="cs-CZ" dirty="0" err="1" smtClean="0"/>
              <a:t>senzomotorické</a:t>
            </a:r>
            <a:r>
              <a:rPr lang="cs-CZ" dirty="0" smtClean="0"/>
              <a:t> stimulace)</a:t>
            </a:r>
          </a:p>
          <a:p>
            <a:r>
              <a:rPr lang="cs-CZ" dirty="0" smtClean="0"/>
              <a:t>metody na NF podkladu</a:t>
            </a:r>
          </a:p>
          <a:p>
            <a:r>
              <a:rPr lang="cs-CZ" dirty="0" smtClean="0"/>
              <a:t>uzavřené kinematické řetězce</a:t>
            </a:r>
          </a:p>
          <a:p>
            <a:r>
              <a:rPr lang="cs-CZ" dirty="0" err="1" smtClean="0"/>
              <a:t>segmentální</a:t>
            </a:r>
            <a:r>
              <a:rPr lang="cs-CZ" dirty="0" smtClean="0"/>
              <a:t> nebo celková cvičení s uvědoměním si pohybu a polohy (trénink </a:t>
            </a:r>
            <a:r>
              <a:rPr lang="cs-CZ" dirty="0" err="1" smtClean="0"/>
              <a:t>somatognostických</a:t>
            </a:r>
            <a:r>
              <a:rPr lang="cs-CZ" dirty="0" smtClean="0"/>
              <a:t> funkcí)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Fyzioterapie - fáze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nemocniční fáze (akutní lůžko)</a:t>
            </a:r>
          </a:p>
          <a:p>
            <a:pPr eaLnBrk="1" hangingPunct="1"/>
            <a:r>
              <a:rPr lang="cs-CZ" smtClean="0"/>
              <a:t>ambulantní fáze, lůžková rehabilitace</a:t>
            </a:r>
          </a:p>
          <a:p>
            <a:pPr eaLnBrk="1" hangingPunct="1"/>
            <a:r>
              <a:rPr lang="cs-CZ" smtClean="0"/>
              <a:t>domácí pohybový program</a:t>
            </a:r>
          </a:p>
          <a:p>
            <a:pPr eaLnBrk="1" hangingPunct="1"/>
            <a:r>
              <a:rPr lang="cs-CZ" smtClean="0"/>
              <a:t>předoperační</a:t>
            </a:r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Zásady fyzioterapie, RHB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motivace pacienta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individuální přístup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časná mobilizace, </a:t>
            </a:r>
            <a:r>
              <a:rPr lang="cs-CZ" dirty="0" err="1" smtClean="0"/>
              <a:t>vertikalizace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aktivní techniky před pasivními procedurami (je-li to možné)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necvičit přes velkou bolest 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využití pomůcek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teamová spolupráce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zapojení rodiny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Cíle fyzioterapie, RHB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obnovení ROM, svalové síly, nervosvalové koordinace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obnovení funkce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obnovení mobility, soběstačnosti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zlepšení biomechaniky kloubů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zlepšení statiky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zlepšení dynamických parametrů pohybu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stabilizace svalové </a:t>
            </a:r>
            <a:r>
              <a:rPr lang="cs-CZ" dirty="0" smtClean="0"/>
              <a:t>balance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návrat k běžným činnostem, pracovnímu procesu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Metody léčebné rehabilitace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kinezioterapie</a:t>
            </a:r>
          </a:p>
          <a:p>
            <a:pPr eaLnBrk="1" hangingPunct="1"/>
            <a:r>
              <a:rPr lang="cs-CZ" smtClean="0"/>
              <a:t>fyzikální terapie</a:t>
            </a:r>
          </a:p>
          <a:p>
            <a:pPr eaLnBrk="1" hangingPunct="1"/>
            <a:r>
              <a:rPr lang="cs-CZ" smtClean="0"/>
              <a:t>myoskeletální medicína</a:t>
            </a:r>
          </a:p>
          <a:p>
            <a:pPr eaLnBrk="1" hangingPunct="1"/>
            <a:r>
              <a:rPr lang="cs-CZ" smtClean="0"/>
              <a:t>domácí pohybový režim</a:t>
            </a:r>
          </a:p>
          <a:p>
            <a:pPr eaLnBrk="1" hangingPunct="1"/>
            <a:r>
              <a:rPr lang="cs-CZ" smtClean="0"/>
              <a:t>ergoterapie</a:t>
            </a:r>
          </a:p>
          <a:p>
            <a:pPr eaLnBrk="1" hangingPunct="1"/>
            <a:r>
              <a:rPr lang="cs-CZ" smtClean="0"/>
              <a:t>lázeňská léčba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Kinezioterapie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183187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vstupní, kontrolní, výstupní kineziologický rozbor – komplexní, modifikovaný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polohování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cvičení v představě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pasivní cvičení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měkké a mobilizační techniky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aktivní cvičení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RFT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analytické cvičení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cvičení v řetězcích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Kinezioterapie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5040313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sz="2800" smtClean="0"/>
              <a:t>metody na neurofyziologickém podkladu (VRL, PNF, Bobath, Brunkow, ACT, DNS, senzomotorika, BPP , Brügger, S.E.T., Spiraldynamic, McKenzie, SM systém, kineziotaping…)</a:t>
            </a:r>
          </a:p>
          <a:p>
            <a:pPr eaLnBrk="1" hangingPunct="1"/>
            <a:r>
              <a:rPr lang="cs-CZ" sz="2800" smtClean="0"/>
              <a:t>vertikalizace, lokomoce</a:t>
            </a:r>
          </a:p>
          <a:p>
            <a:pPr eaLnBrk="1" hangingPunct="1"/>
            <a:r>
              <a:rPr lang="cs-CZ" sz="2800" smtClean="0"/>
              <a:t>pomůcky</a:t>
            </a:r>
          </a:p>
          <a:p>
            <a:pPr eaLnBrk="1" hangingPunct="1"/>
            <a:r>
              <a:rPr lang="cs-CZ" sz="2800" smtClean="0"/>
              <a:t>nácvik ADL</a:t>
            </a:r>
          </a:p>
          <a:p>
            <a:pPr eaLnBrk="1" hangingPunct="1"/>
            <a:r>
              <a:rPr lang="cs-CZ" sz="2800" smtClean="0"/>
              <a:t>instruktáž</a:t>
            </a:r>
          </a:p>
          <a:p>
            <a:pPr eaLnBrk="1" hangingPunct="1"/>
            <a:r>
              <a:rPr lang="cs-CZ" sz="2800" smtClean="0"/>
              <a:t>edukace</a:t>
            </a:r>
          </a:p>
          <a:p>
            <a:pPr eaLnBrk="1" hangingPunct="1">
              <a:buFont typeface="Arial" charset="0"/>
              <a:buNone/>
            </a:pPr>
            <a:r>
              <a:rPr lang="cs-CZ" sz="2800" smtClean="0"/>
              <a:t>KI – dle diagnózy, dohody s lékařem, profitu pro pacienta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Fyzikální terapie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mtClean="0"/>
              <a:t>mechanoterapie</a:t>
            </a:r>
          </a:p>
          <a:p>
            <a:pPr eaLnBrk="1" hangingPunct="1"/>
            <a:r>
              <a:rPr lang="cs-CZ" smtClean="0"/>
              <a:t>termoterapie</a:t>
            </a:r>
          </a:p>
          <a:p>
            <a:pPr eaLnBrk="1" hangingPunct="1"/>
            <a:r>
              <a:rPr lang="cs-CZ" smtClean="0"/>
              <a:t>hydroterapie</a:t>
            </a:r>
          </a:p>
          <a:p>
            <a:pPr eaLnBrk="1" hangingPunct="1"/>
            <a:r>
              <a:rPr lang="cs-CZ" smtClean="0"/>
              <a:t>elektroterapie</a:t>
            </a:r>
          </a:p>
          <a:p>
            <a:pPr eaLnBrk="1" hangingPunct="1"/>
            <a:r>
              <a:rPr lang="cs-CZ" smtClean="0"/>
              <a:t>fototerapie</a:t>
            </a:r>
          </a:p>
          <a:p>
            <a:pPr eaLnBrk="1" hangingPunct="1"/>
            <a:r>
              <a:rPr lang="cs-CZ" smtClean="0"/>
              <a:t>kombinovaná terapie</a:t>
            </a:r>
          </a:p>
          <a:p>
            <a:pPr eaLnBrk="1" hangingPunct="1">
              <a:buFont typeface="Arial" charset="0"/>
              <a:buNone/>
            </a:pPr>
            <a:endParaRPr lang="cs-CZ" smtClean="0"/>
          </a:p>
          <a:p>
            <a:pPr eaLnBrk="1" hangingPunct="1">
              <a:buFont typeface="Arial" charset="0"/>
              <a:buNone/>
            </a:pPr>
            <a:r>
              <a:rPr lang="cs-CZ" smtClean="0"/>
              <a:t>respektovat obecné i specifické KI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RHB v ortopedii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nezastupitelné místo</a:t>
            </a:r>
          </a:p>
          <a:p>
            <a:r>
              <a:rPr lang="cs-CZ" dirty="0" smtClean="0"/>
              <a:t>působení na úrovni prevence i terapie </a:t>
            </a:r>
          </a:p>
          <a:p>
            <a:r>
              <a:rPr lang="cs-CZ" dirty="0" smtClean="0"/>
              <a:t>zásadní význam po operačních výkonech</a:t>
            </a:r>
          </a:p>
          <a:p>
            <a:r>
              <a:rPr lang="cs-CZ" dirty="0" smtClean="0"/>
              <a:t>volena na základě cíle a převažujících funkčních příznaků, nikoliv dle strukturální diagnózy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Použitá literatura</a:t>
            </a:r>
          </a:p>
        </p:txBody>
      </p:sp>
      <p:sp>
        <p:nvSpPr>
          <p:cNvPr id="634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400" dirty="0" smtClean="0"/>
              <a:t>BUCHTELOVÁ, E. </a:t>
            </a:r>
            <a:r>
              <a:rPr lang="cs-CZ" sz="2400" i="1" dirty="0" smtClean="0"/>
              <a:t>Fyzioterapie v indikační oblasti II. </a:t>
            </a:r>
            <a:r>
              <a:rPr lang="cs-CZ" sz="2400" dirty="0" smtClean="0"/>
              <a:t>1.vyd. Ústí nad Labem: Ediční středisko PF UJEP, 2017. 139 s. ISBN 978-80-7561-060-7.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 smtClean="0"/>
              <a:t>KOLÁŘ, P. </a:t>
            </a:r>
            <a:r>
              <a:rPr lang="cs-CZ" sz="2400" dirty="0" err="1" smtClean="0"/>
              <a:t>et</a:t>
            </a:r>
            <a:r>
              <a:rPr lang="cs-CZ" sz="2400" dirty="0" smtClean="0"/>
              <a:t> </a:t>
            </a:r>
            <a:r>
              <a:rPr lang="cs-CZ" sz="2400" dirty="0" err="1" smtClean="0"/>
              <a:t>al</a:t>
            </a:r>
            <a:r>
              <a:rPr lang="cs-CZ" sz="2400" dirty="0" smtClean="0"/>
              <a:t>. </a:t>
            </a:r>
            <a:r>
              <a:rPr lang="cs-CZ" sz="2400" i="1" dirty="0" smtClean="0"/>
              <a:t>Rehabilitace v klinické praxi. </a:t>
            </a:r>
            <a:r>
              <a:rPr lang="cs-CZ" sz="2400" dirty="0" smtClean="0"/>
              <a:t>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</a:t>
            </a:r>
            <a:r>
              <a:rPr lang="cs-CZ" sz="2400" dirty="0" err="1" smtClean="0"/>
              <a:t>Galén</a:t>
            </a:r>
            <a:r>
              <a:rPr lang="cs-CZ" sz="2400" dirty="0" smtClean="0"/>
              <a:t>, s r.o., 2009. 713 s. ISBN 978-80-7262-657-1.</a:t>
            </a:r>
          </a:p>
          <a:p>
            <a:pPr eaLnBrk="1" hangingPunct="1">
              <a:buFont typeface="Arial" charset="0"/>
              <a:buNone/>
            </a:pPr>
            <a:endParaRPr lang="cs-CZ" sz="2400" dirty="0" smtClean="0"/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>
              <a:buFont typeface="Arial" charset="0"/>
              <a:buNone/>
            </a:pPr>
            <a:endParaRPr lang="cs-CZ" dirty="0" smtClean="0">
              <a:hlinkClick r:id="rId2"/>
            </a:endParaRP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vztah mezi poruchou funkce a strukturální změnou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porucha funkce ↔ strukturální změna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RHB v ortopedii – vliv </a:t>
            </a:r>
            <a:r>
              <a:rPr lang="cs-CZ" dirty="0" smtClean="0"/>
              <a:t>funkce </a:t>
            </a:r>
            <a:r>
              <a:rPr lang="cs-CZ" dirty="0" smtClean="0"/>
              <a:t>na morfologickou přestavbu tkáně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zákon funkční adaptace</a:t>
            </a:r>
          </a:p>
          <a:p>
            <a:r>
              <a:rPr lang="cs-CZ" dirty="0" smtClean="0"/>
              <a:t>př.: přestavba kosti jako přizpůsobení se funkci: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převažujícím zatížením změna architektoniky kosti a sekundárně tvaru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působení zevní tíhové síly 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působení vnitřních sil - tah svalů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prakticky tedy nutnost rovnováhy dynamicko</a:t>
            </a:r>
            <a:r>
              <a:rPr lang="cs-CZ" dirty="0" smtClean="0"/>
              <a:t>-statických aktivit pro fyziologickou </a:t>
            </a:r>
            <a:r>
              <a:rPr lang="cs-CZ" dirty="0" err="1" smtClean="0"/>
              <a:t>remodelaci</a:t>
            </a:r>
            <a:r>
              <a:rPr lang="cs-CZ" dirty="0" smtClean="0"/>
              <a:t> kosti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RHB v ortopedii – funkční příznaky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vznik vrozeným či získaným postižením:</a:t>
            </a:r>
          </a:p>
          <a:p>
            <a:r>
              <a:rPr lang="cs-CZ" dirty="0" smtClean="0"/>
              <a:t>otok</a:t>
            </a:r>
            <a:endParaRPr lang="cs-CZ" dirty="0" smtClean="0"/>
          </a:p>
          <a:p>
            <a:r>
              <a:rPr lang="cs-CZ" dirty="0" smtClean="0"/>
              <a:t>funkční změny měkkých tkání</a:t>
            </a:r>
          </a:p>
          <a:p>
            <a:r>
              <a:rPr lang="cs-CZ" dirty="0" smtClean="0"/>
              <a:t>omezený ROM v pohybovém segmentu</a:t>
            </a:r>
          </a:p>
          <a:p>
            <a:r>
              <a:rPr lang="cs-CZ" dirty="0" err="1" smtClean="0"/>
              <a:t>hypermobilita</a:t>
            </a:r>
            <a:endParaRPr lang="cs-CZ" dirty="0" smtClean="0"/>
          </a:p>
          <a:p>
            <a:r>
              <a:rPr lang="cs-CZ" dirty="0" smtClean="0"/>
              <a:t>porucha regulačních nervových mechanismů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Otok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omezuje pohyb v segmentu</a:t>
            </a:r>
          </a:p>
          <a:p>
            <a:r>
              <a:rPr lang="cs-CZ" dirty="0" smtClean="0"/>
              <a:t>reflexně inhibuje svaly</a:t>
            </a:r>
          </a:p>
          <a:p>
            <a:r>
              <a:rPr lang="cs-CZ" dirty="0" smtClean="0"/>
              <a:t>mění </a:t>
            </a:r>
            <a:r>
              <a:rPr lang="cs-CZ" dirty="0" err="1" smtClean="0"/>
              <a:t>propriocepci</a:t>
            </a:r>
            <a:r>
              <a:rPr lang="cs-CZ" dirty="0" smtClean="0"/>
              <a:t>, změna vnímání segmentu</a:t>
            </a:r>
          </a:p>
          <a:p>
            <a:r>
              <a:rPr lang="cs-CZ" dirty="0" smtClean="0"/>
              <a:t>zdroj bolesti</a:t>
            </a:r>
          </a:p>
          <a:p>
            <a:r>
              <a:rPr lang="cs-CZ" dirty="0" smtClean="0"/>
              <a:t>porucha prokrvení segmentu</a:t>
            </a:r>
          </a:p>
          <a:p>
            <a:r>
              <a:rPr lang="cs-CZ" dirty="0" smtClean="0"/>
              <a:t>fyzioterapie: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TMT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manuální, přístrojová </a:t>
            </a:r>
            <a:r>
              <a:rPr lang="cs-CZ" dirty="0" err="1" smtClean="0"/>
              <a:t>lymfodrenáž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vodoléčba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UZ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kryoterapie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bandáž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odlehčení polohováním, fixací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relativní klidový režim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</a:t>
            </a:r>
            <a:r>
              <a:rPr lang="cs-CZ" dirty="0" smtClean="0"/>
              <a:t>změny měkkých tkání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reflexní změny kůže a podkoží</a:t>
            </a:r>
          </a:p>
          <a:p>
            <a:r>
              <a:rPr lang="cs-CZ" dirty="0" smtClean="0"/>
              <a:t>změny v </a:t>
            </a:r>
            <a:r>
              <a:rPr lang="cs-CZ" dirty="0" err="1" smtClean="0"/>
              <a:t>posunlivosti</a:t>
            </a:r>
            <a:r>
              <a:rPr lang="cs-CZ" dirty="0" smtClean="0"/>
              <a:t> kůže a fascií</a:t>
            </a:r>
          </a:p>
          <a:p>
            <a:r>
              <a:rPr lang="cs-CZ" dirty="0" smtClean="0"/>
              <a:t>změny svalového tonu (hyper- i hypotonie)</a:t>
            </a:r>
          </a:p>
          <a:p>
            <a:r>
              <a:rPr lang="cs-CZ" dirty="0" smtClean="0"/>
              <a:t>reflexní změny ve svalu</a:t>
            </a:r>
          </a:p>
          <a:p>
            <a:r>
              <a:rPr lang="cs-CZ" dirty="0" smtClean="0"/>
              <a:t>jizva</a:t>
            </a:r>
          </a:p>
          <a:p>
            <a:r>
              <a:rPr lang="cs-CZ" dirty="0" smtClean="0"/>
              <a:t>fyzioterapie: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TMT (</a:t>
            </a:r>
            <a:r>
              <a:rPr lang="cs-CZ" dirty="0" smtClean="0"/>
              <a:t>kožní řasa, </a:t>
            </a:r>
            <a:r>
              <a:rPr lang="cs-CZ" dirty="0" smtClean="0"/>
              <a:t>manuální uvolnění fascií, protažení nekontraktilních struktur svalu, </a:t>
            </a:r>
            <a:r>
              <a:rPr lang="cs-CZ" dirty="0" smtClean="0"/>
              <a:t>relaxace kontraktilních struktur)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trakce v centrovaném postavení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mobilizace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reflexní, klasická masáž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prvky metod na NF podkladě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UZ, SF, vysokofrekvenční elektroterapie, laser, kombinovaná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vířivka, podvodní masáž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Omezení ROM v pohybovém segmentu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příčiny:</a:t>
            </a:r>
          </a:p>
          <a:p>
            <a:r>
              <a:rPr lang="cs-CZ" dirty="0" smtClean="0"/>
              <a:t>strukturální poruchy</a:t>
            </a:r>
          </a:p>
          <a:p>
            <a:r>
              <a:rPr lang="cs-CZ" dirty="0" err="1" smtClean="0"/>
              <a:t>retrakce</a:t>
            </a:r>
            <a:r>
              <a:rPr lang="cs-CZ" dirty="0" smtClean="0"/>
              <a:t> kloubního pouzdra a </a:t>
            </a:r>
            <a:r>
              <a:rPr lang="cs-CZ" dirty="0" err="1" smtClean="0"/>
              <a:t>perikapsulárních</a:t>
            </a:r>
            <a:r>
              <a:rPr lang="cs-CZ" dirty="0" smtClean="0"/>
              <a:t> vazivových struktur (imobilizace, </a:t>
            </a:r>
            <a:r>
              <a:rPr lang="cs-CZ" dirty="0" err="1" smtClean="0"/>
              <a:t>inaktivita</a:t>
            </a:r>
            <a:r>
              <a:rPr lang="cs-CZ" dirty="0" smtClean="0"/>
              <a:t>, chronické procesy)</a:t>
            </a:r>
          </a:p>
          <a:p>
            <a:r>
              <a:rPr lang="cs-CZ" dirty="0" smtClean="0"/>
              <a:t>patologické změny svalů (změny tonu)</a:t>
            </a:r>
          </a:p>
          <a:p>
            <a:r>
              <a:rPr lang="cs-CZ" dirty="0" smtClean="0"/>
              <a:t>funkční poruchy kloubů (blokády)</a:t>
            </a:r>
          </a:p>
          <a:p>
            <a:r>
              <a:rPr lang="cs-CZ" dirty="0" smtClean="0"/>
              <a:t>fyzioterapie: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TMT (ischemická komprese, PIR, strečink, atd.)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mobilizace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analytické cvičení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metody na NF podkladu - </a:t>
            </a:r>
            <a:r>
              <a:rPr lang="cs-CZ" dirty="0" smtClean="0"/>
              <a:t>technika stabilizačního a dynamického zvratu (PNF), </a:t>
            </a:r>
            <a:r>
              <a:rPr lang="cs-CZ" dirty="0" smtClean="0"/>
              <a:t>DNS (aktivací určité svalové skupiny možná reflexní inhibice antagonistů), atd.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</a:t>
            </a:r>
            <a:r>
              <a:rPr lang="cs-CZ" dirty="0" err="1" smtClean="0"/>
              <a:t>motodlaha</a:t>
            </a:r>
            <a:r>
              <a:rPr lang="cs-CZ" dirty="0" smtClean="0"/>
              <a:t>, </a:t>
            </a:r>
            <a:r>
              <a:rPr lang="cs-CZ" dirty="0" err="1" smtClean="0"/>
              <a:t>motomed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LTV v bazénu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- FT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Hypermobilita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zvětšený rozsah kloubní pohyblivosti nad běžnou fyziologickou normu (joint play, AROM i PROM)</a:t>
            </a:r>
          </a:p>
          <a:p>
            <a:r>
              <a:rPr lang="cs-CZ" dirty="0" smtClean="0"/>
              <a:t>kompenzační </a:t>
            </a:r>
            <a:r>
              <a:rPr lang="cs-CZ" dirty="0" err="1" smtClean="0"/>
              <a:t>h</a:t>
            </a:r>
            <a:r>
              <a:rPr lang="cs-CZ" dirty="0" smtClean="0"/>
              <a:t>. (kompenzační mechanismu při omezeném ROM v jiném segmentu či kloubu) – spontánní úprava po úpravě postiženého segmentu</a:t>
            </a:r>
          </a:p>
          <a:p>
            <a:r>
              <a:rPr lang="cs-CZ" dirty="0" err="1" smtClean="0"/>
              <a:t>h</a:t>
            </a:r>
            <a:r>
              <a:rPr lang="cs-CZ" dirty="0" smtClean="0"/>
              <a:t>. při neurologickém onemocnění (mozečkové </a:t>
            </a:r>
            <a:r>
              <a:rPr lang="cs-CZ" dirty="0" err="1" smtClean="0"/>
              <a:t>sy</a:t>
            </a:r>
            <a:r>
              <a:rPr lang="cs-CZ" dirty="0" smtClean="0"/>
              <a:t>., periferní parézy, Downův </a:t>
            </a:r>
            <a:r>
              <a:rPr lang="cs-CZ" dirty="0" err="1" smtClean="0"/>
              <a:t>sy</a:t>
            </a:r>
            <a:r>
              <a:rPr lang="cs-CZ" dirty="0" smtClean="0"/>
              <a:t>, atd.)</a:t>
            </a:r>
          </a:p>
          <a:p>
            <a:r>
              <a:rPr lang="cs-CZ" dirty="0" smtClean="0"/>
              <a:t>konstituční </a:t>
            </a:r>
            <a:r>
              <a:rPr lang="cs-CZ" dirty="0" err="1" smtClean="0"/>
              <a:t>h</a:t>
            </a:r>
            <a:r>
              <a:rPr lang="cs-CZ" dirty="0" smtClean="0"/>
              <a:t>. (</a:t>
            </a:r>
            <a:r>
              <a:rPr lang="cs-CZ" dirty="0" err="1" smtClean="0"/>
              <a:t>generalizovaně</a:t>
            </a:r>
            <a:r>
              <a:rPr lang="cs-CZ" dirty="0" smtClean="0"/>
              <a:t> ve všech kloubech, insuficience mezenchymu =&gt; vysoká </a:t>
            </a:r>
            <a:r>
              <a:rPr lang="cs-CZ" dirty="0" err="1" smtClean="0"/>
              <a:t>laxita</a:t>
            </a:r>
            <a:r>
              <a:rPr lang="cs-CZ" dirty="0" smtClean="0"/>
              <a:t> </a:t>
            </a:r>
            <a:r>
              <a:rPr lang="cs-CZ" dirty="0" err="1" smtClean="0"/>
              <a:t>ligament</a:t>
            </a:r>
            <a:r>
              <a:rPr lang="cs-CZ" dirty="0" smtClean="0"/>
              <a:t>)</a:t>
            </a:r>
          </a:p>
          <a:p>
            <a:r>
              <a:rPr lang="cs-CZ" dirty="0" smtClean="0"/>
              <a:t>posttraumatická </a:t>
            </a:r>
            <a:r>
              <a:rPr lang="cs-CZ" dirty="0" err="1" smtClean="0"/>
              <a:t>h</a:t>
            </a:r>
            <a:r>
              <a:rPr lang="cs-CZ" dirty="0" smtClean="0"/>
              <a:t>. (nestabilita při poškození statických stabilizátorů pohybového segmentu)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659</Words>
  <Application>Microsoft Office PowerPoint</Application>
  <PresentationFormat>Předvádění na obrazovce (4:3)</PresentationFormat>
  <Paragraphs>163</Paragraphs>
  <Slides>20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Motiv sady Office</vt:lpstr>
      <vt:lpstr>Vybrané fyzioterapeutické postupy v ortopedii</vt:lpstr>
      <vt:lpstr>RHB v ortopedii</vt:lpstr>
      <vt:lpstr>!</vt:lpstr>
      <vt:lpstr>RHB v ortopedii – vliv funkce na morfologickou přestavbu tkáně</vt:lpstr>
      <vt:lpstr>RHB v ortopedii – funkční příznaky</vt:lpstr>
      <vt:lpstr>Otok</vt:lpstr>
      <vt:lpstr>Funkční změny měkkých tkání</vt:lpstr>
      <vt:lpstr>Omezení ROM v pohybovém segmentu</vt:lpstr>
      <vt:lpstr>Hypermobilita</vt:lpstr>
      <vt:lpstr>Hypermobilita</vt:lpstr>
      <vt:lpstr>Porucha nervových regulačních mechanismů</vt:lpstr>
      <vt:lpstr>Porucha nervových regulačních mechanismů</vt:lpstr>
      <vt:lpstr>Fyzioterapie - fáze</vt:lpstr>
      <vt:lpstr>Zásady fyzioterapie, RHB</vt:lpstr>
      <vt:lpstr>Cíle fyzioterapie, RHB</vt:lpstr>
      <vt:lpstr>Metody léčebné rehabilitace</vt:lpstr>
      <vt:lpstr>Kinezioterapie</vt:lpstr>
      <vt:lpstr>Kinezioterapie</vt:lpstr>
      <vt:lpstr>Fyzikální terapie</vt:lpstr>
      <vt:lpstr>Použitá literatura</vt:lpstr>
    </vt:vector>
  </TitlesOfParts>
  <Company>Windows Xp Ultimate 2008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Fyzioterapeutické postupy v ortopedii</dc:title>
  <dc:creator>Doma</dc:creator>
  <cp:lastModifiedBy>Doma</cp:lastModifiedBy>
  <cp:revision>25</cp:revision>
  <dcterms:created xsi:type="dcterms:W3CDTF">2018-09-16T17:32:37Z</dcterms:created>
  <dcterms:modified xsi:type="dcterms:W3CDTF">2018-10-28T21:00:47Z</dcterms:modified>
</cp:coreProperties>
</file>