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4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5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91" r:id="rId2"/>
    <p:sldMasterId id="2147483730" r:id="rId3"/>
    <p:sldMasterId id="2147483749" r:id="rId4"/>
    <p:sldMasterId id="2147483788" r:id="rId5"/>
    <p:sldMasterId id="2147483827" r:id="rId6"/>
  </p:sldMasterIdLst>
  <p:notesMasterIdLst>
    <p:notesMasterId r:id="rId32"/>
  </p:notesMasterIdLst>
  <p:handoutMasterIdLst>
    <p:handoutMasterId r:id="rId33"/>
  </p:handoutMasterIdLst>
  <p:sldIdLst>
    <p:sldId id="256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73" r:id="rId27"/>
    <p:sldId id="261" r:id="rId28"/>
    <p:sldId id="294" r:id="rId29"/>
    <p:sldId id="271" r:id="rId30"/>
    <p:sldId id="293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449" autoAdjust="0"/>
  </p:normalViewPr>
  <p:slideViewPr>
    <p:cSldViewPr>
      <p:cViewPr varScale="1">
        <p:scale>
          <a:sx n="127" d="100"/>
          <a:sy n="127" d="100"/>
        </p:scale>
        <p:origin x="120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AA2B25C-6F98-4E3F-820F-407AB1197871}" type="datetimeFigureOut">
              <a:rPr lang="en-US"/>
              <a:pPr>
                <a:defRPr/>
              </a:pPr>
              <a:t>10/1/2018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0FC69D-C796-47C3-9336-67144167DB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8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6EE0D4-EA0A-4781-8190-7779E1F8F501}" type="datetimeFigureOut">
              <a:rPr lang="en-US"/>
              <a:pPr>
                <a:defRPr/>
              </a:pPr>
              <a:t>10/1/2018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6054119-55F7-4A9C-8986-9FE978F197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38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1B35B1-96CB-46A2-9554-7409ABE9AC08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372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D772-5F37-4ADE-B18C-23243C129FBD}" type="slidenum">
              <a:rPr lang="cs-CZ" smtClean="0">
                <a:solidFill>
                  <a:prstClr val="black"/>
                </a:solidFill>
              </a:rPr>
              <a:pPr/>
              <a:t>14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57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47917-614F-48E4-8665-5716AB5EF952}" type="slidenum">
              <a:rPr lang="cs-CZ" smtClean="0">
                <a:solidFill>
                  <a:prstClr val="black"/>
                </a:solidFill>
              </a:rPr>
              <a:pPr/>
              <a:t>17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265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D772-5F37-4ADE-B18C-23243C129FBD}" type="slidenum">
              <a:rPr lang="cs-CZ" smtClean="0">
                <a:solidFill>
                  <a:prstClr val="black"/>
                </a:solidFill>
              </a:rPr>
              <a:pPr/>
              <a:t>19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93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D772-5F37-4ADE-B18C-23243C129FBD}" type="slidenum">
              <a:rPr lang="cs-CZ" smtClean="0">
                <a:solidFill>
                  <a:prstClr val="black"/>
                </a:solidFill>
              </a:rPr>
              <a:pPr/>
              <a:t>20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71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C60DD1-5CF3-4486-AFF6-CECC980AF599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141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67DE00-3C1E-4B86-AEF9-B79D25CEFEB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213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30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35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D772-5F37-4ADE-B18C-23243C129FBD}" type="slidenum">
              <a:rPr lang="cs-CZ" smtClean="0">
                <a:solidFill>
                  <a:prstClr val="black"/>
                </a:solidFill>
              </a:rPr>
              <a:pPr/>
              <a:t>2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501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47917-614F-48E4-8665-5716AB5EF952}" type="slidenum">
              <a:rPr lang="cs-CZ" smtClean="0">
                <a:solidFill>
                  <a:prstClr val="black"/>
                </a:solidFill>
              </a:rPr>
              <a:pPr/>
              <a:t>3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47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47917-614F-48E4-8665-5716AB5EF952}" type="slidenum">
              <a:rPr lang="cs-CZ" smtClean="0">
                <a:solidFill>
                  <a:prstClr val="black"/>
                </a:solidFill>
              </a:rPr>
              <a:pPr/>
              <a:t>4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737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Co naopak přináší cloud: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D772-5F37-4ADE-B18C-23243C129FBD}" type="slidenum">
              <a:rPr lang="cs-CZ" smtClean="0">
                <a:solidFill>
                  <a:prstClr val="black"/>
                </a:solidFill>
              </a:rPr>
              <a:pPr/>
              <a:t>5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001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D772-5F37-4ADE-B18C-23243C129FBD}" type="slidenum">
              <a:rPr lang="cs-CZ" smtClean="0">
                <a:solidFill>
                  <a:prstClr val="black"/>
                </a:solidFill>
              </a:rPr>
              <a:pPr/>
              <a:t>6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55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Otázka: Jaká rizika hrozí</a:t>
            </a:r>
            <a:r>
              <a:rPr lang="cs-CZ" baseline="0" dirty="0" smtClean="0"/>
              <a:t> při ukládání dat na náš počítač?</a:t>
            </a:r>
          </a:p>
          <a:p>
            <a:r>
              <a:rPr lang="cs-CZ" baseline="0" dirty="0" smtClean="0"/>
              <a:t>Jak řešit? Zálohování &gt; Cena za zálohování?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47917-614F-48E4-8665-5716AB5EF952}" type="slidenum">
              <a:rPr lang="cs-CZ" smtClean="0">
                <a:solidFill>
                  <a:prstClr val="black"/>
                </a:solidFill>
              </a:rPr>
              <a:pPr/>
              <a:t>8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25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D772-5F37-4ADE-B18C-23243C129FBD}" type="slidenum">
              <a:rPr lang="cs-CZ" smtClean="0">
                <a:solidFill>
                  <a:prstClr val="black"/>
                </a:solidFill>
              </a:rPr>
              <a:pPr/>
              <a:t>10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585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48D12-5DD7-40DD-9508-54D62FD1C65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760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5.png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4001" cy="6858000"/>
            <a:chOff x="-1574" y="0"/>
            <a:chExt cx="9144000" cy="6858000"/>
          </a:xfrm>
        </p:grpSpPr>
        <p:pic>
          <p:nvPicPr>
            <p:cNvPr id="5" name="Rectangle 6"/>
            <p:cNvPicPr>
              <a:picLocks noChangeAspect="1"/>
            </p:cNvPicPr>
            <p:nvPr/>
          </p:nvPicPr>
          <p:blipFill>
            <a:blip r:embed="rId2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0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1226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049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88653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7964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1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61715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72712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6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9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5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0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8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1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0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0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7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6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4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12507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1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4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53891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61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842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323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862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1374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22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80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1640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537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98674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72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771012"/>
      </p:ext>
    </p:extLst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484494"/>
      </p:ext>
    </p:extLst>
  </p:cSld>
  <p:clrMapOvr>
    <a:masterClrMapping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911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5321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393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5686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7299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9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66630"/>
      </p:ext>
    </p:extLst>
  </p:cSld>
  <p:clrMapOvr>
    <a:masterClrMapping/>
  </p:clrMapOvr>
  <p:transition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290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3360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bg>
      <p:bgPr>
        <a:solidFill>
          <a:srgbClr val="87C2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24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Úvodní snímek">
    <p:bg>
      <p:bgPr>
        <a:solidFill>
          <a:srgbClr val="D909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6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Úvodní snímek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91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Úvodní snímek">
    <p:bg>
      <p:bgPr>
        <a:solidFill>
          <a:srgbClr val="87C2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219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081"/>
          <a:stretch/>
        </p:blipFill>
        <p:spPr>
          <a:xfrm>
            <a:off x="0" y="0"/>
            <a:ext cx="9144000" cy="16462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/>
            </a:lvl1pPr>
            <a:lvl2pPr marL="514350" indent="-171450">
              <a:buFont typeface="Wingdings" panose="05000000000000000000" pitchFamily="2" charset="2"/>
              <a:buChar char="§"/>
              <a:defRPr/>
            </a:lvl2pPr>
            <a:lvl3pPr marL="857250" indent="-171450">
              <a:buFont typeface="Wingdings" panose="05000000000000000000" pitchFamily="2" charset="2"/>
              <a:buChar char="§"/>
              <a:defRPr/>
            </a:lvl3pPr>
            <a:lvl4pPr marL="1200150" indent="-171450">
              <a:buFont typeface="Wingdings" panose="05000000000000000000" pitchFamily="2" charset="2"/>
              <a:buChar char="§"/>
              <a:defRPr/>
            </a:lvl4pPr>
            <a:lvl5pPr marL="1543050" indent="-1714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03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632632"/>
          </a:xfrm>
          <a:prstGeom prst="rect">
            <a:avLst/>
          </a:prstGeom>
          <a:solidFill>
            <a:srgbClr val="D90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/>
            </a:lvl1pPr>
            <a:lvl2pPr marL="514350" indent="-171450">
              <a:buFont typeface="Wingdings" panose="05000000000000000000" pitchFamily="2" charset="2"/>
              <a:buChar char="§"/>
              <a:defRPr/>
            </a:lvl2pPr>
            <a:lvl3pPr marL="857250" indent="-171450">
              <a:buFont typeface="Wingdings" panose="05000000000000000000" pitchFamily="2" charset="2"/>
              <a:buChar char="§"/>
              <a:defRPr/>
            </a:lvl3pPr>
            <a:lvl4pPr marL="1200150" indent="-171450">
              <a:buFont typeface="Wingdings" panose="05000000000000000000" pitchFamily="2" charset="2"/>
              <a:buChar char="§"/>
              <a:defRPr/>
            </a:lvl4pPr>
            <a:lvl5pPr marL="1543050" indent="-1714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75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08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5143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8572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2001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15430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93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4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9029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8322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45329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48493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47225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bg>
      <p:bgPr>
        <a:solidFill>
          <a:srgbClr val="9BD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4002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6371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2669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1660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43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8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1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02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3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5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0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7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0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9798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7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5588" cy="6858000"/>
            <a:chOff x="-1574" y="0"/>
            <a:chExt cx="9145574" cy="6858000"/>
          </a:xfrm>
        </p:grpSpPr>
        <p:sp>
          <p:nvSpPr>
            <p:cNvPr id="5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9"/>
            <p:cNvSpPr/>
            <p:nvPr userDrawn="1"/>
          </p:nvSpPr>
          <p:spPr>
            <a:xfrm>
              <a:off x="-1574" y="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4"/>
            <p:cNvSpPr/>
            <p:nvPr userDrawn="1"/>
          </p:nvSpPr>
          <p:spPr>
            <a:xfrm>
              <a:off x="-1574" y="655320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15"/>
            <p:cNvCxnSpPr/>
            <p:nvPr/>
          </p:nvCxnSpPr>
          <p:spPr>
            <a:xfrm>
              <a:off x="-1574" y="381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469302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2611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25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188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969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407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201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660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6964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11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5576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48ED9-D089-49B4-960D-338F341D2D17}" type="datetimeFigureOut">
              <a:rPr lang="en-US"/>
              <a:pPr>
                <a:defRPr/>
              </a:pPr>
              <a:t>10/1/2018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D792F-35F9-4312-A24F-97D62C7B62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0762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8712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772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716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2481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8897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7860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9180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68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8684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bg>
      <p:bgPr>
        <a:solidFill>
          <a:srgbClr val="87C2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78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BA52C-E5B1-42D9-A2FE-54FC0D3DC02C}" type="datetimeFigureOut">
              <a:rPr lang="en-US"/>
              <a:pPr>
                <a:defRPr/>
              </a:pPr>
              <a:t>10/1/2018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2CEF4-8296-41B9-9003-5E517FE99A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1861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Úvodní snímek">
    <p:bg>
      <p:bgPr>
        <a:solidFill>
          <a:srgbClr val="D909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66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Úvodní snímek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96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Úvodní snímek">
    <p:bg>
      <p:bgPr>
        <a:solidFill>
          <a:srgbClr val="87C2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528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081"/>
          <a:stretch/>
        </p:blipFill>
        <p:spPr>
          <a:xfrm>
            <a:off x="0" y="0"/>
            <a:ext cx="9144000" cy="16462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/>
            </a:lvl1pPr>
            <a:lvl2pPr marL="514350" indent="-171450">
              <a:buFont typeface="Wingdings" panose="05000000000000000000" pitchFamily="2" charset="2"/>
              <a:buChar char="§"/>
              <a:defRPr/>
            </a:lvl2pPr>
            <a:lvl3pPr marL="857250" indent="-171450">
              <a:buFont typeface="Wingdings" panose="05000000000000000000" pitchFamily="2" charset="2"/>
              <a:buChar char="§"/>
              <a:defRPr/>
            </a:lvl3pPr>
            <a:lvl4pPr marL="1200150" indent="-171450">
              <a:buFont typeface="Wingdings" panose="05000000000000000000" pitchFamily="2" charset="2"/>
              <a:buChar char="§"/>
              <a:defRPr/>
            </a:lvl4pPr>
            <a:lvl5pPr marL="1543050" indent="-1714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24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632632"/>
          </a:xfrm>
          <a:prstGeom prst="rect">
            <a:avLst/>
          </a:prstGeom>
          <a:solidFill>
            <a:srgbClr val="D90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/>
            </a:lvl1pPr>
            <a:lvl2pPr marL="514350" indent="-171450">
              <a:buFont typeface="Wingdings" panose="05000000000000000000" pitchFamily="2" charset="2"/>
              <a:buChar char="§"/>
              <a:defRPr/>
            </a:lvl2pPr>
            <a:lvl3pPr marL="857250" indent="-171450">
              <a:buFont typeface="Wingdings" panose="05000000000000000000" pitchFamily="2" charset="2"/>
              <a:buChar char="§"/>
              <a:defRPr/>
            </a:lvl3pPr>
            <a:lvl4pPr marL="1200150" indent="-171450">
              <a:buFont typeface="Wingdings" panose="05000000000000000000" pitchFamily="2" charset="2"/>
              <a:buChar char="§"/>
              <a:defRPr/>
            </a:lvl4pPr>
            <a:lvl5pPr marL="1543050" indent="-1714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4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08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5143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8572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2001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15430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927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2730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3540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4634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41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16519-2F14-46D4-A087-2FAD5C98C812}" type="datetimeFigureOut">
              <a:rPr lang="en-US"/>
              <a:pPr>
                <a:defRPr/>
              </a:pPr>
              <a:t>10/1/2018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A23D-3C5E-4B14-9850-9DFAFAD1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8327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0360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bg>
      <p:bgPr>
        <a:solidFill>
          <a:srgbClr val="9BD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6484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0335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880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835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7909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0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6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63820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0086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A7DF-8AF2-4CE1-AFDB-273E977F1464}" type="datetimeFigureOut">
              <a:rPr lang="en-US"/>
              <a:pPr>
                <a:defRPr/>
              </a:pPr>
              <a:t>10/1/2018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E27D3-369A-41CD-9B6C-2E53DDCC48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094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5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0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7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1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6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3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5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5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6A869-1776-4930-A74C-E1CBC010F42C}" type="datetimeFigureOut">
              <a:rPr lang="en-US"/>
              <a:pPr>
                <a:defRPr/>
              </a:pPr>
              <a:t>10/1/2018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24E83-4B3C-431A-B2BF-5E4D049ED4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222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3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6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8513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67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334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1899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701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123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342D-EBA1-4F7F-9FD8-A03BE940FAAD}" type="datetimeFigureOut">
              <a:rPr lang="en-US"/>
              <a:pPr>
                <a:defRPr/>
              </a:pPr>
              <a:t>10/1/2018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07B3F-50E8-4547-B0E7-A937A873E1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480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791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935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315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951384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30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753461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01189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469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9415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7058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9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38" Type="http://schemas.openxmlformats.org/officeDocument/2006/relationships/slideLayout" Target="../slideLayouts/slideLayout47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37" Type="http://schemas.openxmlformats.org/officeDocument/2006/relationships/slideLayout" Target="../slideLayouts/slideLayout46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39" Type="http://schemas.openxmlformats.org/officeDocument/2006/relationships/theme" Target="../theme/theme4.xml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34" Type="http://schemas.openxmlformats.org/officeDocument/2006/relationships/slideLayout" Target="../slideLayouts/slideLayout99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33" Type="http://schemas.openxmlformats.org/officeDocument/2006/relationships/slideLayout" Target="../slideLayouts/slideLayout98.xml"/><Relationship Id="rId38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29" Type="http://schemas.openxmlformats.org/officeDocument/2006/relationships/slideLayout" Target="../slideLayouts/slideLayout94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32" Type="http://schemas.openxmlformats.org/officeDocument/2006/relationships/slideLayout" Target="../slideLayouts/slideLayout97.xml"/><Relationship Id="rId37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3.xml"/><Relationship Id="rId36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31" Type="http://schemas.openxmlformats.org/officeDocument/2006/relationships/slideLayout" Target="../slideLayouts/slideLayout96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Relationship Id="rId30" Type="http://schemas.openxmlformats.org/officeDocument/2006/relationships/slideLayout" Target="../slideLayouts/slideLayout95.xml"/><Relationship Id="rId35" Type="http://schemas.openxmlformats.org/officeDocument/2006/relationships/slideLayout" Target="../slideLayouts/slideLayout10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slideLayout" Target="../slideLayouts/slideLayout121.xml"/><Relationship Id="rId26" Type="http://schemas.openxmlformats.org/officeDocument/2006/relationships/slideLayout" Target="../slideLayouts/slideLayout129.xml"/><Relationship Id="rId39" Type="http://schemas.openxmlformats.org/officeDocument/2006/relationships/theme" Target="../theme/theme5.xml"/><Relationship Id="rId3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124.xml"/><Relationship Id="rId34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5" Type="http://schemas.openxmlformats.org/officeDocument/2006/relationships/slideLayout" Target="../slideLayouts/slideLayout128.xml"/><Relationship Id="rId33" Type="http://schemas.openxmlformats.org/officeDocument/2006/relationships/slideLayout" Target="../slideLayouts/slideLayout136.xml"/><Relationship Id="rId38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20" Type="http://schemas.openxmlformats.org/officeDocument/2006/relationships/slideLayout" Target="../slideLayouts/slideLayout123.xml"/><Relationship Id="rId29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24" Type="http://schemas.openxmlformats.org/officeDocument/2006/relationships/slideLayout" Target="../slideLayouts/slideLayout127.xml"/><Relationship Id="rId32" Type="http://schemas.openxmlformats.org/officeDocument/2006/relationships/slideLayout" Target="../slideLayouts/slideLayout135.xml"/><Relationship Id="rId37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23" Type="http://schemas.openxmlformats.org/officeDocument/2006/relationships/slideLayout" Target="../slideLayouts/slideLayout126.xml"/><Relationship Id="rId28" Type="http://schemas.openxmlformats.org/officeDocument/2006/relationships/slideLayout" Target="../slideLayouts/slideLayout131.xml"/><Relationship Id="rId36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13.xml"/><Relationship Id="rId19" Type="http://schemas.openxmlformats.org/officeDocument/2006/relationships/slideLayout" Target="../slideLayouts/slideLayout122.xml"/><Relationship Id="rId31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Relationship Id="rId22" Type="http://schemas.openxmlformats.org/officeDocument/2006/relationships/slideLayout" Target="../slideLayouts/slideLayout125.xml"/><Relationship Id="rId27" Type="http://schemas.openxmlformats.org/officeDocument/2006/relationships/slideLayout" Target="../slideLayouts/slideLayout130.xml"/><Relationship Id="rId30" Type="http://schemas.openxmlformats.org/officeDocument/2006/relationships/slideLayout" Target="../slideLayouts/slideLayout133.xml"/><Relationship Id="rId35" Type="http://schemas.openxmlformats.org/officeDocument/2006/relationships/slideLayout" Target="../slideLayouts/slideLayout1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4.xml"/><Relationship Id="rId18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17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43.xml"/><Relationship Id="rId16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51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slideLayout" Target="../slideLayouts/slideLayout1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"/>
          <p:cNvGrpSpPr>
            <a:grpSpLocks/>
          </p:cNvGrpSpPr>
          <p:nvPr/>
        </p:nvGrpSpPr>
        <p:grpSpPr bwMode="auto"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1032" name="Rectangle 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86BF8B-550E-40B1-B3DA-57BDAFB6BEAF}" type="datetimeFigureOut">
              <a:rPr lang="en-US"/>
              <a:pPr>
                <a:defRPr/>
              </a:pPr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F67EB6-881B-4D63-B004-3248ED2C02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0" r:id="rId2"/>
    <p:sldLayoutId id="2147483668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ts val="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59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725" r:id="rId34"/>
    <p:sldLayoutId id="2147483726" r:id="rId35"/>
    <p:sldLayoutId id="2147483727" r:id="rId36"/>
    <p:sldLayoutId id="2147483728" r:id="rId37"/>
    <p:sldLayoutId id="2147483729" r:id="rId3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01.10.2018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1082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240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  <p:sldLayoutId id="2147483773" r:id="rId24"/>
    <p:sldLayoutId id="2147483774" r:id="rId25"/>
    <p:sldLayoutId id="2147483775" r:id="rId26"/>
    <p:sldLayoutId id="2147483776" r:id="rId27"/>
    <p:sldLayoutId id="2147483777" r:id="rId28"/>
    <p:sldLayoutId id="2147483778" r:id="rId29"/>
    <p:sldLayoutId id="2147483779" r:id="rId30"/>
    <p:sldLayoutId id="2147483780" r:id="rId31"/>
    <p:sldLayoutId id="2147483781" r:id="rId32"/>
    <p:sldLayoutId id="2147483782" r:id="rId33"/>
    <p:sldLayoutId id="2147483783" r:id="rId34"/>
    <p:sldLayoutId id="2147483784" r:id="rId35"/>
    <p:sldLayoutId id="2147483785" r:id="rId36"/>
    <p:sldLayoutId id="2147483786" r:id="rId37"/>
    <p:sldLayoutId id="2147483787" r:id="rId3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2936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806" r:id="rId18"/>
    <p:sldLayoutId id="2147483807" r:id="rId19"/>
    <p:sldLayoutId id="2147483808" r:id="rId20"/>
    <p:sldLayoutId id="2147483809" r:id="rId21"/>
    <p:sldLayoutId id="2147483810" r:id="rId22"/>
    <p:sldLayoutId id="2147483811" r:id="rId23"/>
    <p:sldLayoutId id="2147483812" r:id="rId24"/>
    <p:sldLayoutId id="2147483813" r:id="rId25"/>
    <p:sldLayoutId id="2147483814" r:id="rId26"/>
    <p:sldLayoutId id="2147483815" r:id="rId27"/>
    <p:sldLayoutId id="2147483816" r:id="rId28"/>
    <p:sldLayoutId id="2147483817" r:id="rId29"/>
    <p:sldLayoutId id="2147483818" r:id="rId30"/>
    <p:sldLayoutId id="2147483819" r:id="rId31"/>
    <p:sldLayoutId id="2147483820" r:id="rId32"/>
    <p:sldLayoutId id="2147483821" r:id="rId33"/>
    <p:sldLayoutId id="2147483822" r:id="rId34"/>
    <p:sldLayoutId id="2147483823" r:id="rId35"/>
    <p:sldLayoutId id="2147483824" r:id="rId36"/>
    <p:sldLayoutId id="2147483825" r:id="rId37"/>
    <p:sldLayoutId id="2147483826" r:id="rId3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01.10.2018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8290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  <p:sldLayoutId id="2147483845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wm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" Type="http://schemas.openxmlformats.org/officeDocument/2006/relationships/image" Target="../media/image31.jp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31" Type="http://schemas.openxmlformats.org/officeDocument/2006/relationships/image" Target="../media/image58.jpeg"/><Relationship Id="rId4" Type="http://schemas.openxmlformats.org/officeDocument/2006/relationships/image" Target="../media/image32.jp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Relationship Id="rId27" Type="http://schemas.openxmlformats.org/officeDocument/2006/relationships/image" Target="../media/image55.png"/><Relationship Id="rId30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5.wmf"/><Relationship Id="rId7" Type="http://schemas.openxmlformats.org/officeDocument/2006/relationships/image" Target="../media/image4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38.xml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63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8.xml"/><Relationship Id="rId6" Type="http://schemas.openxmlformats.org/officeDocument/2006/relationships/image" Target="../media/image43.png"/><Relationship Id="rId11" Type="http://schemas.openxmlformats.org/officeDocument/2006/relationships/image" Target="../media/image66.jpg"/><Relationship Id="rId5" Type="http://schemas.openxmlformats.org/officeDocument/2006/relationships/image" Target="../media/image42.png"/><Relationship Id="rId10" Type="http://schemas.openxmlformats.org/officeDocument/2006/relationships/image" Target="../media/image65.png"/><Relationship Id="rId4" Type="http://schemas.openxmlformats.org/officeDocument/2006/relationships/image" Target="../media/image41.png"/><Relationship Id="rId9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5.wmf"/><Relationship Id="rId7" Type="http://schemas.openxmlformats.org/officeDocument/2006/relationships/image" Target="../media/image4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8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jpe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subTitle" idx="1"/>
          </p:nvPr>
        </p:nvSpPr>
        <p:spPr bwMode="auto">
          <a:xfrm>
            <a:off x="1187624" y="476672"/>
            <a:ext cx="6400800" cy="17526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altLang="cs-CZ" sz="4000" dirty="0" err="1" smtClean="0"/>
              <a:t>Cloudové</a:t>
            </a:r>
            <a:r>
              <a:rPr lang="cs-CZ" altLang="cs-CZ" sz="4000" dirty="0" smtClean="0"/>
              <a:t> řešení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 smtClean="0"/>
              <a:t>Mgr. Petr Zaoral</a:t>
            </a:r>
            <a:endParaRPr lang="cs-CZ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70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105" y="1565183"/>
            <a:ext cx="3162734" cy="689235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00" b="31966"/>
          <a:stretch/>
        </p:blipFill>
        <p:spPr>
          <a:xfrm>
            <a:off x="635853" y="1362152"/>
            <a:ext cx="2941684" cy="1095298"/>
          </a:xfrm>
          <a:prstGeom prst="rect">
            <a:avLst/>
          </a:prstGeom>
        </p:spPr>
      </p:pic>
      <p:pic>
        <p:nvPicPr>
          <p:cNvPr id="1026" name="Picture 2" descr="http://www.seomofo.com/downloads/new-google-logo-knockof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52" y="2882011"/>
            <a:ext cx="2542298" cy="98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s.clipartpanda.com/apple-computer-clipart-8a6760d0874d3987d13f1f75775529f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01" y="3977507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media.bestofmicro.com/J/C/313032/original/icloud-appl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472" y="4383891"/>
            <a:ext cx="3536156" cy="140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cirrusinsight.com/wp-content/uploads/2012/12/google-apps-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62" y="2635792"/>
            <a:ext cx="2954577" cy="148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32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2"/>
          <a:stretch/>
        </p:blipFill>
        <p:spPr>
          <a:xfrm>
            <a:off x="0" y="857616"/>
            <a:ext cx="9143353" cy="5142770"/>
          </a:xfrm>
          <a:prstGeom prst="rect">
            <a:avLst/>
          </a:prstGeom>
        </p:spPr>
      </p:pic>
      <p:pic>
        <p:nvPicPr>
          <p:cNvPr id="57" name="Sky START remove at beginn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0"/>
          <a:stretch/>
        </p:blipFill>
        <p:spPr>
          <a:xfrm>
            <a:off x="-22248" y="874421"/>
            <a:ext cx="9167100" cy="5125966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2822428" y="2058866"/>
            <a:ext cx="1828541" cy="2742811"/>
          </a:xfrm>
          <a:prstGeom prst="rect">
            <a:avLst/>
          </a:prstGeom>
          <a:solidFill>
            <a:srgbClr val="BA141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244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27">
              <a:solidFill>
                <a:srgbClr val="FFFFFF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740091" y="2057595"/>
            <a:ext cx="1828541" cy="2742811"/>
          </a:xfrm>
          <a:prstGeom prst="rect">
            <a:avLst/>
          </a:prstGeom>
          <a:solidFill>
            <a:srgbClr val="BA141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244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27">
              <a:solidFill>
                <a:srgbClr val="FFFFFF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879840" y="2055310"/>
            <a:ext cx="1830049" cy="2742811"/>
            <a:chOff x="2966721" y="1207152"/>
            <a:chExt cx="1830308" cy="2743200"/>
          </a:xfrm>
        </p:grpSpPr>
        <p:sp>
          <p:nvSpPr>
            <p:cNvPr id="62" name="Rectangle 61"/>
            <p:cNvSpPr/>
            <p:nvPr/>
          </p:nvSpPr>
          <p:spPr>
            <a:xfrm>
              <a:off x="2966721" y="1207152"/>
              <a:ext cx="1828800" cy="2743200"/>
            </a:xfrm>
            <a:prstGeom prst="rect">
              <a:avLst/>
            </a:prstGeom>
            <a:solidFill>
              <a:srgbClr val="BA141A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244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27">
                <a:solidFill>
                  <a:srgbClr val="FFFFFF"/>
                </a:solidFill>
              </a:endParaRPr>
            </a:p>
          </p:txBody>
        </p:sp>
        <p:pic>
          <p:nvPicPr>
            <p:cNvPr id="63" name="Picture 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39" b="35681"/>
            <a:stretch/>
          </p:blipFill>
          <p:spPr bwMode="auto">
            <a:xfrm>
              <a:off x="3813160" y="2293001"/>
              <a:ext cx="983869" cy="165735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0800000" sx="101000" sy="101000" algn="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56" y="2363145"/>
            <a:ext cx="1408144" cy="263582"/>
          </a:xfrm>
          <a:prstGeom prst="rect">
            <a:avLst/>
          </a:prstGeom>
        </p:spPr>
      </p:pic>
      <p:pic>
        <p:nvPicPr>
          <p:cNvPr id="65" name="Lync Logo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353" y="2333861"/>
            <a:ext cx="1279979" cy="322151"/>
          </a:xfrm>
          <a:prstGeom prst="rect">
            <a:avLst/>
          </a:prstGeom>
        </p:spPr>
      </p:pic>
      <p:pic>
        <p:nvPicPr>
          <p:cNvPr id="66" name="SharePoint Logo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093" y="2354402"/>
            <a:ext cx="1645687" cy="282926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984586" y="2768193"/>
            <a:ext cx="1651357" cy="365708"/>
            <a:chOff x="1125633" y="1910849"/>
            <a:chExt cx="1651591" cy="365760"/>
          </a:xfrm>
        </p:grpSpPr>
        <p:pic>
          <p:nvPicPr>
            <p:cNvPr id="68" name="Picture 5" descr="C:\Users\Howard\Documents\POWERPOINT\Icons\Metro\MetroStation-PNG\PNG\Communications\White\MB_0012_kontakts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853" y="1910849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6" descr="C:\Users\Howard\Documents\POWERPOINT\Icons\Metro\MetroStation-PNG\PNG\Communications\White\calendar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4243" y="1910849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7" descr="C:\Users\Howard\Documents\POWERPOINT\Icons\Metro\MetroStation-PNG\PNG\Communications\White\MB_0001_mail1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633" y="1910849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464" y="1910849"/>
              <a:ext cx="365760" cy="365760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2899975" y="2768193"/>
            <a:ext cx="1648523" cy="365708"/>
            <a:chOff x="3058161" y="2358390"/>
            <a:chExt cx="1648756" cy="365760"/>
          </a:xfrm>
        </p:grpSpPr>
        <p:pic>
          <p:nvPicPr>
            <p:cNvPr id="73" name="Picture 3" descr="C:\Users\Howard\Documents\POWERPOINT\Icons\Metro\MetroStation-PNG\PNG\Communications\White\MB_0007_msg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936" y="2358390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2" descr="C:\Users\Howard\Documents\POWERPOINT\Icons\Metro\MetroStation-PNG\PNG\Communications\White\MB_0014_msg3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2546" y="2358390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4" descr="C:\Users\Howard\Documents\POWERPOINT\Icons\Metro\MetroStation-PNG\PNG\Communications\White\MB_0008_phone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8161" y="2358390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1157" y="2358390"/>
              <a:ext cx="365760" cy="365760"/>
            </a:xfrm>
            <a:prstGeom prst="rect">
              <a:avLst/>
            </a:prstGeom>
          </p:spPr>
        </p:pic>
      </p:grpSp>
      <p:grpSp>
        <p:nvGrpSpPr>
          <p:cNvPr id="77" name="Group 76"/>
          <p:cNvGrpSpPr/>
          <p:nvPr/>
        </p:nvGrpSpPr>
        <p:grpSpPr>
          <a:xfrm>
            <a:off x="4811674" y="2768193"/>
            <a:ext cx="1648523" cy="365708"/>
            <a:chOff x="4987143" y="2388870"/>
            <a:chExt cx="1648756" cy="365760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2918" y="2388870"/>
              <a:ext cx="365760" cy="365760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1528" y="2388870"/>
              <a:ext cx="365760" cy="365760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7143" y="2388870"/>
              <a:ext cx="365760" cy="365760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0139" y="2388870"/>
              <a:ext cx="365760" cy="365760"/>
            </a:xfrm>
            <a:prstGeom prst="rect">
              <a:avLst/>
            </a:prstGeom>
          </p:spPr>
        </p:pic>
      </p:grpSp>
      <p:pic>
        <p:nvPicPr>
          <p:cNvPr id="82" name="Lync Screenshot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97" r="23565" b="32758"/>
          <a:stretch/>
        </p:blipFill>
        <p:spPr bwMode="auto">
          <a:xfrm>
            <a:off x="3334753" y="3085751"/>
            <a:ext cx="1303754" cy="171465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sx="101000" sy="101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screenshot SharePoint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41" b="14328"/>
          <a:stretch/>
        </p:blipFill>
        <p:spPr bwMode="auto">
          <a:xfrm>
            <a:off x="5522595" y="3085750"/>
            <a:ext cx="1046038" cy="171465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sx="101000" sy="101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4" name="Group 83"/>
          <p:cNvGrpSpPr/>
          <p:nvPr/>
        </p:nvGrpSpPr>
        <p:grpSpPr>
          <a:xfrm>
            <a:off x="6687129" y="2059154"/>
            <a:ext cx="1828541" cy="2747310"/>
            <a:chOff x="1410150" y="1632056"/>
            <a:chExt cx="2486942" cy="3736532"/>
          </a:xfrm>
        </p:grpSpPr>
        <p:sp>
          <p:nvSpPr>
            <p:cNvPr id="85" name="Rectangle 84"/>
            <p:cNvSpPr/>
            <p:nvPr/>
          </p:nvSpPr>
          <p:spPr>
            <a:xfrm>
              <a:off x="1410150" y="1632056"/>
              <a:ext cx="2486942" cy="3730413"/>
            </a:xfrm>
            <a:prstGeom prst="rect">
              <a:avLst/>
            </a:prstGeom>
            <a:solidFill>
              <a:srgbClr val="BA141A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244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27">
                <a:solidFill>
                  <a:srgbClr val="FFFFFF"/>
                </a:solidFill>
              </a:endParaRPr>
            </a:p>
          </p:txBody>
        </p:sp>
        <p:pic>
          <p:nvPicPr>
            <p:cNvPr id="86" name="Office Logo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231" y="1865206"/>
              <a:ext cx="2238248" cy="499628"/>
            </a:xfrm>
            <a:prstGeom prst="rect">
              <a:avLst/>
            </a:prstGeom>
          </p:spPr>
        </p:pic>
        <p:grpSp>
          <p:nvGrpSpPr>
            <p:cNvPr id="87" name="Group 86"/>
            <p:cNvGrpSpPr/>
            <p:nvPr/>
          </p:nvGrpSpPr>
          <p:grpSpPr>
            <a:xfrm>
              <a:off x="1530641" y="2577939"/>
              <a:ext cx="2245960" cy="497388"/>
              <a:chOff x="1124926" y="2388870"/>
              <a:chExt cx="1651591" cy="365760"/>
            </a:xfrm>
          </p:grpSpPr>
          <p:pic>
            <p:nvPicPr>
              <p:cNvPr id="92" name="Picture 10" descr="C:\Users\Howard\Documents\POWERPOINT\Icons\Metro\MetroStation-PNG\PNG\Suites\White\MB_0007_Word.png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4926" y="2388870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9" descr="C:\Users\Howard\Documents\POWERPOINT\Icons\Metro\MetroStation-PNG\PNG\Suites\White\MB_0006_Power-Point.png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2146" y="2388870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12" descr="C:\Users\Howard\Documents\POWERPOINT\Icons\Metro\MetroStation-PNG\PNG\Suites\White\MB_0004_One-Note.png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0757" y="2388870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11" descr="C:\Users\Howard\Documents\POWERPOINT\Icons\Metro\MetroStation-PNG\PNG\Suites\White\MB_0008_Excel.png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3536" y="2388870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8" name="Picture 3"/>
            <p:cNvPicPr>
              <a:picLocks noChangeAspect="1" noChangeArrowheads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957" b="23927"/>
            <a:stretch/>
          </p:blipFill>
          <p:spPr bwMode="auto">
            <a:xfrm>
              <a:off x="2028030" y="3081447"/>
              <a:ext cx="1869062" cy="2287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9" name="Group 88"/>
            <p:cNvGrpSpPr/>
            <p:nvPr/>
          </p:nvGrpSpPr>
          <p:grpSpPr>
            <a:xfrm>
              <a:off x="1410150" y="4399162"/>
              <a:ext cx="2486942" cy="725358"/>
              <a:chOff x="1036321" y="3234972"/>
              <a:chExt cx="1828800" cy="533400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1036321" y="3234972"/>
                <a:ext cx="1828800" cy="533400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2441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27">
                  <a:solidFill>
                    <a:srgbClr val="FFFFFF"/>
                  </a:solidFill>
                </a:endParaRPr>
              </a:p>
            </p:txBody>
          </p:sp>
          <p:pic>
            <p:nvPicPr>
              <p:cNvPr id="91" name="Picture 5" descr="http://www.microsoft.com/business/en-gb/SiteAssets/boxshots/office2010-webapps.png"/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1695" y="3292443"/>
                <a:ext cx="548640" cy="4223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96" name="Group 95"/>
          <p:cNvGrpSpPr/>
          <p:nvPr/>
        </p:nvGrpSpPr>
        <p:grpSpPr>
          <a:xfrm>
            <a:off x="1982513" y="1062108"/>
            <a:ext cx="7006302" cy="812331"/>
            <a:chOff x="1699278" y="278124"/>
            <a:chExt cx="9529057" cy="1104827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9278" y="278124"/>
              <a:ext cx="4724400" cy="1029559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6591278" y="339503"/>
              <a:ext cx="4637057" cy="1043448"/>
            </a:xfrm>
            <a:prstGeom prst="rect">
              <a:avLst/>
            </a:prstGeom>
            <a:noFill/>
          </p:spPr>
          <p:txBody>
            <a:bodyPr wrap="square" lIns="134464" tIns="107571" rIns="134464" bIns="107571" rtlCol="0">
              <a:spAutoFit/>
            </a:bodyPr>
            <a:lstStyle/>
            <a:p>
              <a:pPr defTabSz="682441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cs-CZ" sz="3971" dirty="0"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latin typeface="Segoe UI"/>
                </a:rPr>
                <a:t>pro školy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456158" y="4837341"/>
            <a:ext cx="3409427" cy="1317159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algn="ctr" defTabSz="68244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971">
                <a:solidFill>
                  <a:srgbClr val="000000"/>
                </a:solidFill>
                <a:latin typeface="Segoe UI Light"/>
              </a:rPr>
              <a:t>Office 365 je zdarma</a:t>
            </a:r>
            <a:endParaRPr lang="cs-CZ" sz="3971" dirty="0">
              <a:solidFill>
                <a:srgbClr val="000000"/>
              </a:solidFill>
              <a:latin typeface="Segoe UI Ligh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458" y="2071637"/>
            <a:ext cx="1430852" cy="65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6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163" y="1073061"/>
            <a:ext cx="8740142" cy="1346972"/>
          </a:xfrm>
        </p:spPr>
        <p:txBody>
          <a:bodyPr/>
          <a:lstStyle/>
          <a:p>
            <a:r>
              <a:rPr lang="cs-CZ" sz="5294" dirty="0"/>
              <a:t>Komunikace – e-mail</a:t>
            </a:r>
            <a:endParaRPr lang="en-US" sz="5294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99595" y="3147634"/>
            <a:ext cx="2016956" cy="2689274"/>
          </a:xfrm>
          <a:prstGeom prst="rect">
            <a:avLst/>
          </a:prstGeom>
          <a:solidFill>
            <a:srgbClr val="EC008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500" dirty="0" smtClean="0">
                <a:solidFill>
                  <a:srgbClr val="FFFFFF"/>
                </a:solidFill>
              </a:rPr>
              <a:t>50GB </a:t>
            </a:r>
            <a:r>
              <a:rPr lang="cs-CZ" sz="1500" dirty="0">
                <a:solidFill>
                  <a:srgbClr val="FFFFFF"/>
                </a:solidFill>
              </a:rPr>
              <a:t>emailová schránka (zdarma)</a:t>
            </a:r>
            <a:br>
              <a:rPr lang="cs-CZ" sz="1500" dirty="0">
                <a:solidFill>
                  <a:srgbClr val="FFFFFF"/>
                </a:solidFill>
              </a:rPr>
            </a:br>
            <a:r>
              <a:rPr lang="cs-CZ" sz="1500" dirty="0">
                <a:solidFill>
                  <a:srgbClr val="FFFFFF"/>
                </a:solidFill>
              </a:rPr>
              <a:t>Součástí je </a:t>
            </a:r>
            <a:r>
              <a:rPr lang="cs-CZ" sz="1500" dirty="0" err="1">
                <a:solidFill>
                  <a:srgbClr val="FFFFFF"/>
                </a:solidFill>
              </a:rPr>
              <a:t>antispam</a:t>
            </a:r>
            <a:r>
              <a:rPr lang="cs-CZ" sz="1500" dirty="0">
                <a:solidFill>
                  <a:srgbClr val="FFFFFF"/>
                </a:solidFill>
              </a:rPr>
              <a:t> a antivir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sz="1500" dirty="0">
              <a:solidFill>
                <a:srgbClr val="FFFFFF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500" b="1" dirty="0">
                <a:solidFill>
                  <a:srgbClr val="FFFFFF"/>
                </a:solidFill>
              </a:rPr>
              <a:t>Netřeba lokální poštovní server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360264" y="3147634"/>
            <a:ext cx="2016956" cy="2689274"/>
          </a:xfrm>
          <a:prstGeom prst="rect">
            <a:avLst/>
          </a:prstGeom>
          <a:solidFill>
            <a:srgbClr val="68217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343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plánování času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Sdílení kalendářů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Propojení s mobilním telefonem</a:t>
            </a: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984" y="3181172"/>
            <a:ext cx="2082619" cy="715200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cs-CZ" sz="1618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Emailová komunikace</a:t>
            </a:r>
            <a:endParaRPr lang="en-US" sz="1618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6788" y="3181171"/>
            <a:ext cx="2029887" cy="715200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cs-CZ" sz="1618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Organizace času</a:t>
            </a:r>
          </a:p>
          <a:p>
            <a:pPr defTabSz="685577" eaLnBrk="1" hangingPunct="1"/>
            <a:r>
              <a:rPr lang="cs-CZ" sz="1618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Kalendář</a:t>
            </a:r>
            <a:endParaRPr lang="en-US" sz="1618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97254" y="2209939"/>
            <a:ext cx="3622958" cy="840398"/>
          </a:xfrm>
          <a:prstGeom prst="rect">
            <a:avLst/>
          </a:prstGeom>
        </p:spPr>
        <p:txBody>
          <a:bodyPr/>
          <a:lstStyle>
            <a:lvl1pPr algn="l" defTabSz="9327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3529" b="1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Exchange Online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0" y="1954896"/>
            <a:ext cx="930274" cy="9302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76" y="1356019"/>
            <a:ext cx="1403951" cy="30595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315020" y="2120852"/>
            <a:ext cx="3223478" cy="713868"/>
            <a:chOff x="1125633" y="1910849"/>
            <a:chExt cx="1651591" cy="365760"/>
          </a:xfrm>
        </p:grpSpPr>
        <p:pic>
          <p:nvPicPr>
            <p:cNvPr id="17" name="Picture 5" descr="C:\Users\Howard\Documents\POWERPOINT\Icons\Metro\MetroStation-PNG\PNG\Communications\White\MB_0012_kontakt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853" y="1910849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C:\Users\Howard\Documents\POWERPOINT\Icons\Metro\MetroStation-PNG\PNG\Communications\White\calenda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4243" y="1910849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7" descr="C:\Users\Howard\Documents\POWERPOINT\Icons\Metro\MetroStation-PNG\PNG\Communications\White\MB_0001_mail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633" y="1910849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464" y="1910849"/>
              <a:ext cx="365760" cy="365760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45715">
            <a:off x="5173643" y="3452916"/>
            <a:ext cx="3969790" cy="2456427"/>
          </a:xfrm>
          <a:prstGeom prst="rect">
            <a:avLst/>
          </a:prstGeom>
          <a:ln w="9525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68310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75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163" y="1073061"/>
            <a:ext cx="8740142" cy="1346972"/>
          </a:xfrm>
        </p:spPr>
        <p:txBody>
          <a:bodyPr/>
          <a:lstStyle/>
          <a:p>
            <a:r>
              <a:rPr lang="cs-CZ" sz="5294" dirty="0"/>
              <a:t>Úložiště dat</a:t>
            </a:r>
            <a:endParaRPr lang="en-US" sz="5294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99595" y="3136510"/>
            <a:ext cx="2016956" cy="2689274"/>
          </a:xfrm>
          <a:prstGeom prst="rect">
            <a:avLst/>
          </a:prstGeom>
          <a:solidFill>
            <a:srgbClr val="EC008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1 TB osobní </a:t>
            </a: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datové úložiště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fotografie, video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PDF a další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cs-CZ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cs-CZ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cs-CZ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360264" y="3136509"/>
            <a:ext cx="2016956" cy="2700400"/>
          </a:xfrm>
          <a:prstGeom prst="rect">
            <a:avLst/>
          </a:prstGeom>
          <a:solidFill>
            <a:srgbClr val="68217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343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Web </a:t>
            </a:r>
            <a:r>
              <a:rPr lang="cs-CZ" sz="1471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apps</a:t>
            </a: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aplikace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cs-CZ" sz="1500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r>
              <a:rPr lang="cs-CZ" sz="15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Editace dokumentů online</a:t>
            </a:r>
            <a:endParaRPr lang="en-US" sz="1500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984" y="3181172"/>
            <a:ext cx="2082619" cy="715200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cs-CZ" sz="1618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Ukládání dokumentů</a:t>
            </a:r>
            <a:endParaRPr lang="en-US" sz="1618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6788" y="3181172"/>
            <a:ext cx="2029887" cy="715200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cs-CZ" sz="1618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Vytváření dokumentů</a:t>
            </a:r>
            <a:endParaRPr lang="en-US" sz="1618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728886" y="2208052"/>
            <a:ext cx="2633248" cy="840398"/>
          </a:xfrm>
          <a:prstGeom prst="rect">
            <a:avLst/>
          </a:prstGeom>
        </p:spPr>
        <p:txBody>
          <a:bodyPr/>
          <a:lstStyle>
            <a:lvl1pPr algn="l" defTabSz="9327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3529" b="1" err="1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OneDrive</a:t>
            </a:r>
            <a:r>
              <a:rPr lang="cs-CZ" sz="3529" b="1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 Pro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76" y="1356019"/>
            <a:ext cx="1403951" cy="3059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96" y="2079103"/>
            <a:ext cx="1445317" cy="8812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7997" y="2079103"/>
            <a:ext cx="2272556" cy="347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9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70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163" y="1073061"/>
            <a:ext cx="8740142" cy="1346972"/>
          </a:xfrm>
        </p:spPr>
        <p:txBody>
          <a:bodyPr/>
          <a:lstStyle/>
          <a:p>
            <a:r>
              <a:rPr lang="cs-CZ" sz="5294" dirty="0"/>
              <a:t>Komunikační nástroj</a:t>
            </a:r>
            <a:endParaRPr lang="en-US" sz="5294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98" y="1997052"/>
            <a:ext cx="952451" cy="952451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397255" y="2209939"/>
            <a:ext cx="2633248" cy="840398"/>
          </a:xfrm>
          <a:prstGeom prst="rect">
            <a:avLst/>
          </a:prstGeom>
        </p:spPr>
        <p:txBody>
          <a:bodyPr/>
          <a:lstStyle>
            <a:lvl1pPr algn="l" defTabSz="9327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3529" b="1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Lync Online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509884" y="2154020"/>
            <a:ext cx="2944596" cy="653228"/>
            <a:chOff x="3058161" y="2358390"/>
            <a:chExt cx="1648756" cy="365760"/>
          </a:xfrm>
        </p:grpSpPr>
        <p:pic>
          <p:nvPicPr>
            <p:cNvPr id="16" name="Picture 3" descr="C:\Users\Howard\Documents\POWERPOINT\Icons\Metro\MetroStation-PNG\PNG\Communications\White\MB_0007_ms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936" y="2358390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Howard\Documents\POWERPOINT\Icons\Metro\MetroStation-PNG\PNG\Communications\White\MB_0014_msg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2546" y="2358390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C:\Users\Howard\Documents\POWERPOINT\Icons\Metro\MetroStation-PNG\PNG\Communications\White\MB_0008_phon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8161" y="2358390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1157" y="2358390"/>
              <a:ext cx="365760" cy="365760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76" y="1356019"/>
            <a:ext cx="1403951" cy="3059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199595" y="3181172"/>
            <a:ext cx="2016956" cy="692321"/>
          </a:xfrm>
          <a:prstGeom prst="rect">
            <a:avLst/>
          </a:prstGeom>
          <a:solidFill>
            <a:srgbClr val="EC008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99595" y="4291959"/>
            <a:ext cx="2016956" cy="692321"/>
          </a:xfrm>
          <a:prstGeom prst="rect">
            <a:avLst/>
          </a:prstGeom>
          <a:solidFill>
            <a:srgbClr val="68217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343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336788" y="4256071"/>
            <a:ext cx="2016956" cy="725859"/>
          </a:xfrm>
          <a:prstGeom prst="rect">
            <a:avLst/>
          </a:prstGeom>
          <a:solidFill>
            <a:srgbClr val="442359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618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336788" y="3176812"/>
            <a:ext cx="2016956" cy="74057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9984" y="3181171"/>
            <a:ext cx="2700000" cy="1287344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cs-CZ" sz="21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Telefonování</a:t>
            </a:r>
          </a:p>
          <a:p>
            <a:pPr defTabSz="685577" eaLnBrk="1" hangingPunct="1"/>
            <a:endParaRPr lang="en-US" sz="161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61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61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36789" y="3181172"/>
            <a:ext cx="2319063" cy="863574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en-US" sz="21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Chat a </a:t>
            </a:r>
            <a:r>
              <a:rPr lang="cs-CZ" sz="21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spolupráce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9984" y="4187213"/>
            <a:ext cx="2319063" cy="863574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en-US" sz="21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Sdílení</a:t>
            </a:r>
            <a:r>
              <a:rPr lang="cs-CZ" sz="21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/>
            </a:r>
            <a:br>
              <a:rPr lang="cs-CZ" sz="21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</a:br>
            <a:r>
              <a:rPr lang="en-US" sz="21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informací</a:t>
            </a:r>
            <a:endParaRPr lang="en-US" sz="21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57101" y="4198348"/>
            <a:ext cx="2319063" cy="540408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en-US" sz="21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Konference</a:t>
            </a:r>
            <a:endParaRPr lang="en-US" sz="21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966679">
            <a:off x="6114627" y="3379388"/>
            <a:ext cx="2893219" cy="3686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0407" y="3176048"/>
            <a:ext cx="2543356" cy="223182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00" y="1928066"/>
            <a:ext cx="3357995" cy="102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5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75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163" y="1073061"/>
            <a:ext cx="8740142" cy="1346972"/>
          </a:xfrm>
        </p:spPr>
        <p:txBody>
          <a:bodyPr/>
          <a:lstStyle/>
          <a:p>
            <a:r>
              <a:rPr lang="cs-CZ" sz="5294" dirty="0"/>
              <a:t>Týmový web a úložiště</a:t>
            </a:r>
            <a:endParaRPr lang="en-US" sz="5294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99595" y="3147634"/>
            <a:ext cx="2016956" cy="2689274"/>
          </a:xfrm>
          <a:prstGeom prst="rect">
            <a:avLst/>
          </a:prstGeom>
          <a:solidFill>
            <a:srgbClr val="EC008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informace pro zaměstnance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Wiki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seznamy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Průzkumy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Workflow</a:t>
            </a: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/>
            </a:r>
            <a:b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</a:b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oběh dokumentů 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cs-CZ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360264" y="3147634"/>
            <a:ext cx="2016956" cy="2689274"/>
          </a:xfrm>
          <a:prstGeom prst="rect">
            <a:avLst/>
          </a:prstGeom>
          <a:solidFill>
            <a:srgbClr val="68217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343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Úložiště dat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Šablony dokumentů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Společná práce projekty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984" y="3181172"/>
            <a:ext cx="2082619" cy="466222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cs-CZ" sz="1618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Školní intranet</a:t>
            </a:r>
            <a:endParaRPr lang="en-US" sz="1618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6788" y="3181172"/>
            <a:ext cx="2029887" cy="715200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cs-CZ" sz="1618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Knihovny dokumentů</a:t>
            </a:r>
            <a:endParaRPr lang="en-US" sz="1618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97254" y="2209939"/>
            <a:ext cx="3622958" cy="840398"/>
          </a:xfrm>
          <a:prstGeom prst="rect">
            <a:avLst/>
          </a:prstGeom>
        </p:spPr>
        <p:txBody>
          <a:bodyPr/>
          <a:lstStyle>
            <a:lvl1pPr algn="l" defTabSz="9327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3529" b="1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SharePoint Online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" t="31336" r="63332" b="36669"/>
          <a:stretch/>
        </p:blipFill>
        <p:spPr>
          <a:xfrm>
            <a:off x="214769" y="1999834"/>
            <a:ext cx="840398" cy="8403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76" y="1356019"/>
            <a:ext cx="1403951" cy="30595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413932" y="2106031"/>
            <a:ext cx="3217945" cy="713868"/>
            <a:chOff x="4987143" y="2388870"/>
            <a:chExt cx="1648756" cy="36576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2918" y="2388870"/>
              <a:ext cx="365760" cy="36576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1528" y="2388870"/>
              <a:ext cx="365760" cy="36576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7143" y="2388870"/>
              <a:ext cx="365760" cy="36576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0139" y="2388870"/>
              <a:ext cx="365760" cy="365760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9834" y="3414255"/>
            <a:ext cx="4363148" cy="210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3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smtClean="0"/>
              <a:t>ýhody </a:t>
            </a:r>
            <a:r>
              <a:rPr lang="cs-CZ" dirty="0" smtClean="0"/>
              <a:t>a přínos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95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106" y="2354581"/>
            <a:ext cx="3707024" cy="30891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700000">
            <a:off x="4148622" y="3617689"/>
            <a:ext cx="562970" cy="5629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76722" y="2354581"/>
            <a:ext cx="4053385" cy="30891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432000" tIns="189000" rIns="10800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centralizovaná správa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úspora provozních nákladů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bezpečná data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přístup k datům odkudkoliv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možnost výběru služeb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ochrana vlastních prostředků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endParaRPr lang="cs-CZ" sz="1950" dirty="0">
              <a:solidFill>
                <a:prstClr val="white"/>
              </a:solidFill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endParaRPr lang="cs-CZ" sz="1950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smtClean="0"/>
              <a:t>ýhody </a:t>
            </a:r>
            <a:r>
              <a:rPr lang="cs-CZ" dirty="0" smtClean="0"/>
              <a:t>a přínos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8182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</a:t>
            </a:r>
            <a:r>
              <a:rPr lang="cs-CZ" smtClean="0"/>
              <a:t>ic </a:t>
            </a:r>
            <a:r>
              <a:rPr lang="cs-CZ" dirty="0" smtClean="0"/>
              <a:t>není bez rizika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909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Cloud </a:t>
            </a:r>
            <a:r>
              <a:rPr lang="cs-CZ" dirty="0" smtClean="0"/>
              <a:t>a rizika</a:t>
            </a:r>
            <a:endParaRPr lang="cs-CZ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93274" y="3129602"/>
            <a:ext cx="3510390" cy="2314166"/>
          </a:xfrm>
          <a:prstGeom prst="rect">
            <a:avLst/>
          </a:prstGeom>
          <a:solidFill>
            <a:srgbClr val="87C21C"/>
          </a:solidFill>
        </p:spPr>
        <p:txBody>
          <a:bodyPr vert="horz" lIns="162000" tIns="18900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40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pracuji </a:t>
            </a:r>
          </a:p>
          <a:p>
            <a:pPr fontAlgn="auto">
              <a:spcAft>
                <a:spcPts val="0"/>
              </a:spcAft>
            </a:pPr>
            <a:r>
              <a:rPr lang="cs-CZ" sz="40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cloudu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6" r="4754" b="38864"/>
          <a:stretch/>
        </p:blipFill>
        <p:spPr>
          <a:xfrm>
            <a:off x="1" y="2084953"/>
            <a:ext cx="9143999" cy="3915797"/>
          </a:xfrm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5004960" y="2977771"/>
            <a:ext cx="3510390" cy="2314166"/>
          </a:xfrm>
          <a:prstGeom prst="rect">
            <a:avLst/>
          </a:prstGeom>
          <a:solidFill>
            <a:srgbClr val="87C21C"/>
          </a:solidFill>
        </p:spPr>
        <p:txBody>
          <a:bodyPr vert="horz" lIns="54000" tIns="54000" rIns="54000" bIns="540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862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člověk</a:t>
            </a:r>
            <a:endParaRPr lang="cs-CZ" sz="405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925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2280047"/>
            <a:ext cx="6858000" cy="1790700"/>
          </a:xfrm>
        </p:spPr>
        <p:txBody>
          <a:bodyPr/>
          <a:lstStyle/>
          <a:p>
            <a:r>
              <a:rPr lang="cs-CZ"/>
              <a:t>S</a:t>
            </a:r>
            <a:r>
              <a:rPr lang="cs-CZ" smtClean="0"/>
              <a:t>oučasná </a:t>
            </a:r>
            <a:r>
              <a:rPr lang="cs-CZ" dirty="0" smtClean="0"/>
              <a:t>práce s počítačem a dokumenty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111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tardesign\AppData\Local\Microsoft\Windows\Temporary Internet Files\Content.IE5\RMEISC6Y\MP900422746[1]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9" b="30400"/>
          <a:stretch/>
        </p:blipFill>
        <p:spPr bwMode="auto">
          <a:xfrm>
            <a:off x="0" y="2057400"/>
            <a:ext cx="9144000" cy="398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</a:t>
            </a:r>
            <a:r>
              <a:rPr lang="cs-CZ" smtClean="0"/>
              <a:t>loud </a:t>
            </a:r>
            <a:r>
              <a:rPr lang="cs-CZ" dirty="0" smtClean="0"/>
              <a:t>a rizika</a:t>
            </a:r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461966" y="3130241"/>
            <a:ext cx="4053385" cy="2314166"/>
          </a:xfrm>
          <a:prstGeom prst="rect">
            <a:avLst/>
          </a:prstGeom>
          <a:solidFill>
            <a:srgbClr val="87C21C"/>
          </a:solidFill>
        </p:spPr>
        <p:txBody>
          <a:bodyPr vert="horz" lIns="243000" tIns="135000" rIns="108000" bIns="3429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6450" dirty="0">
                <a:solidFill>
                  <a:prstClr val="white"/>
                </a:solidFill>
              </a:rPr>
              <a:t>kompatibilita prohlížeče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6450" dirty="0">
                <a:solidFill>
                  <a:prstClr val="white"/>
                </a:solidFill>
              </a:rPr>
              <a:t>ztráta internetového spojení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6450" dirty="0">
                <a:solidFill>
                  <a:prstClr val="white"/>
                </a:solidFill>
              </a:rPr>
              <a:t>prozrazení přihlášení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6450" dirty="0">
                <a:solidFill>
                  <a:prstClr val="white"/>
                </a:solidFill>
              </a:rPr>
              <a:t>zneužití dat třetí osobou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6450" dirty="0">
                <a:solidFill>
                  <a:prstClr val="white"/>
                </a:solidFill>
              </a:rPr>
              <a:t>právní rizika</a:t>
            </a:r>
          </a:p>
          <a:p>
            <a:pPr algn="ctr" fontAlgn="auto">
              <a:spcAft>
                <a:spcPts val="0"/>
              </a:spcAft>
            </a:pPr>
            <a:endParaRPr lang="cs-CZ" sz="4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93274" y="3129602"/>
            <a:ext cx="3510390" cy="2314166"/>
          </a:xfrm>
          <a:prstGeom prst="rect">
            <a:avLst/>
          </a:prstGeom>
          <a:solidFill>
            <a:srgbClr val="87C21C"/>
          </a:solidFill>
        </p:spPr>
        <p:txBody>
          <a:bodyPr vert="horz" lIns="162000" tIns="18900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40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pracuji </a:t>
            </a:r>
          </a:p>
          <a:p>
            <a:pPr fontAlgn="auto">
              <a:spcAft>
                <a:spcPts val="0"/>
              </a:spcAft>
            </a:pPr>
            <a:r>
              <a:rPr lang="cs-CZ" sz="40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cloudu</a:t>
            </a:r>
          </a:p>
        </p:txBody>
      </p:sp>
    </p:spTree>
    <p:extLst>
      <p:ext uri="{BB962C8B-B14F-4D97-AF65-F5344CB8AC3E}">
        <p14:creationId xmlns:p14="http://schemas.microsoft.com/office/powerpoint/2010/main" val="303366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6000" dirty="0"/>
              <a:t>2</a:t>
            </a:r>
            <a:r>
              <a:rPr lang="cs-CZ" sz="6000" dirty="0" smtClean="0"/>
              <a:t>. cvičení</a:t>
            </a:r>
            <a:endParaRPr lang="cs-CZ" sz="6000" dirty="0"/>
          </a:p>
        </p:txBody>
      </p:sp>
      <p:sp>
        <p:nvSpPr>
          <p:cNvPr id="7" name="Rectangle 6"/>
          <p:cNvSpPr>
            <a:spLocks noGrp="1"/>
          </p:cNvSpPr>
          <p:nvPr>
            <p:ph type="body" idx="1"/>
          </p:nvPr>
        </p:nvSpPr>
        <p:spPr>
          <a:xfrm>
            <a:off x="722313" y="980728"/>
            <a:ext cx="7772400" cy="1500187"/>
          </a:xfrm>
        </p:spPr>
        <p:txBody>
          <a:bodyPr/>
          <a:lstStyle/>
          <a:p>
            <a:pPr fontAlgn="auto">
              <a:buFont typeface="Arial"/>
              <a:buNone/>
              <a:defRPr/>
            </a:pPr>
            <a:r>
              <a:rPr lang="cs-CZ" sz="4000" dirty="0" smtClean="0"/>
              <a:t>bp2004</a:t>
            </a:r>
            <a:endParaRPr lang="cs-CZ" sz="40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/>
          <a:lstStyle/>
          <a:p>
            <a:pPr fontAlgn="auto">
              <a:buFont typeface="Arial"/>
              <a:buChar char="•"/>
              <a:defRPr/>
            </a:pPr>
            <a:r>
              <a:rPr lang="cs-CZ" dirty="0" smtClean="0"/>
              <a:t>Práce s Outlook online</a:t>
            </a:r>
            <a:endParaRPr lang="cs-CZ" dirty="0"/>
          </a:p>
          <a:p>
            <a:pPr fontAlgn="auto">
              <a:buFont typeface="Arial"/>
              <a:buChar char="•"/>
              <a:defRPr/>
            </a:pPr>
            <a:r>
              <a:rPr lang="cs-CZ" dirty="0" smtClean="0"/>
              <a:t>Ukázka </a:t>
            </a:r>
            <a:r>
              <a:rPr lang="cs-CZ" dirty="0" err="1" smtClean="0"/>
              <a:t>OneDrive</a:t>
            </a:r>
            <a:endParaRPr lang="cs-CZ" dirty="0"/>
          </a:p>
          <a:p>
            <a:pPr fontAlgn="auto">
              <a:buFont typeface="Arial"/>
              <a:buChar char="•"/>
              <a:defRPr/>
            </a:pPr>
            <a:r>
              <a:rPr lang="cs-CZ" dirty="0" smtClean="0"/>
              <a:t>Principy práce s webovými aplikacemi </a:t>
            </a:r>
            <a:endParaRPr lang="cs-CZ" dirty="0"/>
          </a:p>
          <a:p>
            <a:pPr fontAlgn="auto">
              <a:buFont typeface="Arial"/>
              <a:buChar char="•"/>
              <a:defRPr/>
            </a:pPr>
            <a:r>
              <a:rPr lang="cs-CZ" dirty="0" smtClean="0"/>
              <a:t>Kooperace na dokumentu</a:t>
            </a:r>
          </a:p>
          <a:p>
            <a:pPr fontAlgn="auto">
              <a:buFont typeface="Arial"/>
              <a:buChar char="•"/>
              <a:defRPr/>
            </a:pPr>
            <a:r>
              <a:rPr lang="cs-CZ" dirty="0" smtClean="0"/>
              <a:t>Instalace programů MS Office 365</a:t>
            </a:r>
            <a:endParaRPr lang="cs-CZ" dirty="0"/>
          </a:p>
          <a:p>
            <a:pPr fontAlgn="auto">
              <a:buFont typeface="Arial"/>
              <a:buChar char="•"/>
              <a:defRPr/>
            </a:pPr>
            <a:r>
              <a:rPr lang="cs-CZ" dirty="0" smtClean="0"/>
              <a:t>Ukázky dalších aplikací MS Office 365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Office 365 vytvořte nový dokument </a:t>
            </a:r>
            <a:r>
              <a:rPr lang="cs-CZ" dirty="0" err="1" smtClean="0"/>
              <a:t>word</a:t>
            </a:r>
            <a:endParaRPr lang="cs-CZ" dirty="0" smtClean="0"/>
          </a:p>
          <a:p>
            <a:r>
              <a:rPr lang="cs-CZ" dirty="0" err="1" smtClean="0"/>
              <a:t>Nasdílejte</a:t>
            </a:r>
            <a:r>
              <a:rPr lang="cs-CZ" dirty="0" smtClean="0"/>
              <a:t> jej mé osobě ( </a:t>
            </a:r>
            <a:r>
              <a:rPr lang="cs-CZ" dirty="0" err="1" smtClean="0"/>
              <a:t>učo</a:t>
            </a:r>
            <a:r>
              <a:rPr lang="cs-CZ" dirty="0" smtClean="0"/>
              <a:t> 12165) pouze ke čtení</a:t>
            </a:r>
          </a:p>
          <a:p>
            <a:r>
              <a:rPr lang="cs-CZ" dirty="0" smtClean="0"/>
              <a:t>Odkaz na dokument vložte do poznámkového bloku do </a:t>
            </a:r>
            <a:r>
              <a:rPr lang="cs-CZ" dirty="0" err="1" smtClean="0"/>
              <a:t>odevzdávárny</a:t>
            </a:r>
            <a:r>
              <a:rPr lang="cs-CZ" dirty="0" smtClean="0"/>
              <a:t> v IS MU</a:t>
            </a:r>
          </a:p>
          <a:p>
            <a:r>
              <a:rPr lang="cs-CZ" dirty="0" err="1" smtClean="0"/>
              <a:t>Dopiště</a:t>
            </a:r>
            <a:r>
              <a:rPr lang="cs-CZ" dirty="0" smtClean="0"/>
              <a:t> alespoň další 3 online programy s odkazy na ně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Domácí úkol č.1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0748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7772400" cy="338492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Lidstvo se dělí na 10 skupin.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Ti </a:t>
            </a:r>
            <a:r>
              <a:rPr lang="cs-CZ" dirty="0"/>
              <a:t>první rozumějí binární soustavě, ostatní mají pravidelný sex.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3568" y="3212976"/>
            <a:ext cx="7772400" cy="187275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Děkuji za pozornost.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26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ardesign\AppData\Local\Microsoft\Windows\Temporary Internet Files\Content.IE5\XY6B01X4\MP900316532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" t="17542" r="12799" b="23550"/>
          <a:stretch/>
        </p:blipFill>
        <p:spPr bwMode="auto">
          <a:xfrm>
            <a:off x="0" y="1628800"/>
            <a:ext cx="914400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Skupina 6"/>
          <p:cNvGrpSpPr/>
          <p:nvPr/>
        </p:nvGrpSpPr>
        <p:grpSpPr>
          <a:xfrm>
            <a:off x="1588839" y="2050681"/>
            <a:ext cx="2385811" cy="2385811"/>
            <a:chOff x="1854257" y="2036747"/>
            <a:chExt cx="3181081" cy="3181081"/>
          </a:xfrm>
        </p:grpSpPr>
        <p:pic>
          <p:nvPicPr>
            <p:cNvPr id="1028" name="Picture 4" descr="C:\Users\stardesign\AppData\Local\Microsoft\Windows\Temporary Internet Files\Content.IE5\XY6B01X4\MC900441759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4257" y="2036747"/>
              <a:ext cx="3181081" cy="3181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ovéPole 3"/>
            <p:cNvSpPr txBox="1"/>
            <p:nvPr/>
          </p:nvSpPr>
          <p:spPr>
            <a:xfrm>
              <a:off x="2355397" y="2828835"/>
              <a:ext cx="2065096" cy="1231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cs-CZ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79 %</a:t>
              </a: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5038422" y="2279954"/>
            <a:ext cx="2244797" cy="2244797"/>
            <a:chOff x="5035338" y="2506985"/>
            <a:chExt cx="2993062" cy="2993062"/>
          </a:xfrm>
        </p:grpSpPr>
        <p:pic>
          <p:nvPicPr>
            <p:cNvPr id="1029" name="Picture 5" descr="C:\Users\stardesign\AppData\Local\Microsoft\Windows\Temporary Internet Files\Content.IE5\GZ04G3EO\MC900441762[1]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5338" y="2506985"/>
              <a:ext cx="2993062" cy="2993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5580129" y="3205064"/>
              <a:ext cx="2065096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cs-CZ" sz="5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21 %</a:t>
              </a:r>
            </a:p>
          </p:txBody>
        </p:sp>
      </p:grpSp>
      <p:pic>
        <p:nvPicPr>
          <p:cNvPr id="1030" name="Picture 6" descr="C:\Users\stardesign\AppData\Local\Microsoft\Windows\Temporary Internet Files\Content.IE5\XY6B01X4\MP900433053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00" b="97429" l="7143" r="94709">
                        <a14:foregroundMark x1="50000" y1="25619" x2="50000" y2="25619"/>
                        <a14:foregroundMark x1="53571" y1="27429" x2="53571" y2="27429"/>
                        <a14:foregroundMark x1="55026" y1="32571" x2="55026" y2="32571"/>
                        <a14:foregroundMark x1="54630" y1="30190" x2="54630" y2="30190"/>
                        <a14:foregroundMark x1="54630" y1="36667" x2="54630" y2="36667"/>
                        <a14:foregroundMark x1="55556" y1="40857" x2="55556" y2="40857"/>
                        <a14:foregroundMark x1="55026" y1="44667" x2="55026" y2="44667"/>
                        <a14:foregroundMark x1="55026" y1="38667" x2="55026" y2="38667"/>
                        <a14:foregroundMark x1="54365" y1="34762" x2="54365" y2="34762"/>
                        <a14:foregroundMark x1="52166" y1="27013" x2="52166" y2="27013"/>
                        <a14:foregroundMark x1="51986" y1="26494" x2="51986" y2="26494"/>
                        <a14:foregroundMark x1="54152" y1="28571" x2="54152" y2="28571"/>
                        <a14:foregroundMark x1="54693" y1="35714" x2="54693" y2="3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395" y="3261048"/>
            <a:ext cx="1730005" cy="240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tardesign\AppData\Local\Microsoft\Windows\Temporary Internet Files\Content.IE5\GZ04G3EO\MC900432634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05" y="3544994"/>
            <a:ext cx="1998222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628650" y="415051"/>
            <a:ext cx="7886700" cy="994172"/>
          </a:xfrm>
        </p:spPr>
        <p:txBody>
          <a:bodyPr/>
          <a:lstStyle/>
          <a:p>
            <a:r>
              <a:rPr lang="cs-CZ"/>
              <a:t>K</a:t>
            </a:r>
            <a:r>
              <a:rPr lang="cs-CZ" smtClean="0"/>
              <a:t>am </a:t>
            </a:r>
            <a:r>
              <a:rPr lang="cs-CZ" dirty="0" smtClean="0"/>
              <a:t>ukládáme svá data?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584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97" b="5625"/>
          <a:stretch/>
        </p:blipFill>
        <p:spPr>
          <a:xfrm>
            <a:off x="0" y="1556792"/>
            <a:ext cx="9144000" cy="54005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74" y="3129602"/>
            <a:ext cx="3510390" cy="2314166"/>
          </a:xfrm>
          <a:solidFill>
            <a:srgbClr val="87C21C"/>
          </a:solidFill>
        </p:spPr>
        <p:txBody>
          <a:bodyPr vert="horz" lIns="162000" tIns="189000" rIns="91440" bIns="45720" rtlCol="0" anchor="t">
            <a:normAutofit/>
          </a:bodyPr>
          <a:lstStyle/>
          <a:p>
            <a:r>
              <a:rPr lang="cs-CZ" sz="4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ukládám na vlastní počítač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95883" y="3129601"/>
            <a:ext cx="4053385" cy="2314166"/>
          </a:xfrm>
          <a:prstGeom prst="rect">
            <a:avLst/>
          </a:prstGeom>
          <a:solidFill>
            <a:srgbClr val="87C21C"/>
          </a:solidFill>
        </p:spPr>
        <p:txBody>
          <a:bodyPr vert="horz" lIns="432000" tIns="189000" rIns="10800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poškození disku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virus a jiný škodlivý software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ztráta počítače / notebooku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krádež počítače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neodborné jednání</a:t>
            </a:r>
          </a:p>
          <a:p>
            <a:pPr algn="ctr" fontAlgn="auto">
              <a:spcAft>
                <a:spcPts val="0"/>
              </a:spcAft>
            </a:pPr>
            <a:endParaRPr lang="cs-CZ" sz="4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Nadpis 3"/>
          <p:cNvSpPr txBox="1">
            <a:spLocks/>
          </p:cNvSpPr>
          <p:nvPr/>
        </p:nvSpPr>
        <p:spPr>
          <a:xfrm>
            <a:off x="493274" y="438912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3300" dirty="0">
                <a:solidFill>
                  <a:prstClr val="white"/>
                </a:solidFill>
              </a:rPr>
              <a:t>Tradiční páce se současným počítačem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595883" y="3129601"/>
            <a:ext cx="4053385" cy="231416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432000" tIns="189000" rIns="10800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instaluji software na disk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data ukládám na disk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spouštím lokální aplikace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používám internetový prohlížeč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starám se o provoz počítače</a:t>
            </a:r>
          </a:p>
          <a:p>
            <a:pPr algn="ctr" fontAlgn="auto">
              <a:spcAft>
                <a:spcPts val="0"/>
              </a:spcAft>
            </a:pPr>
            <a:endParaRPr lang="cs-CZ" sz="4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394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C</a:t>
            </a:r>
            <a:r>
              <a:rPr lang="cs-CZ" smtClean="0"/>
              <a:t>loud </a:t>
            </a:r>
            <a:r>
              <a:rPr lang="cs-CZ" dirty="0" err="1"/>
              <a:t>C</a:t>
            </a:r>
            <a:r>
              <a:rPr lang="cs-CZ" smtClean="0"/>
              <a:t>omputing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87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</a:t>
            </a:r>
            <a:r>
              <a:rPr lang="cs-CZ" smtClean="0"/>
              <a:t>o </a:t>
            </a:r>
            <a:r>
              <a:rPr lang="cs-CZ" dirty="0" smtClean="0"/>
              <a:t>je cloud computing - jednoduše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97" y="2245519"/>
            <a:ext cx="4697413" cy="3523060"/>
          </a:xfr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5070297" y="3454044"/>
            <a:ext cx="3686127" cy="2150458"/>
          </a:xfrm>
          <a:prstGeom prst="rect">
            <a:avLst/>
          </a:prstGeom>
          <a:solidFill>
            <a:srgbClr val="87C21C"/>
          </a:solidFill>
        </p:spPr>
        <p:txBody>
          <a:bodyPr vert="horz" lIns="297000" tIns="540000" rIns="10800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2400" b="1" dirty="0">
                <a:solidFill>
                  <a:prstClr val="white"/>
                </a:solidFill>
              </a:rPr>
              <a:t>počítač jako terminál</a:t>
            </a:r>
          </a:p>
          <a:p>
            <a:pPr fontAlgn="auto">
              <a:spcAft>
                <a:spcPts val="0"/>
              </a:spcAft>
            </a:pPr>
            <a:r>
              <a:rPr lang="cs-CZ" sz="2400" b="1" dirty="0">
                <a:solidFill>
                  <a:prstClr val="white"/>
                </a:solidFill>
              </a:rPr>
              <a:t>data uložena v </a:t>
            </a:r>
            <a:r>
              <a:rPr lang="cs-CZ" sz="2400" b="1" dirty="0" err="1">
                <a:solidFill>
                  <a:prstClr val="white"/>
                </a:solidFill>
              </a:rPr>
              <a:t>cloudu</a:t>
            </a:r>
            <a:endParaRPr lang="cs-CZ" sz="2400" b="1" dirty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cs-CZ" sz="2400" b="1" dirty="0">
                <a:solidFill>
                  <a:prstClr val="white"/>
                </a:solidFill>
              </a:rPr>
              <a:t>mobilita</a:t>
            </a:r>
          </a:p>
          <a:p>
            <a:pPr fontAlgn="auto">
              <a:spcAft>
                <a:spcPts val="0"/>
              </a:spcAft>
            </a:pPr>
            <a:r>
              <a:rPr lang="cs-CZ" sz="2400" b="1" dirty="0">
                <a:solidFill>
                  <a:prstClr val="white"/>
                </a:solidFill>
              </a:rPr>
              <a:t>komunikace + sdílení</a:t>
            </a:r>
          </a:p>
          <a:p>
            <a:pPr algn="ctr" fontAlgn="auto">
              <a:spcAft>
                <a:spcPts val="0"/>
              </a:spcAft>
            </a:pPr>
            <a:endParaRPr lang="cs-CZ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939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</a:t>
            </a:r>
            <a:r>
              <a:rPr lang="cs-CZ" smtClean="0"/>
              <a:t>ákladní </a:t>
            </a:r>
            <a:r>
              <a:rPr lang="cs-CZ" dirty="0" smtClean="0"/>
              <a:t>pojmy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33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75" b="11314"/>
          <a:stretch/>
        </p:blipFill>
        <p:spPr>
          <a:xfrm>
            <a:off x="0" y="1628800"/>
            <a:ext cx="9144000" cy="5229200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376723" y="3129601"/>
            <a:ext cx="3495191" cy="191950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432000" tIns="189000" rIns="10800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sdílení zdrojů</a:t>
            </a:r>
            <a:br>
              <a:rPr lang="cs-CZ" sz="1950" dirty="0">
                <a:solidFill>
                  <a:prstClr val="white"/>
                </a:solidFill>
              </a:rPr>
            </a:br>
            <a:r>
              <a:rPr lang="cs-CZ" sz="1950" dirty="0">
                <a:solidFill>
                  <a:prstClr val="white"/>
                </a:solidFill>
              </a:rPr>
              <a:t>platím jen to co potřebuji</a:t>
            </a:r>
            <a:br>
              <a:rPr lang="cs-CZ" sz="1950" dirty="0">
                <a:solidFill>
                  <a:prstClr val="white"/>
                </a:solidFill>
              </a:rPr>
            </a:br>
            <a:r>
              <a:rPr lang="cs-CZ" sz="1950" dirty="0">
                <a:solidFill>
                  <a:prstClr val="white"/>
                </a:solidFill>
              </a:rPr>
              <a:t>aktualizovatelnost</a:t>
            </a:r>
            <a:br>
              <a:rPr lang="cs-CZ" sz="1950" dirty="0">
                <a:solidFill>
                  <a:prstClr val="white"/>
                </a:solidFill>
              </a:rPr>
            </a:br>
            <a:r>
              <a:rPr lang="cs-CZ" sz="1950" dirty="0">
                <a:solidFill>
                  <a:prstClr val="white"/>
                </a:solidFill>
              </a:rPr>
              <a:t>konektivita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</a:t>
            </a:r>
            <a:r>
              <a:rPr lang="cs-CZ" smtClean="0"/>
              <a:t>ákladní </a:t>
            </a:r>
            <a:r>
              <a:rPr lang="cs-CZ" dirty="0" smtClean="0"/>
              <a:t>pojmy spojené s cloudem</a:t>
            </a:r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414839" y="2315918"/>
            <a:ext cx="4429124" cy="3546871"/>
          </a:xfrm>
          <a:prstGeom prst="rect">
            <a:avLst/>
          </a:prstGeom>
          <a:solidFill>
            <a:srgbClr val="87C21C"/>
          </a:solidFill>
        </p:spPr>
        <p:txBody>
          <a:bodyPr vert="horz" lIns="432000" tIns="189000" rIns="108000" bIns="3429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prstClr val="white"/>
                </a:solidFill>
              </a:rPr>
              <a:t>zjednodušení celé správy systému</a:t>
            </a:r>
          </a:p>
          <a:p>
            <a:pPr marL="342900" indent="-34290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prstClr val="white"/>
                </a:solidFill>
              </a:rPr>
              <a:t>možnost práce kdekoliv a kdykoliv</a:t>
            </a:r>
          </a:p>
          <a:p>
            <a:pPr marL="342900" indent="-34290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prstClr val="white"/>
                </a:solidFill>
              </a:rPr>
              <a:t>neustálý přístup k datům</a:t>
            </a:r>
          </a:p>
          <a:p>
            <a:pPr marL="342900" indent="-34290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prstClr val="white"/>
                </a:solidFill>
              </a:rPr>
              <a:t>pokročilé zabezpečení</a:t>
            </a:r>
          </a:p>
          <a:p>
            <a:pPr marL="34290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100" dirty="0">
                <a:solidFill>
                  <a:prstClr val="white"/>
                </a:solidFill>
              </a:rPr>
              <a:t>možnost kooperace</a:t>
            </a:r>
          </a:p>
          <a:p>
            <a:pPr marL="34290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100" dirty="0">
                <a:solidFill>
                  <a:prstClr val="white"/>
                </a:solidFill>
              </a:rPr>
              <a:t>sdílení dokumentů</a:t>
            </a:r>
          </a:p>
          <a:p>
            <a:pPr marL="342900" indent="-34290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prstClr val="white"/>
                </a:solidFill>
              </a:rPr>
              <a:t>ekonomické benefity  - náklady </a:t>
            </a:r>
            <a:r>
              <a:rPr lang="cs-CZ" sz="2100" dirty="0" smtClean="0">
                <a:solidFill>
                  <a:prstClr val="white"/>
                </a:solidFill>
              </a:rPr>
              <a:t/>
            </a:r>
            <a:br>
              <a:rPr lang="cs-CZ" sz="2100" dirty="0" smtClean="0">
                <a:solidFill>
                  <a:prstClr val="white"/>
                </a:solidFill>
              </a:rPr>
            </a:br>
            <a:r>
              <a:rPr lang="cs-CZ" sz="2100" dirty="0" smtClean="0">
                <a:solidFill>
                  <a:prstClr val="white"/>
                </a:solidFill>
              </a:rPr>
              <a:t>na </a:t>
            </a:r>
            <a:r>
              <a:rPr lang="cs-CZ" sz="2100" dirty="0">
                <a:solidFill>
                  <a:prstClr val="white"/>
                </a:solidFill>
              </a:rPr>
              <a:t>provoz</a:t>
            </a:r>
            <a:endParaRPr lang="cs-CZ" sz="19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92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772816"/>
            <a:ext cx="6858000" cy="2387600"/>
          </a:xfrm>
        </p:spPr>
        <p:txBody>
          <a:bodyPr/>
          <a:lstStyle/>
          <a:p>
            <a:r>
              <a:rPr lang="cs-CZ" dirty="0"/>
              <a:t>N</a:t>
            </a:r>
            <a:r>
              <a:rPr lang="cs-CZ" dirty="0" smtClean="0"/>
              <a:t>ejvýznamnější hráči na poli </a:t>
            </a:r>
            <a:r>
              <a:rPr lang="cs-CZ" dirty="0" err="1" smtClean="0"/>
              <a:t>cloudových</a:t>
            </a:r>
            <a:r>
              <a:rPr lang="cs-CZ" dirty="0" smtClean="0"/>
              <a:t> služeb</a:t>
            </a:r>
            <a:endParaRPr lang="cs-CZ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075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presentatio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5.xml><?xml version="1.0" encoding="utf-8"?>
<a:theme xmlns:a="http://schemas.openxmlformats.org/drawingml/2006/main" name="2_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6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Začátek školního roku</Template>
  <TotalTime>0</TotalTime>
  <Words>389</Words>
  <Application>Microsoft Office PowerPoint</Application>
  <PresentationFormat>Předvádění na obrazovce (4:3)</PresentationFormat>
  <Paragraphs>182</Paragraphs>
  <Slides>25</Slides>
  <Notes>17</Notes>
  <HiddenSlides>1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6</vt:i4>
      </vt:variant>
      <vt:variant>
        <vt:lpstr>Nadpisy snímků</vt:lpstr>
      </vt:variant>
      <vt:variant>
        <vt:i4>25</vt:i4>
      </vt:variant>
    </vt:vector>
  </HeadingPairs>
  <TitlesOfParts>
    <vt:vector size="39" baseType="lpstr">
      <vt:lpstr>Arial</vt:lpstr>
      <vt:lpstr>Bookman Old Style</vt:lpstr>
      <vt:lpstr>Calibri</vt:lpstr>
      <vt:lpstr>Calibri Light</vt:lpstr>
      <vt:lpstr>Segoe Condensed</vt:lpstr>
      <vt:lpstr>Segoe UI</vt:lpstr>
      <vt:lpstr>Segoe UI Light</vt:lpstr>
      <vt:lpstr>Wingdings</vt:lpstr>
      <vt:lpstr>schoolpresentation</vt:lpstr>
      <vt:lpstr>Theme1</vt:lpstr>
      <vt:lpstr>Motiv Office</vt:lpstr>
      <vt:lpstr>1_Theme1</vt:lpstr>
      <vt:lpstr>2_Theme1</vt:lpstr>
      <vt:lpstr>1_Motiv Office</vt:lpstr>
      <vt:lpstr>Mgr. Petr Zaoral</vt:lpstr>
      <vt:lpstr>Současná práce s počítačem a dokumenty</vt:lpstr>
      <vt:lpstr>Kam ukládáme svá data?</vt:lpstr>
      <vt:lpstr>ukládám na vlastní počítač</vt:lpstr>
      <vt:lpstr>Cloud Computing</vt:lpstr>
      <vt:lpstr>Co je cloud computing - jednoduše</vt:lpstr>
      <vt:lpstr>Základní pojmy</vt:lpstr>
      <vt:lpstr>Základní pojmy spojené s cloudem</vt:lpstr>
      <vt:lpstr>Nejvýznamnější hráči na poli cloudových služeb</vt:lpstr>
      <vt:lpstr>Prezentace aplikace PowerPoint</vt:lpstr>
      <vt:lpstr>Prezentace aplikace PowerPoint</vt:lpstr>
      <vt:lpstr>Komunikace – e-mail</vt:lpstr>
      <vt:lpstr>Úložiště dat</vt:lpstr>
      <vt:lpstr>Komunikační nástroj</vt:lpstr>
      <vt:lpstr>Týmový web a úložiště</vt:lpstr>
      <vt:lpstr>Výhody a přínos</vt:lpstr>
      <vt:lpstr>Výhody a přínos</vt:lpstr>
      <vt:lpstr>Nic není bez rizika</vt:lpstr>
      <vt:lpstr>Cloud a rizika</vt:lpstr>
      <vt:lpstr>Cloud a rizika</vt:lpstr>
      <vt:lpstr>2. cvičení</vt:lpstr>
      <vt:lpstr>Prezentace aplikace PowerPoint</vt:lpstr>
      <vt:lpstr>Domácí úkol č.1</vt:lpstr>
      <vt:lpstr>Lidstvo se dělí na 10 skupin.   Ti první rozumějí binární soustavě, ostatní mají pravidelný sex.</vt:lpstr>
      <vt:lpstr>Děkuji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2015-09-22T19:23:04Z</dcterms:created>
  <dcterms:modified xsi:type="dcterms:W3CDTF">2018-10-01T07:44:06Z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