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</p:sldMasterIdLst>
  <p:notesMasterIdLst>
    <p:notesMasterId r:id="rId23"/>
  </p:notesMasterIdLst>
  <p:handoutMasterIdLst>
    <p:handoutMasterId r:id="rId24"/>
  </p:handoutMasterIdLst>
  <p:sldIdLst>
    <p:sldId id="256" r:id="rId3"/>
    <p:sldId id="294" r:id="rId4"/>
    <p:sldId id="298" r:id="rId5"/>
    <p:sldId id="296" r:id="rId6"/>
    <p:sldId id="299" r:id="rId7"/>
    <p:sldId id="261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71" r:id="rId20"/>
    <p:sldId id="293" r:id="rId21"/>
    <p:sldId id="31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49" autoAdjust="0"/>
  </p:normalViewPr>
  <p:slideViewPr>
    <p:cSldViewPr>
      <p:cViewPr varScale="1">
        <p:scale>
          <a:sx n="88" d="100"/>
          <a:sy n="88" d="100"/>
        </p:scale>
        <p:origin x="10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2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2232248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z="4000" dirty="0"/>
              <a:t>Tvorba webové prezentace bez znalostí programování</a:t>
            </a:r>
            <a:endParaRPr lang="cs-CZ" altLang="cs-CZ" sz="4000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04AAF20-F0D9-469F-95D9-7C0898863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effectLst/>
              </a:rPr>
              <a:t>rychlá</a:t>
            </a:r>
          </a:p>
          <a:p>
            <a:r>
              <a:rPr lang="cs-CZ" dirty="0">
                <a:effectLst/>
              </a:rPr>
              <a:t>za určitých podmínek neprolomitelná</a:t>
            </a:r>
          </a:p>
          <a:p>
            <a:r>
              <a:rPr lang="cs-CZ" dirty="0">
                <a:effectLst/>
              </a:rPr>
              <a:t>jednoduché použití</a:t>
            </a:r>
          </a:p>
          <a:p>
            <a:r>
              <a:rPr lang="cs-CZ" dirty="0">
                <a:effectLst/>
              </a:rPr>
              <a:t>problematická výměna klíče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nutný zabezpečený kanál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otázka důvěry</a:t>
            </a:r>
          </a:p>
          <a:p>
            <a:r>
              <a:rPr lang="cs-CZ" dirty="0">
                <a:effectLst/>
              </a:rPr>
              <a:t>kvalitní algoritmy: AES, CAST5, </a:t>
            </a:r>
            <a:r>
              <a:rPr lang="cs-CZ" dirty="0" err="1">
                <a:effectLst/>
              </a:rPr>
              <a:t>Blowfish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Twofish</a:t>
            </a:r>
            <a:r>
              <a:rPr lang="cs-CZ" dirty="0">
                <a:effectLst/>
              </a:rPr>
              <a:t>, ...</a:t>
            </a:r>
          </a:p>
          <a:p>
            <a:r>
              <a:rPr lang="cs-CZ" dirty="0">
                <a:effectLst/>
              </a:rPr>
              <a:t>nekvalitní algoritmy: DES (zastaralý), XOR (primitivní)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72D24A3-CE15-4ECF-AF1E-48DBA05D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Symetrická kryptografie</a:t>
            </a:r>
          </a:p>
        </p:txBody>
      </p:sp>
    </p:spTree>
    <p:extLst>
      <p:ext uri="{BB962C8B-B14F-4D97-AF65-F5344CB8AC3E}">
        <p14:creationId xmlns:p14="http://schemas.microsoft.com/office/powerpoint/2010/main" val="309971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5D9D885-5B49-40F7-9143-C6E586A5C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34406"/>
            <a:ext cx="7620000" cy="325755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ABDB3F4-7808-4A74-914D-B619120C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74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D2F51E4-6FAF-4228-9959-DFB911EC0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pomalá</a:t>
            </a:r>
          </a:p>
          <a:p>
            <a:r>
              <a:rPr lang="cs-CZ" dirty="0">
                <a:effectLst/>
              </a:rPr>
              <a:t>založena na matematickém problému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rozklad na prvočísla, inverzní transformace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teoreticky prolomitelná, prakticky je to příliš náročné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lze zlomit kvantovým počítačem </a:t>
            </a:r>
          </a:p>
          <a:p>
            <a:r>
              <a:rPr lang="cs-CZ" dirty="0">
                <a:effectLst/>
              </a:rPr>
              <a:t>veřejný klíč lze poslat komukoliv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řeší otázku důvěry, není nutný zabezpečený kanál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Man-in-</a:t>
            </a:r>
            <a:r>
              <a:rPr lang="cs-CZ" dirty="0" err="1">
                <a:effectLst/>
              </a:rPr>
              <a:t>the</a:t>
            </a:r>
            <a:r>
              <a:rPr lang="cs-CZ" dirty="0">
                <a:effectLst/>
              </a:rPr>
              <a:t>-</a:t>
            </a:r>
            <a:r>
              <a:rPr lang="cs-CZ" dirty="0" err="1">
                <a:effectLst/>
              </a:rPr>
              <a:t>Middle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Attack</a:t>
            </a:r>
            <a:r>
              <a:rPr lang="cs-CZ" dirty="0">
                <a:effectLst/>
              </a:rPr>
              <a:t>: podvržení klíče</a:t>
            </a:r>
          </a:p>
          <a:p>
            <a:r>
              <a:rPr lang="cs-CZ" dirty="0">
                <a:effectLst/>
              </a:rPr>
              <a:t>soukromý klíč se nikomu neposílá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70945FC-7E79-44B7-A3D8-585D9F14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Asymetrická kryptografie</a:t>
            </a:r>
          </a:p>
        </p:txBody>
      </p:sp>
    </p:spTree>
    <p:extLst>
      <p:ext uri="{BB962C8B-B14F-4D97-AF65-F5344CB8AC3E}">
        <p14:creationId xmlns:p14="http://schemas.microsoft.com/office/powerpoint/2010/main" val="320059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C15B1F1-6E46-444D-8D92-463D438E7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7" y="1988840"/>
            <a:ext cx="4451945" cy="434401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D04F85C-A3F5-4399-B15B-AA142826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96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F67948E-7027-4EA6-B2F0-3481FF4B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8844F54A-C2A0-44FA-8639-957BBF81E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36" y="1916832"/>
            <a:ext cx="4968127" cy="4525963"/>
          </a:xfrm>
        </p:spPr>
      </p:pic>
    </p:spTree>
    <p:extLst>
      <p:ext uri="{BB962C8B-B14F-4D97-AF65-F5344CB8AC3E}">
        <p14:creationId xmlns:p14="http://schemas.microsoft.com/office/powerpoint/2010/main" val="777367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C4F9492-EEDD-42B2-9394-D3F0D0B3C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kvalitní algoritmy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pro šifrování: RSA, </a:t>
            </a:r>
            <a:r>
              <a:rPr lang="cs-CZ" dirty="0" err="1">
                <a:effectLst/>
              </a:rPr>
              <a:t>ElGamal</a:t>
            </a:r>
            <a:endParaRPr lang="cs-CZ" dirty="0">
              <a:effectLst/>
            </a:endParaRPr>
          </a:p>
          <a:p>
            <a:pPr marL="400050" lvl="1" indent="0">
              <a:buNone/>
            </a:pPr>
            <a:r>
              <a:rPr lang="cs-CZ" dirty="0">
                <a:effectLst/>
              </a:rPr>
              <a:t>– pro podepisování: RSA, DSA</a:t>
            </a:r>
          </a:p>
          <a:p>
            <a:pPr marL="400050" lvl="1" indent="0">
              <a:buNone/>
            </a:pPr>
            <a:endParaRPr lang="cs-CZ" dirty="0">
              <a:effectLst/>
            </a:endParaRPr>
          </a:p>
          <a:p>
            <a:r>
              <a:rPr lang="cs-CZ" dirty="0">
                <a:effectLst/>
              </a:rPr>
              <a:t>prolomení: získání soukromého klíče z veřejného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lze řešit pouze obměnou klíčů 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a volbou vhodné velikosti (alespoň 2048 bitů)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8B4E56A-CD2B-4C94-B134-2EA7475C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443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29FB200-4568-4931-A510-1E976BD7D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</a:rPr>
              <a:t>asymetrická kryptografie se nehodí pro velké zprávy (složité výpočty)</a:t>
            </a:r>
          </a:p>
          <a:p>
            <a:r>
              <a:rPr lang="cs-CZ" dirty="0">
                <a:effectLst/>
              </a:rPr>
              <a:t>řešení: hybridní kryptografie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vygeneruje se náhodný klíč na jedno použití (session </a:t>
            </a:r>
            <a:r>
              <a:rPr lang="cs-CZ" dirty="0" err="1">
                <a:effectLst/>
              </a:rPr>
              <a:t>key</a:t>
            </a:r>
            <a:r>
              <a:rPr lang="cs-CZ" dirty="0">
                <a:effectLst/>
              </a:rPr>
              <a:t>)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klíč se odešle pomocí asymetrické kryptografie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zpráva se zašifruje náhodným klíčem symetricky</a:t>
            </a:r>
          </a:p>
          <a:p>
            <a:pPr marL="400050" lvl="1" indent="0">
              <a:buNone/>
            </a:pPr>
            <a:endParaRPr lang="cs-CZ" dirty="0">
              <a:effectLst/>
            </a:endParaRPr>
          </a:p>
          <a:p>
            <a:r>
              <a:rPr lang="cs-CZ" dirty="0">
                <a:effectLst/>
              </a:rPr>
              <a:t>používá prakticky každý nástroj (PGP, </a:t>
            </a:r>
            <a:r>
              <a:rPr lang="cs-CZ" dirty="0" err="1">
                <a:effectLst/>
              </a:rPr>
              <a:t>GnuPG</a:t>
            </a:r>
            <a:r>
              <a:rPr lang="cs-CZ" dirty="0">
                <a:effectLst/>
              </a:rPr>
              <a:t>) a protokol (SSL, TLS) pro asymetrickou kryptografii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9A0D601-3D88-4891-9BF8-0ADC46D3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Hybridní kryptografie</a:t>
            </a:r>
          </a:p>
        </p:txBody>
      </p:sp>
    </p:spTree>
    <p:extLst>
      <p:ext uri="{BB962C8B-B14F-4D97-AF65-F5344CB8AC3E}">
        <p14:creationId xmlns:p14="http://schemas.microsoft.com/office/powerpoint/2010/main" val="17486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6C26131-647C-438A-B578-8B0E2FA1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</a:rPr>
              <a:t>v kryptografii je zásadní správa klíčů</a:t>
            </a:r>
          </a:p>
          <a:p>
            <a:r>
              <a:rPr lang="cs-CZ" dirty="0">
                <a:effectLst/>
              </a:rPr>
              <a:t>symetrické šifrování se hodí pro osobní účely nebo pro dvojice osob</a:t>
            </a:r>
          </a:p>
          <a:p>
            <a:r>
              <a:rPr lang="cs-CZ" dirty="0">
                <a:effectLst/>
              </a:rPr>
              <a:t>asymetrické šifrování se hodí pro větší okruh osob</a:t>
            </a:r>
          </a:p>
          <a:p>
            <a:r>
              <a:rPr lang="cs-CZ" dirty="0">
                <a:effectLst/>
              </a:rPr>
              <a:t>digitální podepisování brání falšování zpráv a vydávání se za autora</a:t>
            </a:r>
          </a:p>
          <a:p>
            <a:r>
              <a:rPr lang="cs-CZ" dirty="0">
                <a:effectLst/>
              </a:rPr>
              <a:t>bez ověření klíče hrozí Man-in-</a:t>
            </a:r>
            <a:r>
              <a:rPr lang="cs-CZ" dirty="0" err="1">
                <a:effectLst/>
              </a:rPr>
              <a:t>the</a:t>
            </a:r>
            <a:r>
              <a:rPr lang="cs-CZ" dirty="0">
                <a:effectLst/>
              </a:rPr>
              <a:t>-</a:t>
            </a:r>
            <a:r>
              <a:rPr lang="cs-CZ" dirty="0" err="1">
                <a:effectLst/>
              </a:rPr>
              <a:t>Middle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Attack</a:t>
            </a:r>
            <a:endParaRPr lang="cs-CZ" dirty="0">
              <a:effectLst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5BB8D53-358E-43DC-B1FC-FBE3B5D9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4097173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640960" cy="4608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V práci odchází jeden z programátorů o hodinu dřív. Ostatní se diví, co se děje.</a:t>
            </a:r>
            <a:br>
              <a:rPr lang="cs-CZ" sz="3200" dirty="0"/>
            </a:b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On na to:</a:t>
            </a:r>
            <a:br>
              <a:rPr lang="cs-CZ" sz="3200" dirty="0"/>
            </a:br>
            <a:r>
              <a:rPr lang="cs-CZ" sz="3200" dirty="0"/>
              <a:t>"</a:t>
            </a:r>
            <a:r>
              <a:rPr lang="cs-CZ" sz="3200" b="1" dirty="0"/>
              <a:t>Ale, žena slaví narozeniny</a:t>
            </a:r>
            <a:r>
              <a:rPr lang="cs-CZ" sz="3200" dirty="0"/>
              <a:t>"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"</a:t>
            </a:r>
            <a:r>
              <a:rPr lang="cs-CZ" sz="3200" b="1" dirty="0"/>
              <a:t>A kolik jí vlastně je?"</a:t>
            </a:r>
            <a:br>
              <a:rPr lang="cs-CZ" sz="3200" dirty="0"/>
            </a:br>
            <a:r>
              <a:rPr lang="cs-CZ" sz="3200" dirty="0"/>
              <a:t>"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cs-CZ" sz="3200" dirty="0"/>
              <a:t>"</a:t>
            </a:r>
            <a:br>
              <a:rPr lang="cs-CZ" sz="3200" dirty="0"/>
            </a:br>
            <a:r>
              <a:rPr lang="cs-CZ" sz="3200" dirty="0"/>
              <a:t>"</a:t>
            </a:r>
            <a:r>
              <a:rPr lang="cs-CZ" sz="3200" b="1" dirty="0"/>
              <a:t>Nekecej, kulatiny...!!!"</a:t>
            </a:r>
            <a:endParaRPr lang="cs-CZ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/>
              <a:t>Doména</a:t>
            </a:r>
          </a:p>
          <a:p>
            <a:r>
              <a:rPr lang="cs-CZ" dirty="0" err="1"/>
              <a:t>Webhosting</a:t>
            </a:r>
            <a:endParaRPr lang="cs-CZ" dirty="0"/>
          </a:p>
          <a:p>
            <a:r>
              <a:rPr lang="cs-CZ" dirty="0"/>
              <a:t>Znalost </a:t>
            </a:r>
            <a:r>
              <a:rPr lang="cs-CZ" dirty="0" err="1"/>
              <a:t>html</a:t>
            </a:r>
            <a:r>
              <a:rPr lang="cs-CZ" dirty="0"/>
              <a:t>?</a:t>
            </a:r>
          </a:p>
          <a:p>
            <a:r>
              <a:rPr lang="cs-CZ" dirty="0"/>
              <a:t>Grafické zkušenosti?</a:t>
            </a:r>
          </a:p>
          <a:p>
            <a:endParaRPr lang="cs-CZ" dirty="0"/>
          </a:p>
          <a:p>
            <a:r>
              <a:rPr lang="cs-CZ" dirty="0"/>
              <a:t>Znalost redakčního systému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Požadavky pro webovou prezentaci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3CF7C23-4CE5-4DF6-9C67-9EDF3B823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920" y="1928813"/>
            <a:ext cx="8098159" cy="1500187"/>
          </a:xfrm>
        </p:spPr>
        <p:txBody>
          <a:bodyPr/>
          <a:lstStyle/>
          <a:p>
            <a:r>
              <a:rPr lang="cs-CZ" dirty="0"/>
              <a:t>https://www.youtube.com/watch?v=LTa7JOjAtQ4</a:t>
            </a:r>
          </a:p>
        </p:txBody>
      </p:sp>
    </p:spTree>
    <p:extLst>
      <p:ext uri="{BB962C8B-B14F-4D97-AF65-F5344CB8AC3E}">
        <p14:creationId xmlns:p14="http://schemas.microsoft.com/office/powerpoint/2010/main" val="403992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Systém pro zprávu obsahu (CMS)</a:t>
            </a:r>
          </a:p>
          <a:p>
            <a:pPr>
              <a:lnSpc>
                <a:spcPct val="150000"/>
              </a:lnSpc>
            </a:pPr>
            <a:r>
              <a:rPr lang="cs-CZ" dirty="0"/>
              <a:t>Free i komerční řešení</a:t>
            </a:r>
          </a:p>
          <a:p>
            <a:pPr>
              <a:lnSpc>
                <a:spcPct val="150000"/>
              </a:lnSpc>
            </a:pPr>
            <a:r>
              <a:rPr lang="cs-CZ" dirty="0"/>
              <a:t>Většina s modulárním řešením</a:t>
            </a:r>
          </a:p>
          <a:p>
            <a:pPr>
              <a:lnSpc>
                <a:spcPct val="150000"/>
              </a:lnSpc>
            </a:pPr>
            <a:r>
              <a:rPr lang="cs-CZ" dirty="0"/>
              <a:t>Free i komerční grafický vzhled webu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Redakční systém		</a:t>
            </a:r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err="1"/>
              <a:t>Wordpress</a:t>
            </a:r>
            <a:r>
              <a:rPr lang="cs-CZ" dirty="0"/>
              <a:t> – primárně pro blog, jednička na trhu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Joomla</a:t>
            </a:r>
            <a:r>
              <a:rPr lang="cs-CZ" dirty="0"/>
              <a:t> – mnoho vylepšení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Drupal</a:t>
            </a:r>
            <a:r>
              <a:rPr lang="cs-CZ" dirty="0"/>
              <a:t> – velké projekty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/>
              <a:t>Webnode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Redakční systém – free	</a:t>
            </a:r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2232248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z="4000" dirty="0"/>
              <a:t>Základy kryptografie</a:t>
            </a:r>
            <a:endParaRPr lang="cs-CZ" altLang="cs-CZ" sz="4000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</p:spTree>
    <p:extLst>
      <p:ext uri="{BB962C8B-B14F-4D97-AF65-F5344CB8AC3E}">
        <p14:creationId xmlns:p14="http://schemas.microsoft.com/office/powerpoint/2010/main" val="32620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r>
              <a:rPr lang="cs-CZ" i="1" dirty="0">
                <a:effectLst/>
              </a:rPr>
              <a:t>Proč?</a:t>
            </a:r>
          </a:p>
          <a:p>
            <a:r>
              <a:rPr lang="cs-CZ" i="1" dirty="0">
                <a:effectLst/>
              </a:rPr>
              <a:t>Co je to kryptografie?</a:t>
            </a:r>
          </a:p>
          <a:p>
            <a:r>
              <a:rPr lang="cs-CZ" dirty="0">
                <a:effectLst/>
              </a:rPr>
              <a:t>Symetrická kryptografie</a:t>
            </a:r>
          </a:p>
          <a:p>
            <a:r>
              <a:rPr lang="cs-CZ" dirty="0">
                <a:effectLst/>
              </a:rPr>
              <a:t>Asymetrická kryptografie</a:t>
            </a:r>
          </a:p>
          <a:p>
            <a:pPr lvl="1"/>
            <a:r>
              <a:rPr lang="cs-CZ" dirty="0">
                <a:effectLst/>
              </a:rPr>
              <a:t>Asymetrické šifrování</a:t>
            </a:r>
          </a:p>
          <a:p>
            <a:pPr lvl="1"/>
            <a:r>
              <a:rPr lang="cs-CZ" dirty="0">
                <a:effectLst/>
              </a:rPr>
              <a:t>Digitální podpis</a:t>
            </a:r>
          </a:p>
          <a:p>
            <a:r>
              <a:rPr lang="cs-CZ" dirty="0">
                <a:effectLst/>
              </a:rPr>
              <a:t>Hybridní kryptografie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448E957-4239-468D-B477-CEEED184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z řečtiny:</a:t>
            </a:r>
          </a:p>
          <a:p>
            <a:pPr marL="400050" lvl="1" indent="0">
              <a:buNone/>
            </a:pPr>
            <a:r>
              <a:rPr lang="el-GR" dirty="0">
                <a:effectLst/>
              </a:rPr>
              <a:t>Κρυτός</a:t>
            </a:r>
            <a:r>
              <a:rPr lang="cs-CZ" dirty="0">
                <a:effectLst/>
              </a:rPr>
              <a:t> </a:t>
            </a:r>
            <a:r>
              <a:rPr lang="el-GR" dirty="0">
                <a:effectLst/>
              </a:rPr>
              <a:t>(</a:t>
            </a:r>
            <a:r>
              <a:rPr lang="cs-CZ" dirty="0" err="1">
                <a:effectLst/>
              </a:rPr>
              <a:t>kryptós</a:t>
            </a:r>
            <a:r>
              <a:rPr lang="cs-CZ" dirty="0">
                <a:effectLst/>
              </a:rPr>
              <a:t>) = tajné</a:t>
            </a:r>
          </a:p>
          <a:p>
            <a:pPr marL="400050" lvl="1" indent="0">
              <a:buNone/>
            </a:pPr>
            <a:r>
              <a:rPr lang="el-GR" dirty="0">
                <a:effectLst/>
              </a:rPr>
              <a:t>Γράφειν</a:t>
            </a:r>
            <a:r>
              <a:rPr lang="cs-CZ" dirty="0">
                <a:effectLst/>
              </a:rPr>
              <a:t> </a:t>
            </a:r>
            <a:r>
              <a:rPr lang="el-GR" dirty="0">
                <a:effectLst/>
              </a:rPr>
              <a:t>(</a:t>
            </a:r>
            <a:r>
              <a:rPr lang="cs-CZ" dirty="0" err="1">
                <a:effectLst/>
              </a:rPr>
              <a:t>gráfein</a:t>
            </a:r>
            <a:r>
              <a:rPr lang="cs-CZ" dirty="0">
                <a:effectLst/>
              </a:rPr>
              <a:t>) = psaní</a:t>
            </a:r>
          </a:p>
          <a:p>
            <a:r>
              <a:rPr lang="cs-CZ" dirty="0">
                <a:effectLst/>
              </a:rPr>
              <a:t>bezpečná výměna zpráv v přítomnosti třetích stran</a:t>
            </a:r>
          </a:p>
          <a:p>
            <a:r>
              <a:rPr lang="cs-CZ" dirty="0">
                <a:effectLst/>
              </a:rPr>
              <a:t>teď v počítačové formě</a:t>
            </a:r>
          </a:p>
          <a:p>
            <a:r>
              <a:rPr lang="cs-CZ" dirty="0">
                <a:effectLst/>
              </a:rPr>
              <a:t>Kryptoanalýza – luštění zašifrovaných zpráv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8EAB441-AD34-457E-AFC9-2362A4E7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Co je to kryptografie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12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98D9B6C-1BAF-427C-9988-DAC14F67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</a:rPr>
              <a:t>algoritmus popisuje, jak</a:t>
            </a:r>
          </a:p>
          <a:p>
            <a:pPr marL="400050" lvl="1" indent="0">
              <a:buNone/>
            </a:pPr>
            <a:r>
              <a:rPr lang="cs-CZ" sz="2000" i="1" dirty="0">
                <a:effectLst/>
              </a:rPr>
              <a:t>ze zprávy (</a:t>
            </a:r>
            <a:r>
              <a:rPr lang="cs-CZ" sz="2000" i="1" dirty="0" err="1">
                <a:effectLst/>
              </a:rPr>
              <a:t>plain</a:t>
            </a:r>
            <a:r>
              <a:rPr lang="cs-CZ" sz="2000" i="1" dirty="0">
                <a:effectLst/>
              </a:rPr>
              <a:t>-text) a klíče (</a:t>
            </a:r>
            <a:r>
              <a:rPr lang="cs-CZ" sz="2000" i="1" dirty="0" err="1">
                <a:effectLst/>
              </a:rPr>
              <a:t>key</a:t>
            </a:r>
            <a:r>
              <a:rPr lang="cs-CZ" sz="2000" i="1" dirty="0">
                <a:effectLst/>
              </a:rPr>
              <a:t>) vyrobit šifru (</a:t>
            </a:r>
            <a:r>
              <a:rPr lang="cs-CZ" sz="2000" i="1" dirty="0" err="1">
                <a:effectLst/>
              </a:rPr>
              <a:t>cipher</a:t>
            </a:r>
            <a:r>
              <a:rPr lang="cs-CZ" sz="2000" i="1" dirty="0">
                <a:effectLst/>
              </a:rPr>
              <a:t>-text)</a:t>
            </a:r>
          </a:p>
          <a:p>
            <a:pPr marL="400050" lvl="1" indent="0">
              <a:buNone/>
            </a:pPr>
            <a:r>
              <a:rPr lang="cs-CZ" sz="2000" i="1" dirty="0">
                <a:effectLst/>
              </a:rPr>
              <a:t>ze šifry (</a:t>
            </a:r>
            <a:r>
              <a:rPr lang="cs-CZ" sz="2000" i="1" dirty="0" err="1">
                <a:effectLst/>
              </a:rPr>
              <a:t>cipher</a:t>
            </a:r>
            <a:r>
              <a:rPr lang="cs-CZ" sz="2000" i="1" dirty="0">
                <a:effectLst/>
              </a:rPr>
              <a:t>-text) a klíče (</a:t>
            </a:r>
            <a:r>
              <a:rPr lang="cs-CZ" sz="2000" i="1" dirty="0" err="1">
                <a:effectLst/>
              </a:rPr>
              <a:t>key</a:t>
            </a:r>
            <a:r>
              <a:rPr lang="cs-CZ" sz="2000" i="1" dirty="0">
                <a:effectLst/>
              </a:rPr>
              <a:t>) rekonstruovat zprávu (</a:t>
            </a:r>
            <a:r>
              <a:rPr lang="cs-CZ" sz="2000" i="1" dirty="0" err="1">
                <a:effectLst/>
              </a:rPr>
              <a:t>plain</a:t>
            </a:r>
            <a:r>
              <a:rPr lang="cs-CZ" sz="2000" i="1" dirty="0">
                <a:effectLst/>
              </a:rPr>
              <a:t>-text)</a:t>
            </a:r>
          </a:p>
          <a:p>
            <a:pPr>
              <a:lnSpc>
                <a:spcPct val="150000"/>
              </a:lnSpc>
            </a:pPr>
            <a:r>
              <a:rPr lang="cs-CZ" dirty="0">
                <a:effectLst/>
              </a:rPr>
              <a:t>vymyslet dobrý algoritmus je obtížné, proto není vhodné držet algoritmus v tajnosti</a:t>
            </a:r>
          </a:p>
          <a:p>
            <a:r>
              <a:rPr lang="cs-CZ" dirty="0">
                <a:effectLst/>
              </a:rPr>
              <a:t>používáme dobře známé algoritmy a v tajnosti držíme klíče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09C0EDB-AF2F-4B3C-82B4-C71EFA44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3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08E705F-DB07-4191-A7BE-67EC5C242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effectLst/>
              </a:rPr>
              <a:t>symetrická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šifrování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jeden tajný klíč (</a:t>
            </a:r>
            <a:r>
              <a:rPr lang="cs-CZ" dirty="0" err="1">
                <a:effectLst/>
              </a:rPr>
              <a:t>Secret-Key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Cryptography</a:t>
            </a:r>
            <a:r>
              <a:rPr lang="cs-CZ" dirty="0">
                <a:effectLst/>
              </a:rPr>
              <a:t>)</a:t>
            </a:r>
          </a:p>
          <a:p>
            <a:pPr marL="400050" lvl="1" indent="0">
              <a:buNone/>
            </a:pPr>
            <a:endParaRPr lang="cs-CZ" dirty="0">
              <a:effectLst/>
            </a:endParaRPr>
          </a:p>
          <a:p>
            <a:r>
              <a:rPr lang="cs-CZ" b="1" dirty="0">
                <a:effectLst/>
              </a:rPr>
              <a:t>asymetrická</a:t>
            </a:r>
          </a:p>
          <a:p>
            <a:pPr marL="457200" lvl="1" indent="0">
              <a:buNone/>
            </a:pPr>
            <a:r>
              <a:rPr lang="cs-CZ" dirty="0">
                <a:effectLst/>
              </a:rPr>
              <a:t>šifrování a podepisování</a:t>
            </a:r>
          </a:p>
          <a:p>
            <a:pPr marL="457200" lvl="1" indent="0">
              <a:buNone/>
            </a:pPr>
            <a:r>
              <a:rPr lang="cs-CZ" dirty="0">
                <a:effectLst/>
              </a:rPr>
              <a:t>pár klíčů: soukromý a veřejný (Public-</a:t>
            </a:r>
            <a:r>
              <a:rPr lang="cs-CZ" dirty="0" err="1">
                <a:effectLst/>
              </a:rPr>
              <a:t>Key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Cryptography</a:t>
            </a:r>
            <a:r>
              <a:rPr lang="cs-CZ" dirty="0">
                <a:effectLst/>
              </a:rPr>
              <a:t>)</a:t>
            </a:r>
          </a:p>
          <a:p>
            <a:pPr marL="457200" lvl="1" indent="0">
              <a:buNone/>
            </a:pPr>
            <a:endParaRPr lang="cs-CZ" dirty="0">
              <a:effectLst/>
            </a:endParaRPr>
          </a:p>
          <a:p>
            <a:r>
              <a:rPr lang="cs-CZ" b="1" dirty="0">
                <a:effectLst/>
              </a:rPr>
              <a:t>hybridní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70A998D-7E8E-46DC-A128-75325927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kryptografie</a:t>
            </a:r>
          </a:p>
        </p:txBody>
      </p:sp>
    </p:spTree>
    <p:extLst>
      <p:ext uri="{BB962C8B-B14F-4D97-AF65-F5344CB8AC3E}">
        <p14:creationId xmlns:p14="http://schemas.microsoft.com/office/powerpoint/2010/main" val="3664562242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488</Words>
  <Application>Microsoft Office PowerPoint</Application>
  <PresentationFormat>Předvádění na obrazovce (4:3)</PresentationFormat>
  <Paragraphs>101</Paragraphs>
  <Slides>20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Mgr. Petr Zaoral</vt:lpstr>
      <vt:lpstr>Požadavky pro webovou prezentaci</vt:lpstr>
      <vt:lpstr>Redakční systém  </vt:lpstr>
      <vt:lpstr>Redakční systém – free </vt:lpstr>
      <vt:lpstr>Mgr. Petr Zaoral</vt:lpstr>
      <vt:lpstr>Prezentace aplikace PowerPoint</vt:lpstr>
      <vt:lpstr>Co je to kryptografie</vt:lpstr>
      <vt:lpstr>Prezentace aplikace PowerPoint</vt:lpstr>
      <vt:lpstr>Rozdělení kryptografie</vt:lpstr>
      <vt:lpstr>Symetrická kryptografie</vt:lpstr>
      <vt:lpstr>Prezentace aplikace PowerPoint</vt:lpstr>
      <vt:lpstr>Asymetrická kryptografie</vt:lpstr>
      <vt:lpstr>Prezentace aplikace PowerPoint</vt:lpstr>
      <vt:lpstr>Prezentace aplikace PowerPoint</vt:lpstr>
      <vt:lpstr>Prezentace aplikace PowerPoint</vt:lpstr>
      <vt:lpstr>Hybridní kryptografie</vt:lpstr>
      <vt:lpstr>Závěr</vt:lpstr>
      <vt:lpstr>V práci odchází jeden z programátorů o hodinu dřív. Ostatní se diví, co se děje.   On na to: "Ale, žena slaví narozeniny"  "A kolik jí vlastně je?" "32" "Nekecej, kulatiny...!!!"</vt:lpstr>
      <vt:lpstr>Děkuji za pozornost.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2017-11-21T20:45:55Z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