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0" r:id="rId3"/>
    <p:sldId id="272" r:id="rId4"/>
    <p:sldId id="280" r:id="rId5"/>
    <p:sldId id="281" r:id="rId6"/>
    <p:sldId id="274" r:id="rId7"/>
    <p:sldId id="273" r:id="rId8"/>
    <p:sldId id="277" r:id="rId9"/>
    <p:sldId id="282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94580" autoAdjust="0"/>
  </p:normalViewPr>
  <p:slideViewPr>
    <p:cSldViewPr>
      <p:cViewPr varScale="1">
        <p:scale>
          <a:sx n="78" d="100"/>
          <a:sy n="78" d="100"/>
        </p:scale>
        <p:origin x="298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807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41727-C0B6-4CCF-92EA-323188035891}" type="datetimeFigureOut">
              <a:rPr lang="cs-CZ" smtClean="0"/>
              <a:t>9.10.2017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72A321-7522-4100-8FB8-C0B28B4394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5871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2B14-934D-4C43-8F41-25863C6D1684}" type="datetimeFigureOut">
              <a:rPr lang="cs-CZ" smtClean="0"/>
              <a:t>9.10.2017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21926-5CCF-4BFE-9407-CFC00847D2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5079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2B14-934D-4C43-8F41-25863C6D1684}" type="datetimeFigureOut">
              <a:rPr lang="cs-CZ" smtClean="0"/>
              <a:t>9.10.2017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21926-5CCF-4BFE-9407-CFC00847D2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0961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2B14-934D-4C43-8F41-25863C6D1684}" type="datetimeFigureOut">
              <a:rPr lang="cs-CZ" smtClean="0"/>
              <a:t>9.10.2017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21926-5CCF-4BFE-9407-CFC00847D2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7763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2B14-934D-4C43-8F41-25863C6D1684}" type="datetimeFigureOut">
              <a:rPr lang="cs-CZ" smtClean="0"/>
              <a:t>9.10.2017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21926-5CCF-4BFE-9407-CFC00847D2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6008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2B14-934D-4C43-8F41-25863C6D1684}" type="datetimeFigureOut">
              <a:rPr lang="cs-CZ" smtClean="0"/>
              <a:t>9.10.2017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21926-5CCF-4BFE-9407-CFC00847D2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4086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2B14-934D-4C43-8F41-25863C6D1684}" type="datetimeFigureOut">
              <a:rPr lang="cs-CZ" smtClean="0"/>
              <a:t>9.10.2017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21926-5CCF-4BFE-9407-CFC00847D2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0796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2B14-934D-4C43-8F41-25863C6D1684}" type="datetimeFigureOut">
              <a:rPr lang="cs-CZ" smtClean="0"/>
              <a:t>9.10.2017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21926-5CCF-4BFE-9407-CFC00847D2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4213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2B14-934D-4C43-8F41-25863C6D1684}" type="datetimeFigureOut">
              <a:rPr lang="cs-CZ" smtClean="0"/>
              <a:t>9.10.2017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21926-5CCF-4BFE-9407-CFC00847D2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4330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2B14-934D-4C43-8F41-25863C6D1684}" type="datetimeFigureOut">
              <a:rPr lang="cs-CZ" smtClean="0"/>
              <a:t>9.10.2017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21926-5CCF-4BFE-9407-CFC00847D2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403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2B14-934D-4C43-8F41-25863C6D1684}" type="datetimeFigureOut">
              <a:rPr lang="cs-CZ" smtClean="0"/>
              <a:t>9.10.2017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21926-5CCF-4BFE-9407-CFC00847D2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2346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2B14-934D-4C43-8F41-25863C6D1684}" type="datetimeFigureOut">
              <a:rPr lang="cs-CZ" smtClean="0"/>
              <a:t>9.10.2017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21926-5CCF-4BFE-9407-CFC00847D2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7342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F2B14-934D-4C43-8F41-25863C6D1684}" type="datetimeFigureOut">
              <a:rPr lang="cs-CZ" smtClean="0"/>
              <a:t>9.10.2017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21926-5CCF-4BFE-9407-CFC00847D2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9872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57671"/>
            <a:ext cx="2474628" cy="323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906316"/>
            <a:ext cx="2884625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325198"/>
            <a:ext cx="18192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3789040"/>
            <a:ext cx="3163887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24" y="4005064"/>
            <a:ext cx="3225800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79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288403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700806"/>
            <a:ext cx="18669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788" y="4437112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394" y="2053232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552" y="4072208"/>
            <a:ext cx="3724979" cy="211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21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7772400" cy="1656183"/>
          </a:xfrm>
        </p:spPr>
        <p:txBody>
          <a:bodyPr/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Postoje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036510"/>
            <a:ext cx="6400800" cy="2602290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            Poloha těla, kdy se podložky dotýkají chodidlo/a nebo jejich část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1844048" cy="184404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8206" y="116517"/>
            <a:ext cx="2267831" cy="172830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312" y="4582058"/>
            <a:ext cx="1537546" cy="211348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142" y="4683687"/>
            <a:ext cx="3603048" cy="201185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5816" y="140659"/>
            <a:ext cx="2627604" cy="174360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2666" y="4817810"/>
            <a:ext cx="2621507" cy="1743607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044" y="2144254"/>
            <a:ext cx="2023560" cy="134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3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 Postoje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08520" y="1124744"/>
            <a:ext cx="9145016" cy="5400600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endParaRPr lang="cs-CZ" b="1" dirty="0" smtClean="0"/>
          </a:p>
          <a:p>
            <a:pPr marL="457200" lvl="1" indent="0">
              <a:buNone/>
            </a:pPr>
            <a:r>
              <a:rPr lang="cs-CZ" b="1" dirty="0" smtClean="0"/>
              <a:t>Podle </a:t>
            </a:r>
            <a:r>
              <a:rPr lang="cs-CZ" b="1" dirty="0"/>
              <a:t>úhlového vztahu mezi stehnem a </a:t>
            </a:r>
            <a:r>
              <a:rPr lang="cs-CZ" b="1" dirty="0" smtClean="0"/>
              <a:t>bércem</a:t>
            </a:r>
            <a:endParaRPr lang="cs-CZ" dirty="0"/>
          </a:p>
          <a:p>
            <a:pPr lvl="2"/>
            <a:r>
              <a:rPr lang="cs-CZ" sz="2800" b="1" i="1" dirty="0">
                <a:solidFill>
                  <a:srgbClr val="FF0000"/>
                </a:solidFill>
              </a:rPr>
              <a:t>stoje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/>
              <a:t>– </a:t>
            </a:r>
            <a:r>
              <a:rPr lang="cs-CZ" sz="2800" dirty="0" smtClean="0"/>
              <a:t>noha </a:t>
            </a:r>
            <a:r>
              <a:rPr lang="cs-CZ" sz="2800" dirty="0"/>
              <a:t>v koleně </a:t>
            </a:r>
            <a:r>
              <a:rPr lang="cs-CZ" sz="2800" dirty="0" smtClean="0"/>
              <a:t>napjata</a:t>
            </a:r>
            <a:r>
              <a:rPr lang="cs-CZ" sz="2800" dirty="0"/>
              <a:t>, na základně spočívá celým chodidlem. </a:t>
            </a:r>
            <a:endParaRPr lang="cs-CZ" sz="2800" dirty="0" smtClean="0"/>
          </a:p>
          <a:p>
            <a:pPr marL="914400" lvl="2" indent="0">
              <a:buNone/>
            </a:pPr>
            <a:r>
              <a:rPr lang="cs-CZ" sz="2800" dirty="0" smtClean="0"/>
              <a:t> </a:t>
            </a:r>
            <a:r>
              <a:rPr lang="cs-CZ" sz="2800" i="1" u="sng" dirty="0" smtClean="0">
                <a:solidFill>
                  <a:srgbClr val="FF0000"/>
                </a:solidFill>
              </a:rPr>
              <a:t>výpon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smtClean="0"/>
              <a:t>- stojná </a:t>
            </a:r>
            <a:r>
              <a:rPr lang="cs-CZ" sz="2800" dirty="0"/>
              <a:t>noha na </a:t>
            </a:r>
            <a:r>
              <a:rPr lang="cs-CZ" sz="2800" dirty="0" smtClean="0"/>
              <a:t>špičce</a:t>
            </a:r>
          </a:p>
          <a:p>
            <a:pPr marL="914400" lvl="2" indent="0">
              <a:buNone/>
            </a:pPr>
            <a:endParaRPr lang="cs-CZ" sz="2800" dirty="0" smtClean="0"/>
          </a:p>
          <a:p>
            <a:pPr lvl="2"/>
            <a:r>
              <a:rPr lang="cs-CZ" sz="2800" b="1" i="1" dirty="0" smtClean="0">
                <a:solidFill>
                  <a:srgbClr val="FF0000"/>
                </a:solidFill>
              </a:rPr>
              <a:t>podřepy</a:t>
            </a:r>
            <a:r>
              <a:rPr lang="cs-CZ" sz="2800" i="1" dirty="0" smtClean="0">
                <a:solidFill>
                  <a:srgbClr val="FF0000"/>
                </a:solidFill>
              </a:rPr>
              <a:t> </a:t>
            </a:r>
            <a:r>
              <a:rPr lang="cs-CZ" sz="2800" i="1" dirty="0"/>
              <a:t>– </a:t>
            </a:r>
            <a:r>
              <a:rPr lang="cs-CZ" sz="2800" dirty="0"/>
              <a:t>stehno svírá s bércem tupý až pravý úhel. Míra pokrčení je vyjádřena výrazy mírný – hlubší. </a:t>
            </a:r>
            <a:endParaRPr lang="cs-CZ" sz="2800" dirty="0" smtClean="0"/>
          </a:p>
          <a:p>
            <a:pPr lvl="2"/>
            <a:endParaRPr lang="cs-CZ" sz="2800" b="1" i="1" dirty="0"/>
          </a:p>
          <a:p>
            <a:pPr lvl="2"/>
            <a:r>
              <a:rPr lang="cs-CZ" sz="2800" b="1" i="1" dirty="0" smtClean="0">
                <a:solidFill>
                  <a:srgbClr val="FF0000"/>
                </a:solidFill>
              </a:rPr>
              <a:t>dřepy</a:t>
            </a:r>
            <a:r>
              <a:rPr lang="cs-CZ" sz="2800" i="1" dirty="0" smtClean="0">
                <a:solidFill>
                  <a:srgbClr val="FF0000"/>
                </a:solidFill>
              </a:rPr>
              <a:t> </a:t>
            </a:r>
            <a:r>
              <a:rPr lang="cs-CZ" sz="2800" i="1" dirty="0"/>
              <a:t>–</a:t>
            </a:r>
            <a:r>
              <a:rPr lang="cs-CZ" sz="2800" dirty="0"/>
              <a:t> stehno a bérec stojné nohy (nohou) svírají ostrý úhel. Provedení dřepu se rozumí na špičkách, provedení na celých chodidlech se vyjádří v popise.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1982" y="382242"/>
            <a:ext cx="1601185" cy="128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6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Postoje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dirty="0"/>
              <a:t>obounož 				Konkrétní příklady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Postoje snožné</a:t>
            </a:r>
            <a:r>
              <a:rPr lang="cs-CZ" dirty="0"/>
              <a:t>			podřep spojný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Postoje rozkročné </a:t>
            </a:r>
            <a:r>
              <a:rPr lang="cs-CZ" dirty="0"/>
              <a:t>		       	dřep rozkročný 	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Postoje nožné	</a:t>
            </a:r>
            <a:r>
              <a:rPr lang="cs-CZ" dirty="0"/>
              <a:t>	 		výpon únožný</a:t>
            </a:r>
          </a:p>
          <a:p>
            <a:pPr marL="0" indent="0">
              <a:buNone/>
            </a:pPr>
            <a:r>
              <a:rPr lang="cs-CZ" dirty="0"/>
              <a:t>					stoj měrný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			</a:t>
            </a:r>
          </a:p>
          <a:p>
            <a:pPr marL="0" indent="0">
              <a:buNone/>
            </a:pPr>
            <a:r>
              <a:rPr lang="cs-CZ" b="1" dirty="0"/>
              <a:t>jednonož </a:t>
            </a:r>
            <a:r>
              <a:rPr lang="cs-CZ" dirty="0"/>
              <a:t>				stoj na P/L ….</a:t>
            </a:r>
          </a:p>
          <a:p>
            <a:pPr marL="0" indent="0">
              <a:buNone/>
            </a:pPr>
            <a:r>
              <a:rPr lang="cs-CZ" dirty="0"/>
              <a:t>					podřep na P/L …						dřep na P/L ….</a:t>
            </a:r>
          </a:p>
          <a:p>
            <a:pPr marL="0" indent="0">
              <a:buNone/>
            </a:pPr>
            <a:r>
              <a:rPr lang="cs-CZ" dirty="0"/>
              <a:t>					výpon na P/L ….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569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Postoje </a:t>
            </a:r>
            <a:r>
              <a:rPr lang="cs-CZ" b="1" dirty="0" smtClean="0">
                <a:solidFill>
                  <a:srgbClr val="FF0000"/>
                </a:solidFill>
              </a:rPr>
              <a:t>snožné</a:t>
            </a:r>
            <a:r>
              <a:rPr lang="cs-CZ" b="1" dirty="0" smtClean="0"/>
              <a:t> </a:t>
            </a:r>
            <a:br>
              <a:rPr lang="cs-CZ" b="1" dirty="0" smtClean="0"/>
            </a:br>
            <a:r>
              <a:rPr lang="cs-CZ" sz="2200" dirty="0" smtClean="0"/>
              <a:t>obounož</a:t>
            </a:r>
            <a:endParaRPr lang="cs-CZ" sz="2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90254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Chodidla se dotýkají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Příklady</a:t>
            </a:r>
            <a:r>
              <a:rPr lang="cs-CZ" dirty="0" smtClean="0"/>
              <a:t>:</a:t>
            </a:r>
          </a:p>
          <a:p>
            <a:pPr marL="0" indent="0">
              <a:buNone/>
            </a:pPr>
            <a:r>
              <a:rPr lang="cs-CZ" dirty="0" smtClean="0"/>
              <a:t>Stoj spojný</a:t>
            </a:r>
          </a:p>
          <a:p>
            <a:pPr marL="0" indent="0">
              <a:buNone/>
            </a:pPr>
            <a:r>
              <a:rPr lang="cs-CZ" dirty="0" smtClean="0"/>
              <a:t>Stoj spatný</a:t>
            </a:r>
          </a:p>
          <a:p>
            <a:pPr marL="0" indent="0">
              <a:buNone/>
            </a:pPr>
            <a:r>
              <a:rPr lang="cs-CZ" dirty="0" smtClean="0"/>
              <a:t>Stoj </a:t>
            </a:r>
            <a:r>
              <a:rPr lang="cs-CZ" dirty="0" err="1" smtClean="0"/>
              <a:t>rozpatný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Stoj měrný</a:t>
            </a:r>
          </a:p>
          <a:p>
            <a:pPr marL="0" indent="0">
              <a:buNone/>
            </a:pPr>
            <a:r>
              <a:rPr lang="cs-CZ" dirty="0" smtClean="0"/>
              <a:t>Stoj </a:t>
            </a:r>
            <a:r>
              <a:rPr lang="cs-CZ" dirty="0" err="1" smtClean="0"/>
              <a:t>skřižný</a:t>
            </a:r>
            <a:r>
              <a:rPr lang="cs-CZ" dirty="0" smtClean="0"/>
              <a:t> </a:t>
            </a:r>
            <a:r>
              <a:rPr lang="cs-CZ" dirty="0" smtClean="0"/>
              <a:t>P přes L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2816"/>
            <a:ext cx="367240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177680"/>
            <a:ext cx="3672408" cy="230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13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Postoje </a:t>
            </a:r>
            <a:r>
              <a:rPr lang="cs-CZ" b="1" dirty="0" smtClean="0">
                <a:solidFill>
                  <a:srgbClr val="FF0000"/>
                </a:solidFill>
              </a:rPr>
              <a:t>rozkročné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3100" dirty="0" smtClean="0"/>
              <a:t>obounož</a:t>
            </a:r>
            <a:endParaRPr lang="cs-CZ" sz="31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445224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cs-CZ" sz="1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1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1800" dirty="0" smtClean="0"/>
              <a:t>       </a:t>
            </a:r>
          </a:p>
          <a:p>
            <a:pPr marL="0" indent="0">
              <a:buNone/>
            </a:pPr>
            <a:r>
              <a:rPr lang="cs-CZ" sz="1800" dirty="0"/>
              <a:t> </a:t>
            </a:r>
            <a:r>
              <a:rPr lang="cs-CZ" sz="1800" dirty="0" smtClean="0"/>
              <a:t>     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 smtClean="0"/>
              <a:t>          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4000" dirty="0" smtClean="0"/>
              <a:t>   stoj rozkročný </a:t>
            </a:r>
            <a:r>
              <a:rPr lang="cs-CZ" sz="4000" dirty="0"/>
              <a:t>						 </a:t>
            </a:r>
            <a:r>
              <a:rPr lang="cs-CZ" sz="4000" dirty="0" smtClean="0"/>
              <a:t>výpon rozkročný </a:t>
            </a:r>
            <a:endParaRPr lang="cs-CZ" sz="4000" dirty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  <a:p>
            <a:r>
              <a:rPr lang="cs-CZ" sz="7400" dirty="0"/>
              <a:t>nohy jsou od sebe, </a:t>
            </a:r>
            <a:r>
              <a:rPr lang="cs-CZ" sz="7400" b="1" dirty="0" smtClean="0">
                <a:solidFill>
                  <a:srgbClr val="FF0000"/>
                </a:solidFill>
              </a:rPr>
              <a:t>hmotnost </a:t>
            </a:r>
            <a:r>
              <a:rPr lang="cs-CZ" sz="7400" b="1" dirty="0">
                <a:solidFill>
                  <a:srgbClr val="FF0000"/>
                </a:solidFill>
              </a:rPr>
              <a:t>těla je rovnoměrně rozložena na obě </a:t>
            </a:r>
            <a:r>
              <a:rPr lang="cs-CZ" sz="7400" b="1" dirty="0" smtClean="0">
                <a:solidFill>
                  <a:srgbClr val="FF0000"/>
                </a:solidFill>
              </a:rPr>
              <a:t>nohy</a:t>
            </a:r>
          </a:p>
          <a:p>
            <a:pPr marL="0" indent="0">
              <a:buNone/>
            </a:pPr>
            <a:endParaRPr lang="cs-CZ" sz="7400" b="1" dirty="0" smtClean="0">
              <a:solidFill>
                <a:srgbClr val="FF0000"/>
              </a:solidFill>
            </a:endParaRPr>
          </a:p>
          <a:p>
            <a:r>
              <a:rPr lang="cs-CZ" sz="6000" dirty="0" smtClean="0"/>
              <a:t>rovina čelná </a:t>
            </a:r>
            <a:r>
              <a:rPr lang="cs-CZ" sz="6000" dirty="0"/>
              <a:t>nebo </a:t>
            </a:r>
            <a:r>
              <a:rPr lang="cs-CZ" sz="6000" dirty="0" smtClean="0"/>
              <a:t>bočná  (chodidla </a:t>
            </a:r>
            <a:r>
              <a:rPr lang="cs-CZ" sz="6000" dirty="0"/>
              <a:t>jsou od sebe asi na délku </a:t>
            </a:r>
            <a:r>
              <a:rPr lang="cs-CZ" sz="6000" dirty="0" smtClean="0"/>
              <a:t>kroku), </a:t>
            </a:r>
            <a:r>
              <a:rPr lang="cs-CZ" sz="6000" dirty="0"/>
              <a:t>jinou vzdálenost upřesníme v popise výrazem </a:t>
            </a:r>
            <a:r>
              <a:rPr lang="cs-CZ" sz="6000" b="1" dirty="0" smtClean="0"/>
              <a:t>    </a:t>
            </a:r>
            <a:r>
              <a:rPr lang="cs-CZ" sz="6000" i="1" u="sng" dirty="0"/>
              <a:t>úzký – široký.</a:t>
            </a:r>
            <a:endParaRPr lang="cs-CZ" sz="6000" dirty="0"/>
          </a:p>
          <a:p>
            <a:pPr marL="0" indent="0">
              <a:buNone/>
            </a:pPr>
            <a:endParaRPr lang="cs-CZ" sz="6000" dirty="0"/>
          </a:p>
          <a:p>
            <a:pPr marL="0" indent="0">
              <a:buNone/>
            </a:pPr>
            <a:endParaRPr lang="cs-CZ" sz="5000" dirty="0" smtClean="0"/>
          </a:p>
          <a:p>
            <a:pPr marL="0" indent="0">
              <a:buNone/>
            </a:pPr>
            <a:endParaRPr lang="cs-CZ" sz="5000" dirty="0"/>
          </a:p>
          <a:p>
            <a:pPr marL="0" indent="0">
              <a:buNone/>
            </a:pPr>
            <a:r>
              <a:rPr lang="cs-CZ" sz="5000" dirty="0" smtClean="0"/>
              <a:t>                                                              </a:t>
            </a:r>
            <a:r>
              <a:rPr lang="cs-CZ" sz="5000" b="1" dirty="0">
                <a:solidFill>
                  <a:srgbClr val="FF0000"/>
                </a:solidFill>
              </a:rPr>
              <a:t> </a:t>
            </a:r>
            <a:r>
              <a:rPr lang="cs-CZ" sz="5000" b="1" dirty="0" smtClean="0">
                <a:solidFill>
                  <a:srgbClr val="FF0000"/>
                </a:solidFill>
              </a:rPr>
              <a:t>   </a:t>
            </a:r>
          </a:p>
          <a:p>
            <a:pPr marL="0" indent="0">
              <a:buNone/>
            </a:pPr>
            <a:endParaRPr lang="cs-CZ" sz="1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1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1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1800" b="1" dirty="0">
                <a:solidFill>
                  <a:srgbClr val="FF0000"/>
                </a:solidFill>
              </a:rPr>
              <a:t>	</a:t>
            </a:r>
            <a:r>
              <a:rPr lang="cs-CZ" sz="1800" b="1" dirty="0" smtClean="0">
                <a:solidFill>
                  <a:srgbClr val="FF0000"/>
                </a:solidFill>
              </a:rPr>
              <a:t>		</a:t>
            </a:r>
            <a:endParaRPr lang="cs-CZ" sz="2800" dirty="0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978" y="4887793"/>
            <a:ext cx="1800200" cy="1778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23" y="292728"/>
            <a:ext cx="2083247" cy="1778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5319" y="274638"/>
            <a:ext cx="1971518" cy="177501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4797152"/>
            <a:ext cx="2083247" cy="18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19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Postoje </a:t>
            </a:r>
            <a:r>
              <a:rPr lang="cs-CZ" b="1" dirty="0" smtClean="0">
                <a:solidFill>
                  <a:srgbClr val="FF0000"/>
                </a:solidFill>
              </a:rPr>
              <a:t>nožné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3100" dirty="0" smtClean="0"/>
              <a:t>obounož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Jedna noha je stojná (je na ni většina váhy), druhá opěrná (jen se dotýká podložky)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Stoj 			</a:t>
            </a:r>
            <a:r>
              <a:rPr lang="cs-CZ" b="1" dirty="0" smtClean="0">
                <a:solidFill>
                  <a:srgbClr val="00B050"/>
                </a:solidFill>
              </a:rPr>
              <a:t>před	   nožný</a:t>
            </a:r>
          </a:p>
          <a:p>
            <a:pPr marL="0" indent="0">
              <a:buNone/>
            </a:pPr>
            <a:r>
              <a:rPr lang="cs-CZ" dirty="0" smtClean="0"/>
              <a:t>Podřep		</a:t>
            </a:r>
            <a:r>
              <a:rPr lang="cs-CZ" b="1" dirty="0" smtClean="0">
                <a:solidFill>
                  <a:srgbClr val="00B050"/>
                </a:solidFill>
              </a:rPr>
              <a:t>zá</a:t>
            </a:r>
            <a:r>
              <a:rPr lang="cs-CZ" dirty="0" smtClean="0"/>
              <a:t>	    </a:t>
            </a:r>
            <a:r>
              <a:rPr lang="cs-CZ" b="1" dirty="0" smtClean="0">
                <a:solidFill>
                  <a:srgbClr val="00B050"/>
                </a:solidFill>
              </a:rPr>
              <a:t>nožný</a:t>
            </a:r>
          </a:p>
          <a:p>
            <a:pPr marL="0" indent="0">
              <a:buNone/>
            </a:pPr>
            <a:r>
              <a:rPr lang="cs-CZ" dirty="0" smtClean="0"/>
              <a:t>Dřep			</a:t>
            </a:r>
            <a:r>
              <a:rPr lang="cs-CZ" b="1" dirty="0" smtClean="0">
                <a:solidFill>
                  <a:srgbClr val="00B050"/>
                </a:solidFill>
              </a:rPr>
              <a:t>ú 	    nožný </a:t>
            </a:r>
          </a:p>
          <a:p>
            <a:pPr marL="0" indent="0">
              <a:buNone/>
            </a:pPr>
            <a:r>
              <a:rPr lang="cs-CZ" dirty="0" smtClean="0"/>
              <a:t>Výpon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113998"/>
            <a:ext cx="2627313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564904"/>
            <a:ext cx="2113120" cy="211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902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Postoje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Příklad popisu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50"/>
                </a:solidFill>
              </a:rPr>
              <a:t>Základní poloha     Typ </a:t>
            </a:r>
            <a:r>
              <a:rPr lang="cs-CZ" b="1" dirty="0" smtClean="0">
                <a:solidFill>
                  <a:srgbClr val="00B050"/>
                </a:solidFill>
              </a:rPr>
              <a:t>postoje   Bližší </a:t>
            </a:r>
            <a:r>
              <a:rPr lang="cs-CZ" b="1" dirty="0">
                <a:solidFill>
                  <a:srgbClr val="00B050"/>
                </a:solidFill>
              </a:rPr>
              <a:t>upřesnění</a:t>
            </a:r>
          </a:p>
          <a:p>
            <a:pPr marL="0" indent="0">
              <a:buNone/>
            </a:pPr>
            <a:endParaRPr lang="cs-CZ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cs-CZ" b="1" dirty="0" smtClean="0"/>
              <a:t>Stoj 			</a:t>
            </a:r>
            <a:r>
              <a:rPr lang="cs-CZ" b="1" dirty="0"/>
              <a:t> </a:t>
            </a:r>
            <a:r>
              <a:rPr lang="cs-CZ" b="1" dirty="0" smtClean="0"/>
              <a:t>      spatný</a:t>
            </a:r>
          </a:p>
          <a:p>
            <a:pPr marL="0" indent="0">
              <a:buNone/>
            </a:pPr>
            <a:r>
              <a:rPr lang="cs-CZ" b="1" dirty="0" smtClean="0"/>
              <a:t>Podřep</a:t>
            </a:r>
            <a:r>
              <a:rPr lang="cs-CZ" b="1" dirty="0"/>
              <a:t>		</a:t>
            </a:r>
            <a:r>
              <a:rPr lang="cs-CZ" b="1" dirty="0" smtClean="0"/>
              <a:t>       </a:t>
            </a:r>
            <a:r>
              <a:rPr lang="cs-CZ" b="1" dirty="0"/>
              <a:t>únožný 	 </a:t>
            </a:r>
            <a:r>
              <a:rPr lang="cs-CZ" sz="2000" b="1" dirty="0"/>
              <a:t>pravou/levou</a:t>
            </a:r>
          </a:p>
          <a:p>
            <a:pPr marL="0" indent="0">
              <a:buNone/>
            </a:pPr>
            <a:r>
              <a:rPr lang="cs-CZ" b="1" dirty="0" smtClean="0"/>
              <a:t>Dřep                            spatný            </a:t>
            </a:r>
            <a:r>
              <a:rPr lang="cs-CZ" sz="2200" b="1" dirty="0" smtClean="0"/>
              <a:t>na celých chodidlech</a:t>
            </a:r>
            <a:endParaRPr lang="cs-CZ" sz="2200" b="1" dirty="0"/>
          </a:p>
          <a:p>
            <a:pPr marL="0" indent="0">
              <a:buNone/>
            </a:pPr>
            <a:r>
              <a:rPr lang="cs-CZ" b="1" dirty="0" smtClean="0"/>
              <a:t>Stoj 			       </a:t>
            </a:r>
            <a:r>
              <a:rPr lang="cs-CZ" b="1" dirty="0" err="1" smtClean="0"/>
              <a:t>skřižný</a:t>
            </a:r>
            <a:r>
              <a:rPr lang="cs-CZ" b="1" dirty="0" smtClean="0"/>
              <a:t>            </a:t>
            </a:r>
            <a:r>
              <a:rPr lang="cs-CZ" sz="2000" b="1" dirty="0" smtClean="0"/>
              <a:t>levou přes pravou</a:t>
            </a:r>
            <a:endParaRPr lang="cs-CZ" sz="2000" b="1" dirty="0"/>
          </a:p>
          <a:p>
            <a:pPr marL="0" indent="0">
              <a:buNone/>
            </a:pPr>
            <a:r>
              <a:rPr lang="cs-CZ" b="1" dirty="0" smtClean="0"/>
              <a:t>Výpon 		       rozkročný       </a:t>
            </a:r>
            <a:r>
              <a:rPr lang="cs-CZ" sz="2000" b="1" dirty="0" smtClean="0"/>
              <a:t>pravou vpřed</a:t>
            </a:r>
            <a:endParaRPr lang="cs-CZ" sz="20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926089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572</TotalTime>
  <Words>88</Words>
  <Application>Microsoft Office PowerPoint</Application>
  <PresentationFormat>Předvádění na obrazovce (4:3)</PresentationFormat>
  <Paragraphs>77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2" baseType="lpstr">
      <vt:lpstr>Arial</vt:lpstr>
      <vt:lpstr>Calibri</vt:lpstr>
      <vt:lpstr>Motiv systému Office</vt:lpstr>
      <vt:lpstr>Prezentace aplikace PowerPoint</vt:lpstr>
      <vt:lpstr>Prezentace aplikace PowerPoint</vt:lpstr>
      <vt:lpstr> Postoje</vt:lpstr>
      <vt:lpstr> Postoje</vt:lpstr>
      <vt:lpstr>Postoje</vt:lpstr>
      <vt:lpstr>Postoje snožné  obounož</vt:lpstr>
      <vt:lpstr>Postoje rozkročné obounož</vt:lpstr>
      <vt:lpstr>Postoje nožné obounož</vt:lpstr>
      <vt:lpstr>Postoje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vaculikova</dc:creator>
  <cp:lastModifiedBy>Pavlína Vaculíková</cp:lastModifiedBy>
  <cp:revision>25</cp:revision>
  <dcterms:created xsi:type="dcterms:W3CDTF">2016-10-02T18:41:37Z</dcterms:created>
  <dcterms:modified xsi:type="dcterms:W3CDTF">2017-10-09T08:18:59Z</dcterms:modified>
</cp:coreProperties>
</file>