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78" r:id="rId22"/>
    <p:sldId id="268" r:id="rId23"/>
    <p:sldId id="269" r:id="rId24"/>
    <p:sldId id="270" r:id="rId25"/>
    <p:sldId id="276" r:id="rId26"/>
    <p:sldId id="277" r:id="rId27"/>
    <p:sldId id="271" r:id="rId28"/>
    <p:sldId id="272" r:id="rId29"/>
    <p:sldId id="273" r:id="rId30"/>
    <p:sldId id="274" r:id="rId31"/>
    <p:sldId id="279" r:id="rId32"/>
    <p:sldId id="280" r:id="rId33"/>
    <p:sldId id="281" r:id="rId34"/>
    <p:sldId id="282" r:id="rId35"/>
    <p:sldId id="283" r:id="rId36"/>
    <p:sldId id="27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23.11.2018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224136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C00000"/>
                </a:solidFill>
              </a:rPr>
              <a:t>Celiakie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854696" cy="1752600"/>
          </a:xfrm>
        </p:spPr>
        <p:txBody>
          <a:bodyPr/>
          <a:lstStyle/>
          <a:p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 descr="ob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75501"/>
            <a:ext cx="3816424" cy="4969471"/>
          </a:xfrm>
          <a:prstGeom prst="rect">
            <a:avLst/>
          </a:prstGeom>
        </p:spPr>
      </p:pic>
      <p:pic>
        <p:nvPicPr>
          <p:cNvPr id="19458" name="Picture 2" descr="http://img.ahaonline.cz/img/18/full/1394339-img-toust-celiakie-lep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31593" cy="275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Důesledky</a:t>
            </a:r>
            <a:r>
              <a:rPr lang="cs-CZ" b="1" dirty="0" smtClean="0">
                <a:solidFill>
                  <a:srgbClr val="C00000"/>
                </a:solidFill>
              </a:rPr>
              <a:t> neléčené </a:t>
            </a:r>
            <a:r>
              <a:rPr lang="cs-CZ" b="1" dirty="0" err="1" smtClean="0">
                <a:solidFill>
                  <a:srgbClr val="C00000"/>
                </a:solidFill>
              </a:rPr>
              <a:t>celiakie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kožní změny (dermatitis </a:t>
            </a:r>
            <a:r>
              <a:rPr lang="cs-CZ" sz="2800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Duhring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neuropatie (deficit vitaminů skupiny B)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krvácivé stavy (vitamin 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šeroslepost (vitamin 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žen častá amenorea, infertilita (často jako jediný příznak)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Onkologické onemocnění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anémie (deficit </a:t>
            </a:r>
            <a:r>
              <a:rPr lang="cs-CZ" sz="28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2800" dirty="0" smtClean="0">
                <a:solidFill>
                  <a:srgbClr val="C00000"/>
                </a:solidFill>
              </a:rPr>
              <a:t> faktorů)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osteopenie</a:t>
            </a:r>
            <a:r>
              <a:rPr lang="cs-CZ" sz="2800" dirty="0" smtClean="0">
                <a:solidFill>
                  <a:srgbClr val="C00000"/>
                </a:solidFill>
              </a:rPr>
              <a:t> (osteoporóza, osteomalacie)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nervové projevy (svalová slabost, parestezie)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psychiatrické projevy (letargie, únava, slabost)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Symptomy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Gluten_Sensitivity_Hydra_P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32" y="1196752"/>
            <a:ext cx="7477625" cy="519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- typy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67809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forma </a:t>
            </a:r>
            <a:r>
              <a:rPr lang="cs-CZ" sz="2800" dirty="0" smtClean="0">
                <a:solidFill>
                  <a:srgbClr val="C00000"/>
                </a:solidFill>
              </a:rPr>
              <a:t>– s typickými střevními příznaky a histologickými změnami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</a:rPr>
              <a:t>subklinická</a:t>
            </a:r>
            <a:r>
              <a:rPr lang="cs-CZ" sz="2800" b="1" dirty="0" smtClean="0">
                <a:solidFill>
                  <a:srgbClr val="C00000"/>
                </a:solidFill>
              </a:rPr>
              <a:t> forma </a:t>
            </a:r>
            <a:r>
              <a:rPr lang="cs-CZ" sz="2800" dirty="0" smtClean="0">
                <a:solidFill>
                  <a:srgbClr val="C00000"/>
                </a:solidFill>
              </a:rPr>
              <a:t>– s převážně </a:t>
            </a:r>
            <a:r>
              <a:rPr lang="cs-CZ" sz="2800" dirty="0" err="1" smtClean="0">
                <a:solidFill>
                  <a:srgbClr val="C00000"/>
                </a:solidFill>
              </a:rPr>
              <a:t>extraintestinálními</a:t>
            </a:r>
            <a:r>
              <a:rPr lang="cs-CZ" sz="2800" dirty="0" smtClean="0">
                <a:solidFill>
                  <a:srgbClr val="C00000"/>
                </a:solidFill>
              </a:rPr>
              <a:t> příznaky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latentní forma </a:t>
            </a:r>
            <a:r>
              <a:rPr lang="cs-CZ" sz="2800" dirty="0" smtClean="0">
                <a:solidFill>
                  <a:srgbClr val="C00000"/>
                </a:solidFill>
              </a:rPr>
              <a:t>(asymptomatická, komplikace)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test resorpce a propustnosti střevní sliznice s použitím cukrů (</a:t>
            </a:r>
            <a:r>
              <a:rPr lang="cs-CZ" sz="2800" dirty="0" err="1" smtClean="0">
                <a:solidFill>
                  <a:srgbClr val="C00000"/>
                </a:solidFill>
              </a:rPr>
              <a:t>xylosový</a:t>
            </a:r>
            <a:r>
              <a:rPr lang="cs-CZ" sz="2800" dirty="0" smtClean="0">
                <a:solidFill>
                  <a:srgbClr val="C00000"/>
                </a:solidFill>
              </a:rPr>
              <a:t> test, </a:t>
            </a:r>
            <a:r>
              <a:rPr lang="cs-CZ" sz="2800" dirty="0" err="1" smtClean="0">
                <a:solidFill>
                  <a:srgbClr val="C00000"/>
                </a:solidFill>
              </a:rPr>
              <a:t>lactulosa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r>
              <a:rPr lang="cs-CZ" sz="2800" dirty="0" err="1" smtClean="0">
                <a:solidFill>
                  <a:srgbClr val="C00000"/>
                </a:solidFill>
              </a:rPr>
              <a:t>manitolový</a:t>
            </a:r>
            <a:r>
              <a:rPr lang="cs-CZ" sz="2800" dirty="0" smtClean="0">
                <a:solidFill>
                  <a:srgbClr val="C00000"/>
                </a:solidFill>
              </a:rPr>
              <a:t> test)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určení hladiny protilátek  - proti lepku </a:t>
            </a:r>
            <a:r>
              <a:rPr lang="cs-CZ" sz="2800" dirty="0" err="1" smtClean="0">
                <a:solidFill>
                  <a:srgbClr val="C00000"/>
                </a:solidFill>
              </a:rPr>
              <a:t>IgA</a:t>
            </a:r>
            <a:r>
              <a:rPr lang="cs-CZ" sz="2800" dirty="0" smtClean="0">
                <a:solidFill>
                  <a:srgbClr val="C00000"/>
                </a:solidFill>
              </a:rPr>
              <a:t>  - způsobují zánět sliznice – může být tak silným, že dojde k vyhlazení střevních klků a ke snížení </a:t>
            </a:r>
            <a:r>
              <a:rPr lang="cs-CZ" sz="2800" dirty="0" err="1" smtClean="0">
                <a:solidFill>
                  <a:srgbClr val="C00000"/>
                </a:solidFill>
              </a:rPr>
              <a:t>plichy</a:t>
            </a:r>
            <a:r>
              <a:rPr lang="cs-CZ" sz="2800" dirty="0" smtClean="0">
                <a:solidFill>
                  <a:srgbClr val="C00000"/>
                </a:solidFill>
              </a:rPr>
              <a:t> pro vstřebávání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střevní biopsie (degenerace klků, atrofie střevní sliznice)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úprava stavu při dodržování BLP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eli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0516" cy="2088232"/>
          </a:xfrm>
        </p:spPr>
      </p:pic>
      <p:pic>
        <p:nvPicPr>
          <p:cNvPr id="6146" name="Picture 2" descr="http://www.liquidarea.com/wp-content/uploads/2010/09/celia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Endoskopie a 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156" y="931538"/>
            <a:ext cx="6460180" cy="537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Screening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944" y="1412776"/>
            <a:ext cx="838861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bezlepková dieta (BLP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léčba je odstupňována podle tíže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nejtěžší stádium (celiakální krize)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aktivní stádium (floridní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, přechod na BLP dietu)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klidové fázi (období rekonvalescence)</a:t>
            </a:r>
            <a:r>
              <a:rPr lang="cs-CZ" sz="2800" b="1" dirty="0" smtClean="0"/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BLP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196754"/>
          <a:ext cx="2664296" cy="3240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ANO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pšenice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proso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ječmen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rýže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žito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kukuřice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oves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brambory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pohanka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amarant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00" name="Picture 4" descr="http://www.lifefood.eu/files/editor/Image/200px-Illustration_Fagopyrum_esculentu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007496" cy="3312368"/>
          </a:xfrm>
          <a:prstGeom prst="rect">
            <a:avLst/>
          </a:prstGeom>
          <a:noFill/>
        </p:spPr>
      </p:pic>
      <p:pic>
        <p:nvPicPr>
          <p:cNvPr id="4102" name="Picture 6" descr="http://fresh.co.nz/wp-content/uploads/2012/04/amaranth-76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152775" cy="4143376"/>
          </a:xfrm>
          <a:prstGeom prst="rect">
            <a:avLst/>
          </a:prstGeom>
          <a:noFill/>
        </p:spPr>
      </p:pic>
      <p:pic>
        <p:nvPicPr>
          <p:cNvPr id="4104" name="Picture 8" descr="http://www.bioforlife.cz/images/articles/_thumb_zdrava_ciz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ulcerativní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jejunoileitis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nádorová onemocnění</a:t>
            </a:r>
            <a:r>
              <a:rPr lang="cs-CZ" sz="2800" dirty="0" smtClean="0">
                <a:solidFill>
                  <a:srgbClr val="C00000"/>
                </a:solidFill>
              </a:rPr>
              <a:t>  (karcinom jícnu, žaludku nebo maligní lymfom střeva)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dermatitis </a:t>
            </a:r>
            <a:r>
              <a:rPr lang="cs-CZ" sz="2800" b="1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Duhring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ermatitis-herpetifor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5085184"/>
            <a:ext cx="2449595" cy="16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celiakální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Herterova</a:t>
            </a:r>
            <a:r>
              <a:rPr lang="cs-CZ" sz="2800" dirty="0" smtClean="0">
                <a:solidFill>
                  <a:srgbClr val="C00000"/>
                </a:solidFill>
              </a:rPr>
              <a:t> choroba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primární komplexní malabsorpční syndrom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Autoimunitní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chronické zánětlivé onemocnění sliznice tenkého střeva projevující se malabsorpcí a </a:t>
            </a:r>
            <a:r>
              <a:rPr lang="cs-CZ" sz="2800" dirty="0" err="1" smtClean="0">
                <a:solidFill>
                  <a:srgbClr val="C00000"/>
                </a:solidFill>
              </a:rPr>
              <a:t>mimostřevními</a:t>
            </a:r>
            <a:r>
              <a:rPr lang="cs-CZ" sz="2800" dirty="0" smtClean="0">
                <a:solidFill>
                  <a:srgbClr val="C00000"/>
                </a:solidFill>
              </a:rPr>
              <a:t> projevy, zlepšující se po vynechání lepku z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prevence</a:t>
            </a:r>
            <a:r>
              <a:rPr lang="cs-CZ" dirty="0" smtClean="0">
                <a:solidFill>
                  <a:srgbClr val="C00000"/>
                </a:solidFill>
              </a:rPr>
              <a:t> spočívá v zabránění </a:t>
            </a:r>
            <a:r>
              <a:rPr lang="cs-CZ" dirty="0" err="1" smtClean="0">
                <a:solidFill>
                  <a:srgbClr val="C00000"/>
                </a:solidFill>
              </a:rPr>
              <a:t>relapsu</a:t>
            </a:r>
            <a:r>
              <a:rPr lang="cs-CZ" dirty="0" smtClean="0">
                <a:solidFill>
                  <a:srgbClr val="C00000"/>
                </a:solidFill>
              </a:rPr>
              <a:t> choroby a kryje se prakticky s vlastní léčbou </a:t>
            </a:r>
            <a:r>
              <a:rPr lang="cs-CZ" dirty="0" err="1" smtClean="0">
                <a:solidFill>
                  <a:srgbClr val="C00000"/>
                </a:solidFill>
              </a:rPr>
              <a:t>celiakie</a:t>
            </a:r>
            <a:r>
              <a:rPr lang="cs-CZ" dirty="0" smtClean="0">
                <a:solidFill>
                  <a:srgbClr val="C00000"/>
                </a:solidFill>
              </a:rPr>
              <a:t>, tzn. jde o přísné dodržování bezlepkové diety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prevence</a:t>
            </a:r>
            <a:r>
              <a:rPr lang="cs-CZ" dirty="0" smtClean="0">
                <a:solidFill>
                  <a:srgbClr val="C00000"/>
                </a:solidFill>
              </a:rPr>
              <a:t> - prodloužená doba kojení a oddálení období, kdy se přidává do dětské stravy kravské mléko a cereálie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.lidovky.cz/09/121/lngal/GLU2f8934_koj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725316" cy="242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Neceliakální</a:t>
            </a:r>
            <a:r>
              <a:rPr lang="cs-CZ" dirty="0" smtClean="0"/>
              <a:t> senzitivita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Neceliakální</a:t>
            </a:r>
            <a:r>
              <a:rPr lang="cs-CZ" dirty="0" smtClean="0"/>
              <a:t> glutenová senzitivita NCGS </a:t>
            </a:r>
          </a:p>
          <a:p>
            <a:r>
              <a:rPr lang="cs-CZ" dirty="0" smtClean="0"/>
              <a:t>Nové onemocnění, od roku 2010, dříve zmínky v 80.letech</a:t>
            </a:r>
          </a:p>
          <a:p>
            <a:r>
              <a:rPr lang="cs-CZ" dirty="0" smtClean="0"/>
              <a:t>Pacienti netrpí žádným zánětem sliznice – nelze prokázat na histologii, nejsou protilátky, ani autoimunitní reakce. </a:t>
            </a:r>
          </a:p>
          <a:p>
            <a:r>
              <a:rPr lang="cs-CZ" dirty="0" smtClean="0"/>
              <a:t>Projevuje se podobnými příznaky jako </a:t>
            </a:r>
            <a:r>
              <a:rPr lang="cs-CZ" dirty="0" err="1" smtClean="0"/>
              <a:t>celiakie</a:t>
            </a:r>
            <a:endParaRPr lang="cs-CZ" dirty="0" smtClean="0"/>
          </a:p>
          <a:p>
            <a:r>
              <a:rPr lang="cs-CZ" dirty="0" smtClean="0"/>
              <a:t>Syndrom zvýšené citlivosti na lepek </a:t>
            </a:r>
          </a:p>
          <a:p>
            <a:r>
              <a:rPr lang="cs-CZ" dirty="0" smtClean="0"/>
              <a:t>2-4 % osob</a:t>
            </a:r>
          </a:p>
          <a:p>
            <a:r>
              <a:rPr lang="cs-CZ" dirty="0" smtClean="0"/>
              <a:t>Není známa patogeneze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4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Alergie na pšenici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specifických protilátek </a:t>
            </a:r>
            <a:r>
              <a:rPr lang="cs-CZ" dirty="0" err="1" smtClean="0"/>
              <a:t>IgE</a:t>
            </a:r>
            <a:r>
              <a:rPr lang="cs-CZ" dirty="0" smtClean="0"/>
              <a:t> – vylučování histaminu a alergické reakci</a:t>
            </a:r>
          </a:p>
          <a:p>
            <a:r>
              <a:rPr lang="cs-CZ" dirty="0" smtClean="0"/>
              <a:t>Trávicí potíže, dýchací potíže, kožní reakce</a:t>
            </a:r>
          </a:p>
          <a:p>
            <a:r>
              <a:rPr lang="cs-CZ" dirty="0" smtClean="0"/>
              <a:t>Projevuje se velmi rychle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04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a fakta o lepku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Módní vlna</a:t>
            </a:r>
          </a:p>
          <a:p>
            <a:r>
              <a:rPr lang="cs-CZ" dirty="0" smtClean="0"/>
              <a:t>Náhrada za bezlepkovou stravu – kukuřice – nekvalitní zdroj</a:t>
            </a:r>
          </a:p>
          <a:p>
            <a:endParaRPr lang="cs-CZ" dirty="0"/>
          </a:p>
          <a:p>
            <a:r>
              <a:rPr lang="cs-CZ" dirty="0" smtClean="0"/>
              <a:t>Fakt: zvýšil se příjem lepku – přidává se do potravin, které dříve vůbec neobsahovaly</a:t>
            </a:r>
          </a:p>
          <a:p>
            <a:r>
              <a:rPr lang="cs-CZ" dirty="0" smtClean="0"/>
              <a:t>Odlišný výrobní proces pečiva – méně prokvašené  - namísto toho enzymy, aditiva</a:t>
            </a:r>
          </a:p>
          <a:p>
            <a:r>
              <a:rPr lang="cs-CZ" dirty="0" smtClean="0"/>
              <a:t>Podíl žitné mouky se snižuje</a:t>
            </a:r>
          </a:p>
          <a:p>
            <a:r>
              <a:rPr lang="cs-CZ" dirty="0" smtClean="0"/>
              <a:t>Není tedy zřejmě zvýšená senzitivita, ale zvýšená spotřeba lepku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86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Exitují</a:t>
            </a:r>
            <a:r>
              <a:rPr lang="cs-CZ" dirty="0" smtClean="0"/>
              <a:t> důkazy, že bezlepková dieta má negativní vliv na střevní </a:t>
            </a:r>
            <a:r>
              <a:rPr lang="cs-CZ" dirty="0" err="1" smtClean="0"/>
              <a:t>mikrobiom</a:t>
            </a:r>
            <a:r>
              <a:rPr lang="cs-CZ" dirty="0" smtClean="0"/>
              <a:t> a imunitu organismu</a:t>
            </a:r>
          </a:p>
          <a:p>
            <a:r>
              <a:rPr lang="cs-CZ" dirty="0" smtClean="0"/>
              <a:t>Vyřazení lepku nevede k lepšímu sportovnímu výkonu, nezlepšuje trávení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33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dráždivého tračníku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FODMAP – </a:t>
            </a:r>
            <a:r>
              <a:rPr lang="cs-CZ" dirty="0" err="1" smtClean="0"/>
              <a:t>fermentabilní</a:t>
            </a:r>
            <a:r>
              <a:rPr lang="cs-CZ" dirty="0" smtClean="0"/>
              <a:t> </a:t>
            </a:r>
            <a:r>
              <a:rPr lang="cs-CZ" dirty="0" err="1" smtClean="0"/>
              <a:t>oligo</a:t>
            </a:r>
            <a:r>
              <a:rPr lang="cs-CZ" dirty="0" smtClean="0"/>
              <a:t> </a:t>
            </a:r>
            <a:r>
              <a:rPr lang="cs-CZ" dirty="0" err="1" smtClean="0"/>
              <a:t>amonosacharidy</a:t>
            </a:r>
            <a:r>
              <a:rPr lang="cs-CZ" dirty="0" smtClean="0"/>
              <a:t>, </a:t>
            </a:r>
            <a:r>
              <a:rPr lang="cs-CZ" dirty="0" err="1" smtClean="0"/>
              <a:t>polyoly</a:t>
            </a:r>
            <a:r>
              <a:rPr lang="cs-CZ" dirty="0" smtClean="0"/>
              <a:t>, aditiva, </a:t>
            </a:r>
            <a:r>
              <a:rPr lang="cs-CZ" dirty="0" err="1" smtClean="0"/>
              <a:t>antinutriční</a:t>
            </a:r>
            <a:r>
              <a:rPr lang="cs-CZ" dirty="0" smtClean="0"/>
              <a:t> látky – </a:t>
            </a:r>
            <a:r>
              <a:rPr lang="cs-CZ" dirty="0" err="1" smtClean="0"/>
              <a:t>lektiny</a:t>
            </a:r>
            <a:r>
              <a:rPr lang="cs-CZ" dirty="0" smtClean="0"/>
              <a:t> – vyskytují se ve stejných potravinách jako lepek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032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C00000"/>
                </a:solidFill>
              </a:rPr>
              <a:t>ZA POZORNOST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lia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867593" cy="505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s příznaky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ji v antickém Řecku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1888 - anglický pediatr Samuel </a:t>
            </a:r>
            <a:r>
              <a:rPr lang="cs-CZ" sz="2800" dirty="0" err="1" smtClean="0">
                <a:solidFill>
                  <a:srgbClr val="C00000"/>
                </a:solidFill>
              </a:rPr>
              <a:t>Gee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1952  - lepek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Van de Kamer objevuje lepek nejprve v pšenici, poté v žitu a ječmeni a naposled v ovsu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Etiopatogeneze</a:t>
            </a:r>
            <a:r>
              <a:rPr lang="cs-CZ" b="1" dirty="0" smtClean="0">
                <a:solidFill>
                  <a:srgbClr val="C00000"/>
                </a:solidFill>
              </a:rPr>
              <a:t> (příčina)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autoimunitního charakteru s geneticky podmíněnou vazbou a specifickou humorální odpovědí na peptidy pšeničného lepku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Dva základní předpoklady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senzitivní organismus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přítomnost lepku v potravině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hame.cz/data/wysiwyg/15/lepek_1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728192" cy="17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Obiloviny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rostliny (čeledi </a:t>
            </a:r>
            <a:r>
              <a:rPr lang="cs-CZ" sz="2800" dirty="0" err="1" smtClean="0">
                <a:solidFill>
                  <a:srgbClr val="C00000"/>
                </a:solidFill>
              </a:rPr>
              <a:t>lipnicovitá</a:t>
            </a:r>
            <a:r>
              <a:rPr lang="cs-CZ" sz="2800" dirty="0" smtClean="0">
                <a:solidFill>
                  <a:srgbClr val="C00000"/>
                </a:solidFill>
              </a:rPr>
              <a:t>) využívané, šlechtěné a pěstované pro svá semena (</a:t>
            </a:r>
            <a:r>
              <a:rPr lang="cs-CZ" sz="2800" b="1" dirty="0" smtClean="0">
                <a:solidFill>
                  <a:srgbClr val="C00000"/>
                </a:solidFill>
              </a:rPr>
              <a:t>zrna</a:t>
            </a:r>
            <a:r>
              <a:rPr lang="cs-CZ" sz="2800" dirty="0" smtClean="0">
                <a:solidFill>
                  <a:srgbClr val="C00000"/>
                </a:solidFill>
              </a:rPr>
              <a:t>, zvaná též </a:t>
            </a:r>
            <a:r>
              <a:rPr lang="cs-CZ" sz="2800" b="1" dirty="0" smtClean="0">
                <a:solidFill>
                  <a:srgbClr val="C00000"/>
                </a:solidFill>
              </a:rPr>
              <a:t>obilky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cereálie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pseudoobiloviny</a:t>
            </a:r>
            <a:r>
              <a:rPr lang="cs-CZ" sz="2800" dirty="0" smtClean="0">
                <a:solidFill>
                  <a:srgbClr val="C00000"/>
                </a:solidFill>
              </a:rPr>
              <a:t> (pohanka, amarant)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obil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9" y="3501008"/>
            <a:ext cx="8358805" cy="27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 obilovin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zrno obilovin obsahuje bílkoviny: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albuminy a globuliny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</a:t>
            </a:r>
            <a:r>
              <a:rPr lang="cs-CZ" sz="2800" dirty="0" err="1" smtClean="0">
                <a:solidFill>
                  <a:srgbClr val="C00000"/>
                </a:solidFill>
              </a:rPr>
              <a:t>gluteniny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prolaminy   tvoří lepek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prolaminy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bílkoviny přítomné v semenech trav, včetně obilovin, které mají vysoký obsah </a:t>
            </a:r>
            <a:r>
              <a:rPr lang="cs-CZ" sz="2800" dirty="0" err="1" smtClean="0">
                <a:solidFill>
                  <a:srgbClr val="C00000"/>
                </a:solidFill>
              </a:rPr>
              <a:t>glutaminu</a:t>
            </a:r>
            <a:r>
              <a:rPr lang="cs-CZ" sz="2800" dirty="0" smtClean="0">
                <a:solidFill>
                  <a:srgbClr val="C00000"/>
                </a:solidFill>
              </a:rPr>
              <a:t> a prolinu (až 40%), které mají různou toxicitu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256490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gliad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21597" cy="24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989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Prolaminy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pšenice - </a:t>
            </a:r>
            <a:r>
              <a:rPr lang="cs-CZ" sz="2800" b="1" dirty="0" smtClean="0">
                <a:solidFill>
                  <a:srgbClr val="C00000"/>
                </a:solidFill>
              </a:rPr>
              <a:t>gliadiny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žito obsahuje - </a:t>
            </a:r>
            <a:r>
              <a:rPr lang="cs-CZ" sz="2800" b="1" dirty="0" err="1" smtClean="0">
                <a:solidFill>
                  <a:srgbClr val="C00000"/>
                </a:solidFill>
              </a:rPr>
              <a:t>hordeiny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ječmen - </a:t>
            </a:r>
            <a:r>
              <a:rPr lang="cs-CZ" sz="2800" b="1" dirty="0" err="1" smtClean="0">
                <a:solidFill>
                  <a:srgbClr val="C00000"/>
                </a:solidFill>
              </a:rPr>
              <a:t>secaliny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oves </a:t>
            </a:r>
            <a:r>
              <a:rPr lang="cs-CZ" sz="2800" b="1" dirty="0" err="1" smtClean="0">
                <a:solidFill>
                  <a:srgbClr val="C00000"/>
                </a:solidFill>
              </a:rPr>
              <a:t>aveniny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kukuřice - </a:t>
            </a:r>
            <a:r>
              <a:rPr lang="cs-CZ" sz="2800" b="1" dirty="0" smtClean="0">
                <a:solidFill>
                  <a:srgbClr val="C00000"/>
                </a:solidFill>
              </a:rPr>
              <a:t>zeiny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rýže – </a:t>
            </a:r>
            <a:r>
              <a:rPr lang="cs-CZ" sz="2800" b="1" dirty="0" err="1" smtClean="0">
                <a:solidFill>
                  <a:srgbClr val="C00000"/>
                </a:solidFill>
              </a:rPr>
              <a:t>oryzeiny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některé z těchto prolaminů, především gliadin a </a:t>
            </a:r>
            <a:r>
              <a:rPr lang="cs-CZ" sz="2800" dirty="0" err="1" smtClean="0">
                <a:solidFill>
                  <a:srgbClr val="C00000"/>
                </a:solidFill>
              </a:rPr>
              <a:t>hordein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secalin</a:t>
            </a:r>
            <a:r>
              <a:rPr lang="cs-CZ" sz="2800" dirty="0" smtClean="0">
                <a:solidFill>
                  <a:srgbClr val="C00000"/>
                </a:solidFill>
              </a:rPr>
              <a:t> obsahují sekvence, které vyvolávají vznik protilátek zodpovědných za vznik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1. rok života (od 3. do 6. měsíce)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však objevit kdykoliv mezi 1. a 13. rokem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často po 60.roku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0,5-1% lidí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dětí převládá postižení děvčat 55 : 45% (v dospělosti dvakrát častěji)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prevalence této choroby je rozdílná v různých geografických oblastech, vysoká je v Irsku (1:300), nízká v Austrálii a Asijských státech (1:10 000), v ČR okolo 1: 4000 až 8000.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hlavní příznaky: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abdominální</a:t>
            </a:r>
            <a:r>
              <a:rPr lang="cs-CZ" sz="2800" dirty="0" smtClean="0">
                <a:solidFill>
                  <a:srgbClr val="C00000"/>
                </a:solidFill>
              </a:rPr>
              <a:t>- bolesti břicha, nadýmání, zvýšená flatulence, kručení v břiše a přelévání střevního obsahu, objemná stolice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extrabdominální</a:t>
            </a:r>
            <a:r>
              <a:rPr lang="cs-CZ" sz="2800" dirty="0" smtClean="0">
                <a:solidFill>
                  <a:srgbClr val="C00000"/>
                </a:solidFill>
              </a:rPr>
              <a:t> - způsobené malabsorpcí živin, minerálů a vitamínů – váhový úbytek, u dětí porucha růstu a celkové neprospívání, anémie, osteomalacie a osteoporóza, porucha imunologického dozoru, psychické poruchy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913</TotalTime>
  <Words>561</Words>
  <Application>Microsoft Office PowerPoint</Application>
  <PresentationFormat>Předvádění na obrazovce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26</vt:i4>
      </vt:variant>
    </vt:vector>
  </HeadingPairs>
  <TitlesOfParts>
    <vt:vector size="44" baseType="lpstr">
      <vt:lpstr>MS Gothic</vt:lpstr>
      <vt:lpstr>Arial</vt:lpstr>
      <vt:lpstr>Arial Unicode MS</vt:lpstr>
      <vt:lpstr>Calibri</vt:lpstr>
      <vt:lpstr>Lucida Sans Unicode</vt:lpstr>
      <vt:lpstr>Times New Roman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Celiakie</vt:lpstr>
      <vt:lpstr>Definice</vt:lpstr>
      <vt:lpstr>Historie</vt:lpstr>
      <vt:lpstr>Etiopatogeneze (příčina)</vt:lpstr>
      <vt:lpstr>Obiloviny</vt:lpstr>
      <vt:lpstr>Bílkoviny obilovin</vt:lpstr>
      <vt:lpstr>Prolaminy</vt:lpstr>
      <vt:lpstr>Výskyt </vt:lpstr>
      <vt:lpstr>Klinika</vt:lpstr>
      <vt:lpstr>Důesledky neléčené celiakie</vt:lpstr>
      <vt:lpstr>Symptomy</vt:lpstr>
      <vt:lpstr>Klinický obraz - typy</vt:lpstr>
      <vt:lpstr>Diagnostika</vt:lpstr>
      <vt:lpstr>Histologie</vt:lpstr>
      <vt:lpstr>Endoskopie a histologie</vt:lpstr>
      <vt:lpstr>Screening</vt:lpstr>
      <vt:lpstr>Léčba</vt:lpstr>
      <vt:lpstr>BLP dieta</vt:lpstr>
      <vt:lpstr>Komplikace</vt:lpstr>
      <vt:lpstr>Prevence</vt:lpstr>
      <vt:lpstr>Neceliakální senzitivita</vt:lpstr>
      <vt:lpstr>Alergie na pšenici</vt:lpstr>
      <vt:lpstr>Mýty a fakta o lepku</vt:lpstr>
      <vt:lpstr>Prezentace aplikace PowerPoint</vt:lpstr>
      <vt:lpstr>Syndrom dráždivého tračníku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fandaadvorak@gmail.com</cp:lastModifiedBy>
  <cp:revision>11</cp:revision>
  <dcterms:created xsi:type="dcterms:W3CDTF">2011-10-10T06:56:13Z</dcterms:created>
  <dcterms:modified xsi:type="dcterms:W3CDTF">2018-11-23T10:02:13Z</dcterms:modified>
</cp:coreProperties>
</file>