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20" y="7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16D6-970A-42A6-932E-97A2ECB97F28}" type="datetimeFigureOut">
              <a:rPr lang="cs-CZ" smtClean="0"/>
              <a:t>12.11.2018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132A286E-25F9-45E3-B44E-62CCC643A7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3111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16D6-970A-42A6-932E-97A2ECB97F28}" type="datetimeFigureOut">
              <a:rPr lang="cs-CZ" smtClean="0"/>
              <a:t>12.11.2018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132A286E-25F9-45E3-B44E-62CCC643A7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9711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16D6-970A-42A6-932E-97A2ECB97F28}" type="datetimeFigureOut">
              <a:rPr lang="cs-CZ" smtClean="0"/>
              <a:t>12.11.2018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132A286E-25F9-45E3-B44E-62CCC643A7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40583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16D6-970A-42A6-932E-97A2ECB97F28}" type="datetimeFigureOut">
              <a:rPr lang="cs-CZ" smtClean="0"/>
              <a:t>12.11.2018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132A286E-25F9-45E3-B44E-62CCC643A71B}" type="slidenum">
              <a:rPr lang="cs-CZ" smtClean="0"/>
              <a:t>‹#›</a:t>
            </a:fld>
            <a:endParaRPr lang="cs-CZ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865764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16D6-970A-42A6-932E-97A2ECB97F28}" type="datetimeFigureOut">
              <a:rPr lang="cs-CZ" smtClean="0"/>
              <a:t>12.11.2018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132A286E-25F9-45E3-B44E-62CCC643A7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68452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16D6-970A-42A6-932E-97A2ECB97F28}" type="datetimeFigureOut">
              <a:rPr lang="cs-CZ" smtClean="0"/>
              <a:t>12.11.2018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A286E-25F9-45E3-B44E-62CCC643A7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81569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16D6-970A-42A6-932E-97A2ECB97F28}" type="datetimeFigureOut">
              <a:rPr lang="cs-CZ" smtClean="0"/>
              <a:t>12.11.2018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A286E-25F9-45E3-B44E-62CCC643A7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88515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16D6-970A-42A6-932E-97A2ECB97F28}" type="datetimeFigureOut">
              <a:rPr lang="cs-CZ" smtClean="0"/>
              <a:t>12.11.2018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A286E-25F9-45E3-B44E-62CCC643A7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61211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C06516D6-970A-42A6-932E-97A2ECB97F28}" type="datetimeFigureOut">
              <a:rPr lang="cs-CZ" smtClean="0"/>
              <a:t>12.11.2018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132A286E-25F9-45E3-B44E-62CCC643A7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9089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16D6-970A-42A6-932E-97A2ECB97F28}" type="datetimeFigureOut">
              <a:rPr lang="cs-CZ" smtClean="0"/>
              <a:t>12.11.2018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A286E-25F9-45E3-B44E-62CCC643A7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7061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16D6-970A-42A6-932E-97A2ECB97F28}" type="datetimeFigureOut">
              <a:rPr lang="cs-CZ" smtClean="0"/>
              <a:t>12.11.2018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132A286E-25F9-45E3-B44E-62CCC643A7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038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16D6-970A-42A6-932E-97A2ECB97F28}" type="datetimeFigureOut">
              <a:rPr lang="cs-CZ" smtClean="0"/>
              <a:t>12.11.2018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A286E-25F9-45E3-B44E-62CCC643A7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3053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16D6-970A-42A6-932E-97A2ECB97F28}" type="datetimeFigureOut">
              <a:rPr lang="cs-CZ" smtClean="0"/>
              <a:t>12.11.2018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A286E-25F9-45E3-B44E-62CCC643A7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9773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16D6-970A-42A6-932E-97A2ECB97F28}" type="datetimeFigureOut">
              <a:rPr lang="cs-CZ" smtClean="0"/>
              <a:t>12.11.2018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A286E-25F9-45E3-B44E-62CCC643A7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192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16D6-970A-42A6-932E-97A2ECB97F28}" type="datetimeFigureOut">
              <a:rPr lang="cs-CZ" smtClean="0"/>
              <a:t>12.11.2018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A286E-25F9-45E3-B44E-62CCC643A7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8978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16D6-970A-42A6-932E-97A2ECB97F28}" type="datetimeFigureOut">
              <a:rPr lang="cs-CZ" smtClean="0"/>
              <a:t>12.11.2018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A286E-25F9-45E3-B44E-62CCC643A7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9120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16D6-970A-42A6-932E-97A2ECB97F28}" type="datetimeFigureOut">
              <a:rPr lang="cs-CZ" smtClean="0"/>
              <a:t>12.11.2018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A286E-25F9-45E3-B44E-62CCC643A7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6743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6516D6-970A-42A6-932E-97A2ECB97F28}" type="datetimeFigureOut">
              <a:rPr lang="cs-CZ" smtClean="0"/>
              <a:t>12.11.2018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A286E-25F9-45E3-B44E-62CCC643A7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362781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7996C7A5-78D4-4BB5-835F-D7810E69876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Smluvní vztahy ve sportu. Profesionální sportovní smlouvy a jejich význam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D59AB11C-E690-4CEF-881D-B75BB0A4B82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JUDr. Petr Skryja</a:t>
            </a:r>
            <a:r>
              <a:rPr lang="cs-CZ" dirty="0" smtClean="0"/>
              <a:t>, </a:t>
            </a:r>
            <a:r>
              <a:rPr lang="cs-CZ" dirty="0" err="1" smtClean="0"/>
              <a:t>Ph.D.,LL.M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866741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3932FEFD-5581-4337-91E8-59919AF18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Problematické dohody v praxi: dva příklady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4212CBC5-3F86-4F97-A6ED-DC275EB881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dirty="0"/>
              <a:t>Fotbalová asociace České republiky:</a:t>
            </a:r>
          </a:p>
          <a:p>
            <a:pPr lvl="1" algn="just"/>
            <a:r>
              <a:rPr lang="cs-CZ" dirty="0"/>
              <a:t>ve své směrnici stanoví, že smlouvu uzavírá hráč v režimu OZ jako OSVČ. Problém: 1) </a:t>
            </a:r>
            <a:r>
              <a:rPr lang="cs-CZ"/>
              <a:t>neumožňuje </a:t>
            </a:r>
            <a:r>
              <a:rPr lang="cs-CZ" smtClean="0"/>
              <a:t>omluvit </a:t>
            </a:r>
            <a:r>
              <a:rPr lang="cs-CZ" dirty="0"/>
              <a:t>se jinak, 2) je to v rozporu s předpisy UEFA, která ukládá národním asociacím některé povinné náležitosti sportovních smluv, mezi které patří i pojetí hráče jako zaměstnance a profesionální smlouvy jako smlouvy pracovní.</a:t>
            </a:r>
          </a:p>
          <a:p>
            <a:pPr algn="just"/>
            <a:r>
              <a:rPr lang="cs-CZ" dirty="0"/>
              <a:t>Český svaz ledního hokeje:</a:t>
            </a:r>
          </a:p>
          <a:p>
            <a:pPr lvl="1" algn="just"/>
            <a:r>
              <a:rPr lang="cs-CZ" dirty="0"/>
              <a:t>problematické krácení odměny při zranění ,extrémně vysoké tabulkové výchovné při přestupu, vysoké pokuty vázané na porušení smlouvy atd.</a:t>
            </a:r>
          </a:p>
          <a:p>
            <a:pPr lvl="1" algn="just"/>
            <a:endParaRPr lang="cs-CZ" dirty="0"/>
          </a:p>
          <a:p>
            <a:pPr marL="457200" lvl="1" indent="0" algn="just">
              <a:buNone/>
            </a:pPr>
            <a:r>
              <a:rPr lang="cs-CZ" b="1" dirty="0"/>
              <a:t>Podobné problémy se týkají bohužel i ostatních sportů.</a:t>
            </a:r>
          </a:p>
        </p:txBody>
      </p:sp>
    </p:spTree>
    <p:extLst>
      <p:ext uri="{BB962C8B-B14F-4D97-AF65-F5344CB8AC3E}">
        <p14:creationId xmlns:p14="http://schemas.microsoft.com/office/powerpoint/2010/main" val="1106965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A59A7153-C308-4623-A5D4-9774A34295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to sportovní smlouva?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CDF96408-E08A-4879-9CB0-A8D5577B64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Smlouva mezi hráčem, sportovcem vykonávajícím sportovní činnost  a sportovním subjektem (tj. obvykle klubem, kde je tato činnost vykonávána).</a:t>
            </a:r>
          </a:p>
          <a:p>
            <a:r>
              <a:rPr lang="cs-CZ" dirty="0"/>
              <a:t>Na jedné straně z ní vyplývá povinnost sportovce poskytovat klubu své herní schopnosti, fyzické schopnosti, zdatnost atd., na druhé straně je zde povinnost klubu poskytnout mu jako protiplnění odměnu za jeho služby ve prospěch klubu a vytvořit mu podmínky, aby mohl obsah smlouvy naplnit.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35228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EEECBB8B-68AD-4A47-BA5C-3B1FE34BEF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Charakteristika sportovní smlouvy v ČR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514ADC2A-97D9-4DDD-B12A-0EF716B4C9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dirty="0"/>
              <a:t>Z judikatury NS vyplývá, že sportovní smlouva je svým charakterem </a:t>
            </a:r>
            <a:r>
              <a:rPr lang="cs-CZ" dirty="0" err="1"/>
              <a:t>inominát</a:t>
            </a:r>
            <a:r>
              <a:rPr lang="cs-CZ" dirty="0"/>
              <a:t> (tedy tzv. nepojmenovaná smlouva).</a:t>
            </a:r>
          </a:p>
          <a:p>
            <a:pPr algn="just"/>
            <a:r>
              <a:rPr lang="cs-CZ" dirty="0"/>
              <a:t>Zda se bude jednat o profesionální nebo amatérskou smlouvu je pak třeba posoudit podle toho, v jakém rozsahu činnost sportovec vykonává. Pokud ji vykonává každodenně, dlouhodobě a její výkon mu může ztížit nebo znemožnit výkon zaměstnání, bude se podle všeho jednat o profesionální smlouvu.</a:t>
            </a:r>
          </a:p>
          <a:p>
            <a:pPr algn="just"/>
            <a:r>
              <a:rPr lang="cs-CZ" dirty="0"/>
              <a:t>Naopak pokud uzavře sportovec smlouvu se stanovenou odměnou „pár stovek“ za zápas, bude se jednat svým charakterem o amatérskou smlouvu.</a:t>
            </a:r>
          </a:p>
        </p:txBody>
      </p:sp>
    </p:spTree>
    <p:extLst>
      <p:ext uri="{BB962C8B-B14F-4D97-AF65-F5344CB8AC3E}">
        <p14:creationId xmlns:p14="http://schemas.microsoft.com/office/powerpoint/2010/main" val="2705406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100B4673-304E-49B7-BE04-470274C6C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Jedná se automaticky o pracovní smlouvu?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52288F67-4CE0-4807-9C6C-2773BDD808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cs-CZ" dirty="0"/>
              <a:t>Vše by nasvědčovalo tomu, že ano. Jedná se o závislou práci, klub je vůči hráči v nadřízeném postavení. (Srovnání viz § 3 zákoníku práce).</a:t>
            </a:r>
          </a:p>
          <a:p>
            <a:pPr algn="just"/>
            <a:r>
              <a:rPr lang="cs-CZ" dirty="0"/>
              <a:t>Avšak!</a:t>
            </a:r>
          </a:p>
          <a:p>
            <a:pPr algn="just"/>
            <a:r>
              <a:rPr lang="cs-CZ" dirty="0"/>
              <a:t>Podle judikatury (</a:t>
            </a:r>
            <a:r>
              <a:rPr lang="cs-CZ" b="1" dirty="0"/>
              <a:t>NSS 2 </a:t>
            </a:r>
            <a:r>
              <a:rPr lang="cs-CZ" b="1" dirty="0" err="1"/>
              <a:t>Afs</a:t>
            </a:r>
            <a:r>
              <a:rPr lang="cs-CZ" b="1" dirty="0"/>
              <a:t> 16/2011-78</a:t>
            </a:r>
            <a:r>
              <a:rPr lang="cs-CZ" dirty="0"/>
              <a:t>) nelze automaticky činnost profesionálního sportovce podřadit pod pojem závislá práce ve smyslu zákoníku práce.</a:t>
            </a:r>
          </a:p>
          <a:p>
            <a:pPr algn="just"/>
            <a:r>
              <a:rPr lang="cs-CZ" dirty="0"/>
              <a:t>Důsledky?</a:t>
            </a:r>
          </a:p>
          <a:p>
            <a:pPr algn="just"/>
            <a:r>
              <a:rPr lang="cs-CZ" dirty="0"/>
              <a:t>Je na sportovci, jaké podmínky si s klubem vyjedná a zda bude mít pracovní či jinou smlouvu. Nese to s sebou sice negativa (např. pokud sportovec je „poloprofesionálem“ a vynakládá v souvislosti se svou činností velké náklady, avšak nemá žádnou „jistotu“. Na druhou stranu současný výklad chrání kluby a jejich fungování (z finančního hlediska, větší flexibilita </a:t>
            </a:r>
            <a:r>
              <a:rPr lang="cs-CZ" dirty="0" err="1"/>
              <a:t>atd</a:t>
            </a:r>
            <a:r>
              <a:rPr lang="cs-CZ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3550960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54BDD72F-CA0B-4A53-8C9C-87F72A6BFF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typicky taková smlouva vypadá?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D0EB88B8-2BE2-47CB-820B-071B42C281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Většinou se jedná o </a:t>
            </a:r>
            <a:r>
              <a:rPr lang="cs-CZ" dirty="0" err="1"/>
              <a:t>inominát</a:t>
            </a:r>
            <a:r>
              <a:rPr lang="cs-CZ" dirty="0"/>
              <a:t> podle § 1746 odst. 2 občanského zákoníku.</a:t>
            </a:r>
          </a:p>
          <a:p>
            <a:pPr algn="just"/>
            <a:r>
              <a:rPr lang="cs-CZ" dirty="0"/>
              <a:t>Což znamená, že kromě obecných zásad obsažených v zákoně a právním řádu, případně předpisů dané sportovní organizace/federace ujednání mezi stranami nic nelimituje co do obsahu.</a:t>
            </a:r>
          </a:p>
          <a:p>
            <a:pPr algn="just"/>
            <a:r>
              <a:rPr lang="cs-CZ" b="1" dirty="0"/>
              <a:t>Podpůrně se použije právní úprava příkazní smlouvy.</a:t>
            </a:r>
          </a:p>
        </p:txBody>
      </p:sp>
    </p:spTree>
    <p:extLst>
      <p:ext uri="{BB962C8B-B14F-4D97-AF65-F5344CB8AC3E}">
        <p14:creationId xmlns:p14="http://schemas.microsoft.com/office/powerpoint/2010/main" val="12779005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94F4ED0F-D2EA-4039-8713-2CD69758ED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Příkazní smlouva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B8A2E061-2413-4F3F-92B2-63AC5CE43C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/>
              <a:t>Příkazní smlouva (</a:t>
            </a:r>
            <a:r>
              <a:rPr lang="cs-CZ" dirty="0" err="1"/>
              <a:t>mandatum</a:t>
            </a:r>
            <a:r>
              <a:rPr lang="cs-CZ" dirty="0"/>
              <a:t>) je smlouva, kterou se příkazník (mandatář) zavazuje, že pro příkazce (mandanta) obstará nějakou věc nebo vykoná jinou činnost. Příkazník může pracovat za odměnu, je-li předem dohodnuta nebo pokud je zejména vzhledem k jeho povolání obvyklá, jinak svou činnost vykonává bezplatně.</a:t>
            </a:r>
          </a:p>
          <a:p>
            <a:pPr algn="just"/>
            <a:r>
              <a:rPr lang="cs-CZ" dirty="0"/>
              <a:t>Obecná úprava v § 2430 a </a:t>
            </a:r>
            <a:r>
              <a:rPr lang="cs-CZ" dirty="0" err="1"/>
              <a:t>souv</a:t>
            </a:r>
            <a:r>
              <a:rPr lang="cs-CZ" dirty="0"/>
              <a:t>.</a:t>
            </a:r>
          </a:p>
          <a:p>
            <a:pPr algn="just"/>
            <a:r>
              <a:rPr lang="cs-CZ" dirty="0"/>
              <a:t>Je to jakási základní „šablona“, kterou lze inspirovat vlastní </a:t>
            </a:r>
            <a:r>
              <a:rPr lang="cs-CZ" dirty="0" err="1"/>
              <a:t>inomináty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31415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32850337-8AFD-43B3-827B-3D67F91DE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1. Práva a povinnosti stran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3E19C527-F6B6-4393-B474-D5B2801D56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Zde se stanový závazek sportovce poskytnou klubu své schopnosti a  závazek klubu k tomu vytvořit podmínky a poskytnout odměnu.</a:t>
            </a:r>
          </a:p>
          <a:p>
            <a:r>
              <a:rPr lang="cs-CZ" dirty="0"/>
              <a:t>Seznam povinností sportovce – typicky:</a:t>
            </a:r>
          </a:p>
          <a:p>
            <a:pPr lvl="1"/>
            <a:r>
              <a:rPr lang="cs-CZ" dirty="0"/>
              <a:t>Účast na tréninku, zápasech, …</a:t>
            </a:r>
          </a:p>
          <a:p>
            <a:pPr lvl="1"/>
            <a:r>
              <a:rPr lang="cs-CZ" dirty="0"/>
              <a:t>závazek udržovat se v kondici, podrobit se lékařské péči na doporučení klubu,</a:t>
            </a:r>
          </a:p>
          <a:p>
            <a:pPr lvl="1"/>
            <a:r>
              <a:rPr lang="cs-CZ" dirty="0"/>
              <a:t>dbát pokynů trenéra,</a:t>
            </a:r>
          </a:p>
          <a:p>
            <a:pPr lvl="1"/>
            <a:r>
              <a:rPr lang="cs-CZ" dirty="0"/>
              <a:t>dodržovat soutěžní a disciplinární řád,</a:t>
            </a:r>
          </a:p>
          <a:p>
            <a:pPr lvl="1"/>
            <a:r>
              <a:rPr lang="cs-CZ" dirty="0"/>
              <a:t>závazek mlčenlivost, dbát cti klubu,</a:t>
            </a:r>
          </a:p>
          <a:p>
            <a:pPr lvl="1"/>
            <a:r>
              <a:rPr lang="cs-CZ" dirty="0"/>
              <a:t>souhlas s využitím práv osobní povahy (čímž se myslí zejména podobizny, záznamy atd. a jejich zpracování),</a:t>
            </a:r>
          </a:p>
          <a:p>
            <a:pPr lvl="1"/>
            <a:r>
              <a:rPr lang="cs-CZ" dirty="0"/>
              <a:t>…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08726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33DFEB4A-8302-40AC-8CA7-A085568B6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Ustanovení o odměně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FEF4F9C8-7632-474B-BC24-CAF93B0EEB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Důležitá část smlouvy, časté je ujednání, které stanoví, že pokud sportovec onemocní či se zraní, odměna bude zkrácena či mu bude odepřeno právo na odměnu.</a:t>
            </a:r>
          </a:p>
          <a:p>
            <a:r>
              <a:rPr lang="cs-CZ" dirty="0"/>
              <a:t>Zároveň často smlouva nepovoluje jinou výdělečnou činnost.</a:t>
            </a:r>
          </a:p>
          <a:p>
            <a:r>
              <a:rPr lang="cs-CZ" dirty="0"/>
              <a:t>Proto je velmi důležité, aby si sportovci nezapomínali sjednat komerční pojištění.</a:t>
            </a:r>
          </a:p>
        </p:txBody>
      </p:sp>
    </p:spTree>
    <p:extLst>
      <p:ext uri="{BB962C8B-B14F-4D97-AF65-F5344CB8AC3E}">
        <p14:creationId xmlns:p14="http://schemas.microsoft.com/office/powerpoint/2010/main" val="5208599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="" xmlns:a16="http://schemas.microsoft.com/office/drawing/2014/main" id="{B44BB0D0-39AD-47D1-A1AF-2D2B069161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158663" cy="797928"/>
          </a:xfrm>
        </p:spPr>
        <p:txBody>
          <a:bodyPr/>
          <a:lstStyle/>
          <a:p>
            <a:r>
              <a:rPr lang="cs-CZ" dirty="0"/>
              <a:t>2. Sankční ustanovení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C8272B5A-921F-42EF-B59A-F4DBA072EA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526" y="1240086"/>
            <a:ext cx="10515600" cy="5698123"/>
          </a:xfrm>
        </p:spPr>
        <p:txBody>
          <a:bodyPr>
            <a:normAutofit fontScale="92500"/>
          </a:bodyPr>
          <a:lstStyle/>
          <a:p>
            <a:pPr algn="just"/>
            <a:r>
              <a:rPr lang="cs-CZ" dirty="0"/>
              <a:t>Pokud klub neplní svou povinnost hradit odměnu, vzniká sportovci právo vypovědět smlouvu. Avšak často je to problematické, protože kluby mývají tzv. přestupní termíny, tj. časové úseky, během kterých lze přestoupit. </a:t>
            </a:r>
            <a:r>
              <a:rPr lang="cs-CZ" smtClean="0"/>
              <a:t>Proto </a:t>
            </a:r>
            <a:r>
              <a:rPr lang="cs-CZ" dirty="0"/>
              <a:t>sportovci často musí vypovědět a pak hrát pro klub nějakou dobu zadarmo, aby se udržel ve formě.</a:t>
            </a:r>
          </a:p>
          <a:p>
            <a:pPr algn="just"/>
            <a:r>
              <a:rPr lang="cs-CZ" dirty="0"/>
              <a:t>K tomu viz </a:t>
            </a:r>
            <a:r>
              <a:rPr lang="cs-CZ" i="1" dirty="0" err="1"/>
              <a:t>Bosman</a:t>
            </a:r>
            <a:r>
              <a:rPr lang="cs-CZ" i="1" dirty="0"/>
              <a:t>  (C-415/93): </a:t>
            </a:r>
            <a:r>
              <a:rPr lang="cs-CZ" dirty="0"/>
              <a:t>Belgický hráč fotbalu, musel platit finanční kompenzaci svému bývalému klubu, u kterého už ani neměl smlouvu. ESD konstatoval: </a:t>
            </a:r>
            <a:r>
              <a:rPr lang="cs-CZ" i="1" dirty="0"/>
              <a:t>„Fotbalový průmysl je schopen při společném postupu zásadním způsobem ovládat ekonomickou sílu a ochránit se vzepření individuálních hráčů či klubů, kteří se cítí poškozeni aplikací pravidel tohoto průmyslu.“</a:t>
            </a:r>
          </a:p>
          <a:p>
            <a:pPr algn="just"/>
            <a:r>
              <a:rPr lang="cs-CZ" dirty="0"/>
              <a:t>Důsledek: Kluby nemají nárok po skončení smlouvy na žádnou finanční kompenzaci. Fotbalista může předběžně dohodnout na přestupu s novým klubem již 6 měsíců před skončením platné smlouvy. </a:t>
            </a:r>
          </a:p>
          <a:p>
            <a:pPr algn="just"/>
            <a:r>
              <a:rPr lang="cs-CZ" b="1" i="1" dirty="0"/>
              <a:t>Časté bývá i tzv. výchovné, které musí zaplatit klub, kam přestupuje sportovec před dosažením určitého věku, který stanový asociace. Pokud se žádný klub nenajde, mladý sportovec je nucen uzavřít smlouvu u stejného klubu. FIFA se to snaží regulovat.</a:t>
            </a:r>
          </a:p>
        </p:txBody>
      </p:sp>
    </p:spTree>
    <p:extLst>
      <p:ext uri="{BB962C8B-B14F-4D97-AF65-F5344CB8AC3E}">
        <p14:creationId xmlns:p14="http://schemas.microsoft.com/office/powerpoint/2010/main" val="2259089816"/>
      </p:ext>
    </p:extLst>
  </p:cSld>
  <p:clrMapOvr>
    <a:masterClrMapping/>
  </p:clrMapOvr>
</p:sld>
</file>

<file path=ppt/theme/theme1.xml><?xml version="1.0" encoding="utf-8"?>
<a:theme xmlns:a="http://schemas.openxmlformats.org/drawingml/2006/main" name="Berlín">
  <a:themeElements>
    <a:clrScheme name="Berlí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í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í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Berlín</Template>
  <TotalTime>95</TotalTime>
  <Words>913</Words>
  <Application>Microsoft Office PowerPoint</Application>
  <PresentationFormat>Širokoúhlá obrazovka</PresentationFormat>
  <Paragraphs>50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3" baseType="lpstr">
      <vt:lpstr>Arial</vt:lpstr>
      <vt:lpstr>Trebuchet MS</vt:lpstr>
      <vt:lpstr>Berlín</vt:lpstr>
      <vt:lpstr>Smluvní vztahy ve sportu. Profesionální sportovní smlouvy a jejich význam</vt:lpstr>
      <vt:lpstr>Co je to sportovní smlouva?</vt:lpstr>
      <vt:lpstr>Charakteristika sportovní smlouvy v ČR</vt:lpstr>
      <vt:lpstr>Jedná se automaticky o pracovní smlouvu?</vt:lpstr>
      <vt:lpstr>Jak typicky taková smlouva vypadá?</vt:lpstr>
      <vt:lpstr>Příkazní smlouva</vt:lpstr>
      <vt:lpstr>1. Práva a povinnosti stran</vt:lpstr>
      <vt:lpstr>2. Ustanovení o odměně</vt:lpstr>
      <vt:lpstr>2. Sankční ustanovení</vt:lpstr>
      <vt:lpstr>Problematické dohody v praxi: dva příklady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Smluvní vztahy ve sportu. Profesionální sportovní smlouvy a jejich význam</dc:title>
  <dc:creator>Whistlerer</dc:creator>
  <cp:lastModifiedBy>Petr Skryja</cp:lastModifiedBy>
  <cp:revision>17</cp:revision>
  <dcterms:created xsi:type="dcterms:W3CDTF">2018-07-26T22:04:53Z</dcterms:created>
  <dcterms:modified xsi:type="dcterms:W3CDTF">2018-11-12T18:00:15Z</dcterms:modified>
</cp:coreProperties>
</file>