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5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3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4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0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7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2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004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41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6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94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91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0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0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15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7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3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CBC6-7F80-49DD-9774-D2C187B3CB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68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CAEAEC-81C7-4DF5-A82B-1A871B793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Trestněprávní odpovědnost ve sportu II. Protiprávní činy návštěvníků sportovních utkání.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B9AB905-84D1-470C-978E-E55C0B8D1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4754"/>
            <a:ext cx="9144000" cy="1655762"/>
          </a:xfrm>
        </p:spPr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180193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A95C4B-49D8-42EC-95FD-379780FD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 evropské souvislosti: dokumenty Rady Evropy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B03C7EA-2CC4-4CF3-A7BF-D9E1E9857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úmluvě k diváckému násilí a nevhodnému chování při sportovních utkáních, zvláště sportovních zápasech.</a:t>
            </a:r>
          </a:p>
          <a:p>
            <a:pPr lvl="1"/>
            <a:r>
              <a:rPr lang="cs-CZ" dirty="0"/>
              <a:t>Na základě ní vymezeno divácké násilí, zajistit vhodně bezpečnost diváků (oddělený prodej vstupenek, zákaz vnášení a omezení prodeje alkoholu atd.</a:t>
            </a:r>
          </a:p>
          <a:p>
            <a:r>
              <a:rPr lang="cs-CZ" dirty="0"/>
              <a:t>Rezoluce o předcházení rasismu, xenofobii a intoleranci ve sportu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4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CD0490-DD51-4B61-B4CB-76DE5454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 evropské souvislosti: Evropská unie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EC1C522-9B25-4E4E-AF4B-7B877B8F3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Rozhodnutí rady EU ze dne 6. prosince 2001 o příručce s doporučeními pro mezinárodní policejní spolupráci a opatření k prevenci a kontrole násilností a výtržnictví v souvislosti s fotbalovými zápasy, kterých se účastní alespoň jeden členský stát</a:t>
            </a:r>
          </a:p>
          <a:p>
            <a:pPr algn="just"/>
            <a:r>
              <a:rPr lang="cs-CZ" dirty="0"/>
              <a:t>„manuál“ pro spolupráci policie, pořadatelské služby a médií</a:t>
            </a:r>
          </a:p>
          <a:p>
            <a:pPr algn="just"/>
            <a:r>
              <a:rPr lang="cs-CZ" dirty="0"/>
              <a:t>Rozhodnutí rady EU o bezpečnosti v souvislosti s fotbalovými zápasy s mezinárodním prvkem</a:t>
            </a:r>
          </a:p>
          <a:p>
            <a:pPr algn="just"/>
            <a:r>
              <a:rPr lang="cs-CZ" dirty="0"/>
              <a:t>Zavedlo povinnost zřídit národní fotbalové informační středisko (NFIP) – výměna mezinárodně významných policejních informací</a:t>
            </a:r>
          </a:p>
        </p:txBody>
      </p:sp>
    </p:spTree>
    <p:extLst>
      <p:ext uri="{BB962C8B-B14F-4D97-AF65-F5344CB8AC3E}">
        <p14:creationId xmlns:p14="http://schemas.microsoft.com/office/powerpoint/2010/main" val="132821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424E18-1E8C-427D-9C58-79E763DD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UEFA a FIFA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F69E9B9-6482-47BC-8754-CDA1F94CD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UEFA: může např. anulovat výsledky zápasu, nechat ho odehrát bez diváků či udělit pokuty</a:t>
            </a:r>
          </a:p>
          <a:p>
            <a:pPr algn="just"/>
            <a:r>
              <a:rPr lang="cs-CZ" dirty="0"/>
              <a:t>Spolupracuje s FAFE (</a:t>
            </a:r>
            <a:r>
              <a:rPr lang="cs-CZ" dirty="0" err="1"/>
              <a:t>Football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Racism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FIFA: především postihuje členské kluby odebíráním ligových bodů nebo vyloučením klubů ze soutěží</a:t>
            </a:r>
          </a:p>
          <a:p>
            <a:pPr algn="just"/>
            <a:r>
              <a:rPr lang="cs-CZ" dirty="0"/>
              <a:t>FIFA a UEFA spolu založily např. Nadaci Daniela </a:t>
            </a:r>
            <a:r>
              <a:rPr lang="cs-CZ" dirty="0" err="1"/>
              <a:t>Nivela</a:t>
            </a:r>
            <a:r>
              <a:rPr lang="cs-CZ" dirty="0"/>
              <a:t>, která vědecky zkoumá divácké násilí a pořádá sbírky na podporu jeho obětí</a:t>
            </a:r>
          </a:p>
        </p:txBody>
      </p:sp>
    </p:spTree>
    <p:extLst>
      <p:ext uri="{BB962C8B-B14F-4D97-AF65-F5344CB8AC3E}">
        <p14:creationId xmlns:p14="http://schemas.microsoft.com/office/powerpoint/2010/main" val="96203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E8516F-6B0F-4523-B28B-09BEE560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zajímavostí na začátek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2B7CF81-5469-4C4B-A413-ECB01DB67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9966158" cy="465296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Násilí ve sportu je spojováno hlavně </a:t>
            </a:r>
            <a:r>
              <a:rPr lang="cs-CZ" dirty="0" smtClean="0"/>
              <a:t>s fotbalem </a:t>
            </a:r>
            <a:r>
              <a:rPr lang="cs-CZ" dirty="0"/>
              <a:t>a chuligány – slovo chuligán (anglicky </a:t>
            </a:r>
            <a:r>
              <a:rPr lang="cs-CZ" i="1" dirty="0" err="1"/>
              <a:t>hooligan</a:t>
            </a:r>
            <a:r>
              <a:rPr lang="cs-CZ" dirty="0"/>
              <a:t>) pochází od jména </a:t>
            </a:r>
            <a:r>
              <a:rPr lang="cs-CZ" dirty="0" err="1"/>
              <a:t>Houlihan</a:t>
            </a:r>
            <a:r>
              <a:rPr lang="cs-CZ" dirty="0"/>
              <a:t>, což byla v 19. století irská rodina ve východním Londýně proslulá asociálním chováním.</a:t>
            </a:r>
          </a:p>
          <a:p>
            <a:pPr algn="just"/>
            <a:r>
              <a:rPr lang="cs-CZ" dirty="0"/>
              <a:t>V 60. letech se spojilo násilí ve sportu s násilím proti imigrantům, od 70. let přenášeli chuligáni i na zahraniční utkání svých týmů. Volně bylo chuligánství spojeno např. se skinheads.</a:t>
            </a:r>
          </a:p>
          <a:p>
            <a:pPr algn="just"/>
            <a:r>
              <a:rPr lang="cs-CZ" dirty="0"/>
              <a:t>V československém prostředí to byla jedna z cest, jak se vybít z frustrace z politické situace, ale moc se o tom nepsalo.</a:t>
            </a:r>
          </a:p>
          <a:p>
            <a:pPr algn="just"/>
            <a:r>
              <a:rPr lang="cs-CZ" dirty="0"/>
              <a:t>Zlomový okamžik byl návrat fanoušků Sparty Praha z utkání v Bánské Bystrici, kteří zdemolovali rychlík (červen 1985) – tehdy se násilím na fotbale začaly zabývat bezpečnostní složky.</a:t>
            </a:r>
          </a:p>
        </p:txBody>
      </p:sp>
    </p:spTree>
    <p:extLst>
      <p:ext uri="{BB962C8B-B14F-4D97-AF65-F5344CB8AC3E}">
        <p14:creationId xmlns:p14="http://schemas.microsoft.com/office/powerpoint/2010/main" val="220657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78629A-B4C6-4DC8-8938-D5CAA59A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F7C25AC-9A76-4274-8523-4E4A974F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99821" cy="485591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Trestní zákoník, jehož součástí je § 76 – zákaz vstupu na sportovní, kulturní a jiné společenské akce</a:t>
            </a:r>
          </a:p>
          <a:p>
            <a:pPr algn="just"/>
            <a:r>
              <a:rPr lang="cs-CZ" dirty="0"/>
              <a:t>115/2001 Sb., o podpoře sportu – cílem bylo, aby se na zajištění pořádku na sportovních akcích podílely organizace, které z nich profitují.</a:t>
            </a:r>
          </a:p>
          <a:p>
            <a:pPr lvl="1"/>
            <a:r>
              <a:rPr lang="cs-CZ" dirty="0"/>
              <a:t>Kromě Ministerstva vnitra se na řešení problematiky podílejí např.:</a:t>
            </a:r>
          </a:p>
          <a:p>
            <a:pPr lvl="2"/>
            <a:r>
              <a:rPr lang="cs-CZ" dirty="0"/>
              <a:t>MŠMT,</a:t>
            </a:r>
          </a:p>
          <a:p>
            <a:pPr lvl="2"/>
            <a:r>
              <a:rPr lang="cs-CZ" dirty="0"/>
              <a:t>Policie České republiky,</a:t>
            </a:r>
          </a:p>
          <a:p>
            <a:pPr lvl="2"/>
            <a:r>
              <a:rPr lang="cs-CZ" dirty="0"/>
              <a:t>Fotbalová asociace České republiky,</a:t>
            </a:r>
          </a:p>
          <a:p>
            <a:pPr lvl="2"/>
            <a:r>
              <a:rPr lang="cs-CZ" dirty="0"/>
              <a:t>jednotlivé fotbalové kluby, vlastníci stadionů, města a obce, obecní policie, bezpečnostní agentury.</a:t>
            </a:r>
          </a:p>
          <a:p>
            <a:r>
              <a:rPr lang="cs-CZ" dirty="0"/>
              <a:t>Mezi subjekty často uzavřeny tzv. koordinační smlouvy.</a:t>
            </a:r>
          </a:p>
          <a:p>
            <a:pPr marL="914400" lvl="2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80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456912-FDCF-48E9-B5C9-0E406654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proti životu a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7603E0A-40B1-4566-871D-14F0EBCE9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65042" cy="4351338"/>
          </a:xfrm>
        </p:spPr>
        <p:txBody>
          <a:bodyPr/>
          <a:lstStyle/>
          <a:p>
            <a:r>
              <a:rPr lang="cs-CZ" dirty="0"/>
              <a:t>Zahrnuje § 146 (TČ ublížení na zdraví), § 145 (těžké ublížení na zdraví) a § 147 (těžké ublížení na zdraví z nedbalosti).</a:t>
            </a:r>
          </a:p>
          <a:p>
            <a:r>
              <a:rPr lang="cs-CZ" dirty="0"/>
              <a:t>Poměrně časté, občas se může vyskytnout i s neposkytnutím pomoci podle § 150 trestního zákoníku</a:t>
            </a:r>
          </a:p>
        </p:txBody>
      </p:sp>
    </p:spTree>
    <p:extLst>
      <p:ext uri="{BB962C8B-B14F-4D97-AF65-F5344CB8AC3E}">
        <p14:creationId xmlns:p14="http://schemas.microsoft.com/office/powerpoint/2010/main" val="184387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30FEF2-66B2-46A3-AD95-5E747113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ohrožující život nebo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25B8D49-75D3-4840-8824-B1C83B7CD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 střetu fanoušků může dojít ke rvačce, což je trestný čin podle § 158 TZ. </a:t>
            </a:r>
          </a:p>
          <a:p>
            <a:r>
              <a:rPr lang="cs-CZ" dirty="0"/>
              <a:t>Ovšem co se týče skutkové podstaty, je těžké prokázat úmysl ohrozit život nebo zdraví.</a:t>
            </a:r>
          </a:p>
          <a:p>
            <a:r>
              <a:rPr lang="cs-CZ" dirty="0"/>
              <a:t>Proto bývá častěji jednání kvalifikováno jako výtržnictví podle § 358 TZ nebo jako pokus o (těžkou) újmu na zdraví</a:t>
            </a:r>
          </a:p>
          <a:p>
            <a:r>
              <a:rPr lang="cs-CZ" dirty="0"/>
              <a:t>Výtržnictví a s ním spojená hrubá neslušnost – problém: neurčitá definice</a:t>
            </a:r>
          </a:p>
          <a:p>
            <a:r>
              <a:rPr lang="cs-CZ" dirty="0"/>
              <a:t>S tím často spojené opilství: podle § 360 TZ: k zamyšlení: co pořadatelé? Nepouštět na stadiony opilé? Neprodávat alkohol? Pomůže to?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42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2BBBE5-FDA9-4192-9864-9B85081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proti svobodě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3580648-1B50-4C90-84A2-07753F51D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je nutné poukázat na rozdíl mezi loupeží (§ 173) TZ a krádeží.</a:t>
            </a:r>
          </a:p>
          <a:p>
            <a:r>
              <a:rPr lang="cs-CZ" dirty="0"/>
              <a:t>Pokud se např. pachatel rozhodne získat jako trofej dres </a:t>
            </a:r>
            <a:r>
              <a:rPr lang="cs-CZ" dirty="0" smtClean="0"/>
              <a:t>týmu protihráče, </a:t>
            </a:r>
            <a:r>
              <a:rPr lang="cs-CZ" dirty="0"/>
              <a:t>bude rozhodující, zda si </a:t>
            </a:r>
            <a:r>
              <a:rPr lang="cs-CZ" dirty="0" smtClean="0"/>
              <a:t>jej </a:t>
            </a:r>
            <a:r>
              <a:rPr lang="cs-CZ" dirty="0"/>
              <a:t>pouze přisvojil, či zda při jejím získání musel překonávat odpor oběti (užil násilí či jím pohrozil).</a:t>
            </a:r>
          </a:p>
          <a:p>
            <a:r>
              <a:rPr lang="cs-CZ" dirty="0"/>
              <a:t>V prvním případě se bude jednat jen o krádež, ve druhém může být situace vyhodnocena jako loupež.</a:t>
            </a:r>
          </a:p>
        </p:txBody>
      </p:sp>
    </p:spTree>
    <p:extLst>
      <p:ext uri="{BB962C8B-B14F-4D97-AF65-F5344CB8AC3E}">
        <p14:creationId xmlns:p14="http://schemas.microsoft.com/office/powerpoint/2010/main" val="324184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43978C-A021-4910-B20A-31844484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3359"/>
          </a:xfrm>
        </p:spPr>
        <p:txBody>
          <a:bodyPr>
            <a:normAutofit fontScale="90000"/>
          </a:bodyPr>
          <a:lstStyle/>
          <a:p>
            <a:r>
              <a:rPr lang="cs-CZ" dirty="0"/>
              <a:t>Trestné činy proti majetku, trestné činy obecně ohrožujícím, trestné činy proti pořádku ve věcech veřejných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A5EA37C-6758-4CB9-B96D-47EBE61E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Zde bývá časté poškození cizí věci podle § 227 TZ, příklad: vyrvané sedačky v MHD.</a:t>
            </a:r>
          </a:p>
          <a:p>
            <a:pPr algn="just"/>
            <a:r>
              <a:rPr lang="cs-CZ" dirty="0"/>
              <a:t>Příkladem z druhé skupiny je trestný čin obecného ohrožení (§ 272 TZ), a ohrožení pod vlivem návykové látky (§ 274).  Příklad: zapalování sedaček na stadionech.</a:t>
            </a:r>
          </a:p>
          <a:p>
            <a:pPr algn="just"/>
            <a:r>
              <a:rPr lang="cs-CZ" dirty="0"/>
              <a:t>Ze třetí skupiny zejména: § 323 násilí proti orgánu veřejné moci, § 324 vyhrožování s cílem působit na orgán veřejné moci, § 325 násilí proti úřední osobě. Ze strany policistů a dalších bezpečnostních složek možné § 329 zneužití pravomoci úřední osoby.</a:t>
            </a:r>
          </a:p>
          <a:p>
            <a:pPr algn="just"/>
            <a:r>
              <a:rPr lang="cs-CZ" dirty="0"/>
              <a:t>Dále § 327 maření výkonu úředního rozhodnutí a vykázání (př.: Lojzovy je zakázán vstup na utkání Sparty, on je přesto navštíví).</a:t>
            </a:r>
          </a:p>
          <a:p>
            <a:pPr algn="just"/>
            <a:r>
              <a:rPr lang="cs-CZ" dirty="0"/>
              <a:t>§ 356 podněcování nenávisti vůči skupině osob nebo k omezování jejich práv a svobod – časté zejména u skandování.</a:t>
            </a:r>
          </a:p>
        </p:txBody>
      </p:sp>
    </p:spTree>
    <p:extLst>
      <p:ext uri="{BB962C8B-B14F-4D97-AF65-F5344CB8AC3E}">
        <p14:creationId xmlns:p14="http://schemas.microsoft.com/office/powerpoint/2010/main" val="329084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19338F-4DD4-427D-A50F-2CE6507B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Subsidiarita trestní represe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8340991-E762-489A-8D3F-0C963C31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Zásada, podle které je nutné méně závažná jednání posuzovat mírnějšími prostředky, pokud to lze.</a:t>
            </a:r>
          </a:p>
          <a:p>
            <a:pPr algn="just"/>
            <a:r>
              <a:rPr lang="cs-CZ" dirty="0"/>
              <a:t>Proto mají přednost soukromoprávní prostředky obrany (např. odpovědnost za škodu). Pokud samy o sobě nestačí, lze (i souběžně s nimi) použít i přestupkové právo.</a:t>
            </a:r>
          </a:p>
          <a:p>
            <a:pPr algn="just"/>
            <a:r>
              <a:rPr lang="cs-CZ" dirty="0"/>
              <a:t>K tomu viz zákon č. 200/1990 Sb., zákona o přestupcích.</a:t>
            </a:r>
          </a:p>
          <a:p>
            <a:pPr algn="just"/>
            <a:r>
              <a:rPr lang="cs-CZ" dirty="0"/>
              <a:t>Teprve poté když není zbytí může nastoupit trestněprávní sankce.</a:t>
            </a:r>
          </a:p>
        </p:txBody>
      </p:sp>
    </p:spTree>
    <p:extLst>
      <p:ext uri="{BB962C8B-B14F-4D97-AF65-F5344CB8AC3E}">
        <p14:creationId xmlns:p14="http://schemas.microsoft.com/office/powerpoint/2010/main" val="402935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6F8168-6C0B-408F-AC6F-7A2AB5EA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vstupu na sportovní, kulturní a jiné společenské 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5BB46FE-A4FA-4D1A-A47E-F0E47E40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Stačí aby se vztahoval k dané akci i nepřímo a odehrál se např. v dopravním prostředku, klidně i den poté.</a:t>
            </a:r>
          </a:p>
          <a:p>
            <a:pPr algn="just"/>
            <a:r>
              <a:rPr lang="cs-CZ" dirty="0"/>
              <a:t>Podle NSS nelze zakázat vstup na naprosto všechny společenské akce, jen přiměřeně v souvislosti se spáchaným činem.</a:t>
            </a:r>
          </a:p>
          <a:p>
            <a:pPr algn="just"/>
            <a:r>
              <a:rPr lang="cs-CZ" dirty="0"/>
              <a:t>Výkon tohoto opatření zajišťuje probační a mediační služba ve spolupráci s Policií ČR. Opatření funguje i jako určitá „prevence“ a výše škod páchaných na sportovních akcích klesají.</a:t>
            </a:r>
          </a:p>
        </p:txBody>
      </p:sp>
    </p:spTree>
    <p:extLst>
      <p:ext uri="{BB962C8B-B14F-4D97-AF65-F5344CB8AC3E}">
        <p14:creationId xmlns:p14="http://schemas.microsoft.com/office/powerpoint/2010/main" val="145319784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263</TotalTime>
  <Words>998</Words>
  <Application>Microsoft Office PowerPoint</Application>
  <PresentationFormat>Širokoúhlá obrazovka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Berlín</vt:lpstr>
      <vt:lpstr>Trestněprávní odpovědnost ve sportu II. Protiprávní činy návštěvníků sportovních utkání.</vt:lpstr>
      <vt:lpstr>Trocha zajímavostí na začátek</vt:lpstr>
      <vt:lpstr>Základní právní úprava</vt:lpstr>
      <vt:lpstr>Trestné činy proti životu a zdraví</vt:lpstr>
      <vt:lpstr>Trestné činy ohrožující život nebo zdraví</vt:lpstr>
      <vt:lpstr>Trestné činy proti svobodě</vt:lpstr>
      <vt:lpstr>Trestné činy proti majetku, trestné činy obecně ohrožujícím, trestné činy proti pořádku ve věcech veřejných</vt:lpstr>
      <vt:lpstr>Subsidiarita trestní represe</vt:lpstr>
      <vt:lpstr>Zákaz vstupu na sportovní, kulturní a jiné společenské akce</vt:lpstr>
      <vt:lpstr>Mezinárodní a evropské souvislosti: dokumenty Rady Evropy</vt:lpstr>
      <vt:lpstr>Mezinárodní a evropské souvislosti: Evropská unie</vt:lpstr>
      <vt:lpstr>UEFA a FIFA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Trestněprávní odpovědnost ve sportu II. Protiprávní činy návštěvníků sportovních utkání.</dc:title>
  <dc:creator>Whistlerer</dc:creator>
  <cp:lastModifiedBy>Petr Skryja</cp:lastModifiedBy>
  <cp:revision>20</cp:revision>
  <dcterms:created xsi:type="dcterms:W3CDTF">2018-07-24T12:36:16Z</dcterms:created>
  <dcterms:modified xsi:type="dcterms:W3CDTF">2018-11-13T05:01:27Z</dcterms:modified>
</cp:coreProperties>
</file>