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2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53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227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306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09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572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57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189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2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4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2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2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04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7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28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788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8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0BBE-E169-44BF-AA8F-AC34A37897AC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CBA5-4043-4579-81A1-BD73818FF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28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A7534F-9CFE-4E89-AD8A-8C2207955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/>
              <a:t>Obecný úvod do sportovního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5B63DFF-F152-4D84-8FD0-2AFF6C35B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4544"/>
            <a:ext cx="9144000" cy="1655762"/>
          </a:xfrm>
        </p:spPr>
        <p:txBody>
          <a:bodyPr/>
          <a:lstStyle/>
          <a:p>
            <a:r>
              <a:rPr lang="cs-CZ" dirty="0"/>
              <a:t>JUDr. Petr </a:t>
            </a:r>
            <a:r>
              <a:rPr lang="cs-CZ" dirty="0" smtClean="0"/>
              <a:t>Skryja, </a:t>
            </a:r>
            <a:r>
              <a:rPr lang="cs-CZ" dirty="0" err="1" smtClean="0"/>
              <a:t>Ph.D</a:t>
            </a:r>
            <a:r>
              <a:rPr lang="cs-CZ" dirty="0" err="1" smtClean="0"/>
              <a:t>.,LL.M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6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00D81C3-0988-49C0-9BC5-740BA64B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293626"/>
          </a:xfrm>
        </p:spPr>
        <p:txBody>
          <a:bodyPr anchor="ctr">
            <a:normAutofit/>
          </a:bodyPr>
          <a:lstStyle/>
          <a:p>
            <a:r>
              <a:rPr lang="cs-CZ" sz="2800"/>
              <a:t>Sportovní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20FDD29-6134-48AF-93CE-894BFF9E0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542939"/>
            <a:ext cx="3053039" cy="3674981"/>
          </a:xfrm>
        </p:spPr>
        <p:txBody>
          <a:bodyPr>
            <a:normAutofit/>
          </a:bodyPr>
          <a:lstStyle/>
          <a:p>
            <a:r>
              <a:rPr lang="cs-CZ" sz="1800" dirty="0"/>
              <a:t>Sportovní právo je poměrně nevyhraněné odvětví.</a:t>
            </a:r>
          </a:p>
          <a:p>
            <a:r>
              <a:rPr lang="cs-CZ" sz="1800" dirty="0"/>
              <a:t>Náš úvod do kurzu začneme představením hierarchie právních norem.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AB40DF7B-3F81-4083-B9D1-5A65D6C06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41" y="1053322"/>
            <a:ext cx="6739513" cy="4751356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3573EFB-E773-46FC-B866-B57ED2E390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569741"/>
          </a:xfrm>
          <a:custGeom>
            <a:avLst/>
            <a:gdLst>
              <a:gd name="connsiteX0" fmla="*/ 2296028 w 2296028"/>
              <a:gd name="connsiteY0" fmla="*/ 3569741 h 3569741"/>
              <a:gd name="connsiteX1" fmla="*/ 459 w 2296028"/>
              <a:gd name="connsiteY1" fmla="*/ 3569741 h 3569741"/>
              <a:gd name="connsiteX2" fmla="*/ 0 w 2296028"/>
              <a:gd name="connsiteY2" fmla="*/ 3248180 h 3569741"/>
              <a:gd name="connsiteX3" fmla="*/ 2011607 w 2296028"/>
              <a:gd name="connsiteY3" fmla="*/ 3249283 h 3569741"/>
              <a:gd name="connsiteX4" fmla="*/ 2011607 w 2296028"/>
              <a:gd name="connsiteY4" fmla="*/ 0 h 3569741"/>
              <a:gd name="connsiteX5" fmla="*/ 2296028 w 2296028"/>
              <a:gd name="connsiteY5" fmla="*/ 0 h 356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6028" h="3569741">
                <a:moveTo>
                  <a:pt x="2296028" y="3569741"/>
                </a:moveTo>
                <a:lnTo>
                  <a:pt x="459" y="3569741"/>
                </a:lnTo>
                <a:cubicBezTo>
                  <a:pt x="-459" y="3458756"/>
                  <a:pt x="918" y="3359164"/>
                  <a:pt x="0" y="3248180"/>
                </a:cubicBezTo>
                <a:lnTo>
                  <a:pt x="2011607" y="3249283"/>
                </a:lnTo>
                <a:lnTo>
                  <a:pt x="2011607" y="0"/>
                </a:lnTo>
                <a:lnTo>
                  <a:pt x="229602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8076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96F189-DDB1-43A0-B3CC-2CA1C60A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Jedná se o jednoznačnou odpověď?</a:t>
            </a:r>
            <a:endParaRPr lang="cs-CZ" sz="3400" dirty="0">
              <a:solidFill>
                <a:srgbClr val="FFFFFF"/>
              </a:solidFill>
            </a:endParaRPr>
          </a:p>
        </p:txBody>
      </p:sp>
      <p:sp>
        <p:nvSpPr>
          <p:cNvPr id="6" name="Zástupný symbol pro obsah 3">
            <a:extLst>
              <a:ext uri="{FF2B5EF4-FFF2-40B4-BE49-F238E27FC236}">
                <a16:creationId xmlns="" xmlns:a16="http://schemas.microsoft.com/office/drawing/2014/main" id="{4545B672-4018-45DA-A010-77E4A3CA51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>
                <a:cs typeface="Arial" panose="020B0604020202020204" pitchFamily="34" charset="0"/>
              </a:rPr>
              <a:t>Pochopitelně nikoli. Hlavně jak jste si jistě všimli, schéma neobsahuje normy mezinárodních organizací ani normy Evropské unie. </a:t>
            </a:r>
          </a:p>
          <a:p>
            <a:pPr lvl="0"/>
            <a:r>
              <a:rPr lang="cs-CZ" dirty="0">
                <a:cs typeface="Arial" panose="020B0604020202020204" pitchFamily="34" charset="0"/>
              </a:rPr>
              <a:t>Nebudu vás zatěžovat detaily </a:t>
            </a:r>
            <a:r>
              <a:rPr lang="cs-CZ" dirty="0" err="1">
                <a:cs typeface="Arial" panose="020B0604020202020204" pitchFamily="34" charset="0"/>
              </a:rPr>
              <a:t>Euronovely</a:t>
            </a:r>
            <a:r>
              <a:rPr lang="cs-CZ" dirty="0">
                <a:cs typeface="Arial" panose="020B0604020202020204" pitchFamily="34" charset="0"/>
              </a:rPr>
              <a:t> Ústavy, zájemci nechť si přečtou. Nyní:</a:t>
            </a:r>
          </a:p>
          <a:p>
            <a:pPr lvl="0"/>
            <a:r>
              <a:rPr lang="cs-CZ" b="1" dirty="0">
                <a:cs typeface="Arial" panose="020B0604020202020204" pitchFamily="34" charset="0"/>
              </a:rPr>
              <a:t>Čl. 10 Ústavy: </a:t>
            </a:r>
            <a:r>
              <a:rPr lang="cs-CZ" dirty="0">
                <a:cs typeface="Arial" panose="020B0604020202020204" pitchFamily="34" charset="0"/>
              </a:rPr>
              <a:t>Vyhlášené mezinárodní smlouvy, k jejichž ratifikaci dal Parlament souhlas a jimiž je Česká republika vázána, jsou součástí právního řádu; stanoví-li mezinárodní smlouva něco jiného než zákon, použije se mezinárodní smlouva.</a:t>
            </a:r>
          </a:p>
          <a:p>
            <a:pPr lvl="0"/>
            <a:r>
              <a:rPr lang="cs-CZ" dirty="0">
                <a:cs typeface="Arial" panose="020B0604020202020204" pitchFamily="34" charset="0"/>
              </a:rPr>
              <a:t>→ tedy nevztahuje se na tzv. rezortní smlouvy, které předcházejí uzavření MS atd.</a:t>
            </a:r>
          </a:p>
          <a:p>
            <a:pPr lvl="0"/>
            <a:r>
              <a:rPr lang="cs-CZ" b="1" dirty="0">
                <a:cs typeface="Arial" panose="020B0604020202020204" pitchFamily="34" charset="0"/>
              </a:rPr>
              <a:t>Článek 10a</a:t>
            </a:r>
            <a:r>
              <a:rPr lang="cs-CZ" dirty="0">
                <a:cs typeface="Arial" panose="020B0604020202020204" pitchFamily="34" charset="0"/>
              </a:rPr>
              <a:t/>
            </a:r>
            <a:br>
              <a:rPr lang="cs-CZ" dirty="0">
                <a:cs typeface="Arial" panose="020B0604020202020204" pitchFamily="34" charset="0"/>
              </a:rPr>
            </a:br>
            <a:r>
              <a:rPr lang="cs-CZ" dirty="0">
                <a:cs typeface="Arial" panose="020B0604020202020204" pitchFamily="34" charset="0"/>
              </a:rPr>
              <a:t>(1) Mezinárodní smlouvou mohou být některé pravomoci orgánů České republiky přeneseny na mezinárodní organizaci nebo instituci.</a:t>
            </a:r>
          </a:p>
          <a:p>
            <a:pPr lvl="0"/>
            <a:r>
              <a:rPr lang="cs-CZ" dirty="0">
                <a:cs typeface="Arial" panose="020B0604020202020204" pitchFamily="34" charset="0"/>
              </a:rPr>
              <a:t>→ na základě tohoto článku je odůvodněna závaznost norem EU.</a:t>
            </a:r>
          </a:p>
          <a:p>
            <a:pPr lvl="0"/>
            <a:endParaRPr lang="cs-CZ" b="0" i="0" dirty="0"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8E3B938E-7827-4A88-82D0-37619EFF6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637" y="1615040"/>
            <a:ext cx="4863610" cy="509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49EAD6-14AE-4F00-8FF1-81FCE0FB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větší zjednodušení bývá někdy právo děleno na právo soukromé a právo veřejné.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3C4097D-5E52-4185-9137-D5DC3171A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err="1"/>
              <a:t>Ulpianus</a:t>
            </a:r>
            <a:r>
              <a:rPr lang="cs-CZ" b="1" dirty="0"/>
              <a:t>:</a:t>
            </a:r>
            <a:r>
              <a:rPr lang="cs-CZ" dirty="0"/>
              <a:t> veřejné právo je to, co je v zájmu státu, soukromé právo je to, co slouží jednotlivému člověku.</a:t>
            </a:r>
          </a:p>
          <a:p>
            <a:pPr marL="0" indent="0" algn="just">
              <a:buNone/>
            </a:pPr>
            <a:r>
              <a:rPr lang="cs-CZ" dirty="0"/>
              <a:t>Vyjdeme pro zjednodušení z tzv. mocenské teorie, tedy že o veřejné právo se jedná tam, kde stát působí prostřednictvím své normy v nadřazeném postavení vůči ostatním subjektům.</a:t>
            </a:r>
          </a:p>
          <a:p>
            <a:pPr marL="0" indent="0" algn="just">
              <a:buNone/>
            </a:pPr>
            <a:r>
              <a:rPr lang="cs-CZ" dirty="0"/>
              <a:t>Ale! Jedná se o velké zjednodušení a moderní teorie od dělení práva na veřejné a soukromé ustupují. Je to spíše pro naše zjednodušení.</a:t>
            </a:r>
          </a:p>
        </p:txBody>
      </p:sp>
    </p:spTree>
    <p:extLst>
      <p:ext uri="{BB962C8B-B14F-4D97-AF65-F5344CB8AC3E}">
        <p14:creationId xmlns:p14="http://schemas.microsoft.com/office/powerpoint/2010/main" val="11455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22E0D18-A6BF-4019-A0D1-2217B1DA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norem veřejného a soukromého práva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23DB67CC-47E1-4A3D-BFD5-D3273841E2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Veřejné právo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2168532C-BF7F-42F1-A95B-1B81AA49E6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Ústava ČR</a:t>
            </a:r>
          </a:p>
          <a:p>
            <a:r>
              <a:rPr lang="cs-CZ" dirty="0"/>
              <a:t>Zakládací smlouvy EU</a:t>
            </a:r>
          </a:p>
          <a:p>
            <a:r>
              <a:rPr lang="cs-CZ" dirty="0"/>
              <a:t>Trestní zákoník</a:t>
            </a:r>
          </a:p>
          <a:p>
            <a:r>
              <a:rPr lang="cs-CZ" dirty="0"/>
              <a:t>Správní řád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="" xmlns:a16="http://schemas.microsoft.com/office/drawing/2014/main" id="{5C863328-B5E6-4493-8972-1BAAB9240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="" xmlns:a16="http://schemas.microsoft.com/office/drawing/2014/main" id="{EC2136C8-C86F-4F3C-BA2B-CB01C149D9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  <a:p>
            <a:r>
              <a:rPr lang="cs-CZ" dirty="0"/>
              <a:t>Zákon o obchodních korporacích</a:t>
            </a:r>
          </a:p>
          <a:p>
            <a:r>
              <a:rPr lang="cs-CZ" dirty="0"/>
              <a:t>Zákon o veřejných rejstřících</a:t>
            </a:r>
          </a:p>
        </p:txBody>
      </p:sp>
    </p:spTree>
    <p:extLst>
      <p:ext uri="{BB962C8B-B14F-4D97-AF65-F5344CB8AC3E}">
        <p14:creationId xmlns:p14="http://schemas.microsoft.com/office/powerpoint/2010/main" val="38295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A70B64-91CA-4B9A-9F97-4572A55A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 co třeba…?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9B86446-A8B2-47B4-8C88-8A8E50DFF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Zákoník práce….?</a:t>
            </a:r>
          </a:p>
          <a:p>
            <a:r>
              <a:rPr lang="cs-CZ" dirty="0"/>
              <a:t>Je pracovní právo právem soukromým nebo veřejným?</a:t>
            </a:r>
          </a:p>
          <a:p>
            <a:r>
              <a:rPr lang="cs-CZ" dirty="0"/>
              <a:t>A jedná se o samostatné právní odvětví?</a:t>
            </a:r>
          </a:p>
          <a:p>
            <a:r>
              <a:rPr lang="cs-CZ" dirty="0"/>
              <a:t>A je to pro praxi důležité? Obohacuje toto dělení teorii? Dozvídáme se něco převratného?</a:t>
            </a:r>
          </a:p>
        </p:txBody>
      </p:sp>
    </p:spTree>
    <p:extLst>
      <p:ext uri="{BB962C8B-B14F-4D97-AF65-F5344CB8AC3E}">
        <p14:creationId xmlns:p14="http://schemas.microsoft.com/office/powerpoint/2010/main" val="25306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AC62BD8-A97A-4DF2-A70C-FFEAD587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Interní sportovní normy a 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473DFF8-B7E9-4F88-985E-7D2C1E550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Samostatný soubor norem chování.</a:t>
            </a:r>
          </a:p>
          <a:p>
            <a:pPr algn="just"/>
            <a:r>
              <a:rPr lang="cs-CZ" dirty="0"/>
              <a:t>Na právnické fakultě byste se dozvěděli od některých teoretiků, že interní normy nejsou prameny práva, neboť neobsahují obecně závazná pravidla chování? Co je to obecnost? Co je to norma?</a:t>
            </a:r>
          </a:p>
          <a:p>
            <a:pPr algn="just"/>
            <a:r>
              <a:rPr lang="cs-CZ" dirty="0"/>
              <a:t>Jsou na soukromoprávní bázi. Subjekty se je zavázaly dodržovat.</a:t>
            </a:r>
          </a:p>
          <a:p>
            <a:pPr algn="just"/>
            <a:r>
              <a:rPr lang="cs-CZ" dirty="0"/>
              <a:t>Soudy je za zdroj pravidel považují, i když těžko říct, zda právní či neprávní. Často je zohledňují ve svých rozhodnutích.</a:t>
            </a:r>
          </a:p>
        </p:txBody>
      </p:sp>
    </p:spTree>
    <p:extLst>
      <p:ext uri="{BB962C8B-B14F-4D97-AF65-F5344CB8AC3E}">
        <p14:creationId xmlns:p14="http://schemas.microsoft.com/office/powerpoint/2010/main" val="10557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70EEDA-600B-4DA0-A134-5C9BDBE1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„Odvětvové“ zásady sportovního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C7799C9-71D1-45A0-BC52-24DA1EA3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Samozřejmě, že některé z těchto zásad se dají vztáhnout na právní řád obecně. Pro sportovní právo jsou důležité zejména:</a:t>
            </a:r>
          </a:p>
          <a:p>
            <a:pPr lvl="1" algn="just"/>
            <a:r>
              <a:rPr lang="cs-CZ" b="1" dirty="0"/>
              <a:t>Autonomie vůle</a:t>
            </a:r>
          </a:p>
          <a:p>
            <a:pPr lvl="1" algn="just"/>
            <a:r>
              <a:rPr lang="cs-CZ" b="1" dirty="0"/>
              <a:t>Svobodný výběr právního jednání a jeho obsahu</a:t>
            </a:r>
          </a:p>
          <a:p>
            <a:pPr lvl="2" algn="just"/>
            <a:r>
              <a:rPr lang="cs-CZ" dirty="0"/>
              <a:t>Lze pod ni podřadit zásadu smluvní volnosti</a:t>
            </a:r>
          </a:p>
          <a:p>
            <a:pPr lvl="3" algn="just"/>
            <a:r>
              <a:rPr lang="cs-CZ" dirty="0"/>
              <a:t>Př.: smlouva mezi sportovcem a klubem je často </a:t>
            </a:r>
            <a:r>
              <a:rPr lang="cs-CZ" dirty="0" err="1"/>
              <a:t>inominát</a:t>
            </a:r>
            <a:r>
              <a:rPr lang="cs-CZ" dirty="0"/>
              <a:t> (podrobněji příště)</a:t>
            </a:r>
          </a:p>
          <a:p>
            <a:pPr lvl="1" algn="just"/>
            <a:r>
              <a:rPr lang="cs-CZ" b="1" dirty="0"/>
              <a:t>Zásada stability</a:t>
            </a:r>
          </a:p>
          <a:p>
            <a:pPr lvl="2" algn="just"/>
            <a:r>
              <a:rPr lang="cs-CZ" dirty="0"/>
              <a:t>Časté u profesionálních hráčů – pokud podepíší smlouvu s klubem, který do nich investuje nemalé peníze, klub si je „pojistí“ obtížnými podmínkami odchodu.</a:t>
            </a:r>
          </a:p>
          <a:p>
            <a:pPr lvl="1" algn="just"/>
            <a:r>
              <a:rPr lang="cs-CZ" b="1" dirty="0"/>
              <a:t>Autonomie sportovních federací a asociací</a:t>
            </a:r>
          </a:p>
          <a:p>
            <a:pPr algn="just"/>
            <a:r>
              <a:rPr lang="cs-CZ" dirty="0"/>
              <a:t>V podstatě se v mnohém překrývá se spolkovou autonomií a svobodou sdružování vyjádřenou v LZPS.</a:t>
            </a:r>
          </a:p>
        </p:txBody>
      </p:sp>
    </p:spTree>
    <p:extLst>
      <p:ext uri="{BB962C8B-B14F-4D97-AF65-F5344CB8AC3E}">
        <p14:creationId xmlns:p14="http://schemas.microsoft.com/office/powerpoint/2010/main" val="27584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22</TotalTime>
  <Words>404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Berlín</vt:lpstr>
      <vt:lpstr>Obecný úvod do sportovního práva</vt:lpstr>
      <vt:lpstr>Sportovní právo</vt:lpstr>
      <vt:lpstr>Jedná se o jednoznačnou odpověď?</vt:lpstr>
      <vt:lpstr>Pro větší zjednodušení bývá někdy právo děleno na právo soukromé a právo veřejné.</vt:lpstr>
      <vt:lpstr>Příklady norem veřejného a soukromého práva</vt:lpstr>
      <vt:lpstr>Ale co třeba…?</vt:lpstr>
      <vt:lpstr>Interní sportovní normy a pravidla</vt:lpstr>
      <vt:lpstr>„Odvětvové“ zásady sportovního práva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Obecný úvod do sportovního práva</dc:title>
  <dc:creator>Whistlerer</dc:creator>
  <cp:lastModifiedBy>Petr Skryja</cp:lastModifiedBy>
  <cp:revision>10</cp:revision>
  <dcterms:created xsi:type="dcterms:W3CDTF">2018-07-28T17:54:14Z</dcterms:created>
  <dcterms:modified xsi:type="dcterms:W3CDTF">2018-11-12T17:58:06Z</dcterms:modified>
</cp:coreProperties>
</file>