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55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552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898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1227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327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454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66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002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19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82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35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55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06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8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51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94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72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357E9-EB95-4870-AEC3-8D64BDBA05E9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71541-BCB4-43AC-8EC3-B742D002F4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182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A1744A5-E7EE-4578-A626-65DBFEA008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vztahy sportovních subjektů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2BF2AC5-B50F-45CB-92D8-BD9545379A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Petr Skryja</a:t>
            </a:r>
            <a:r>
              <a:rPr lang="cs-CZ" smtClean="0"/>
              <a:t>, Ph.D., </a:t>
            </a:r>
            <a:r>
              <a:rPr lang="cs-CZ" dirty="0"/>
              <a:t>LL.M.</a:t>
            </a:r>
          </a:p>
        </p:txBody>
      </p:sp>
    </p:spTree>
    <p:extLst>
      <p:ext uri="{BB962C8B-B14F-4D97-AF65-F5344CB8AC3E}">
        <p14:creationId xmlns:p14="http://schemas.microsoft.com/office/powerpoint/2010/main" val="4040993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2651B01-A496-4826-B1EE-9661396B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vztahů ve sportu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CAD99FC4-7271-433F-86B2-53E5ABE19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Důležitá je </a:t>
            </a:r>
            <a:r>
              <a:rPr lang="cs-CZ" b="1" dirty="0"/>
              <a:t>sportovní autonomie</a:t>
            </a:r>
            <a:r>
              <a:rPr lang="cs-CZ" dirty="0"/>
              <a:t>, o které jsme se bavili u spolků.</a:t>
            </a:r>
          </a:p>
          <a:p>
            <a:r>
              <a:rPr lang="cs-CZ" dirty="0"/>
              <a:t>Trestněprávní přesah – zde má stát monopol</a:t>
            </a:r>
          </a:p>
          <a:p>
            <a:r>
              <a:rPr lang="cs-CZ" dirty="0"/>
              <a:t>Soukromoprávní rovina – spory řeší obecné soudy i rozhodčí orgány</a:t>
            </a:r>
          </a:p>
          <a:p>
            <a:r>
              <a:rPr lang="cs-CZ" dirty="0"/>
              <a:t>Správní právo – disciplinární řízení má přesah do správního práva – zde je opět důležité ve většině případů rozhodčí řízení.</a:t>
            </a:r>
          </a:p>
          <a:p>
            <a:r>
              <a:rPr lang="cs-CZ" dirty="0"/>
              <a:t>Hráč dává souhlas s pravidly klubu a tím i se specifickým způsobem rozhodování sporů.</a:t>
            </a:r>
          </a:p>
        </p:txBody>
      </p:sp>
    </p:spTree>
    <p:extLst>
      <p:ext uri="{BB962C8B-B14F-4D97-AF65-F5344CB8AC3E}">
        <p14:creationId xmlns:p14="http://schemas.microsoft.com/office/powerpoint/2010/main" val="2438766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056F047-392C-4FDF-AACC-9E6FFE92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činnost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xmlns="" id="{60E52342-4161-4903-8612-7B4C00BF24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širším smyslu – regulováno obecnými právními normami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E85CA87-D8A0-4A9D-9CA4-3BFCE3EC18C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Příklad:</a:t>
            </a:r>
          </a:p>
          <a:p>
            <a:r>
              <a:rPr lang="cs-CZ" dirty="0"/>
              <a:t>Daně</a:t>
            </a:r>
          </a:p>
          <a:p>
            <a:r>
              <a:rPr lang="cs-CZ" dirty="0"/>
              <a:t>Dotace</a:t>
            </a:r>
          </a:p>
          <a:p>
            <a:r>
              <a:rPr lang="cs-CZ" dirty="0"/>
              <a:t>Sponzoring</a:t>
            </a:r>
          </a:p>
          <a:p>
            <a:r>
              <a:rPr lang="cs-CZ" dirty="0"/>
              <a:t>Sportovní smlouvy (mohou mít formu pracovních smluv, častěji </a:t>
            </a:r>
            <a:r>
              <a:rPr lang="cs-CZ" dirty="0" err="1"/>
              <a:t>inominát</a:t>
            </a:r>
            <a:r>
              <a:rPr lang="cs-CZ" dirty="0"/>
              <a:t>)</a:t>
            </a:r>
          </a:p>
          <a:p>
            <a:r>
              <a:rPr lang="cs-CZ" dirty="0"/>
              <a:t>Obecné, normativní a závazné</a:t>
            </a:r>
          </a:p>
          <a:p>
            <a:r>
              <a:rPr lang="cs-CZ" dirty="0"/>
              <a:t>Hmotněprávní i procesní rozměr zakotven v zákonech a dalších právních předpisech.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7A339A6E-238E-4D67-B9EF-0E6BACC4C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 užším smyslu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1DC555A4-1523-435E-9318-4E65401FB02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/>
              <a:t>Statuty sportovních klubů, svaz/asociací</a:t>
            </a:r>
          </a:p>
          <a:p>
            <a:r>
              <a:rPr lang="cs-CZ" dirty="0"/>
              <a:t>Sportovní pravidla atd.</a:t>
            </a:r>
          </a:p>
          <a:p>
            <a:r>
              <a:rPr lang="cs-CZ" dirty="0"/>
              <a:t>Vyšší vliv sportovní autonomie</a:t>
            </a:r>
          </a:p>
          <a:p>
            <a:r>
              <a:rPr lang="cs-CZ" dirty="0"/>
              <a:t>Často vyňato z posuzování obecnými soudy – budeme řešit u arbitráží</a:t>
            </a:r>
          </a:p>
        </p:txBody>
      </p:sp>
    </p:spTree>
    <p:extLst>
      <p:ext uri="{BB962C8B-B14F-4D97-AF65-F5344CB8AC3E}">
        <p14:creationId xmlns:p14="http://schemas.microsoft.com/office/powerpoint/2010/main" val="3492446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3E0F00A-C5E1-460C-8828-8EF582AFC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Rozdíly mezi sportovní činností v širším a v užším smyslu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xmlns="" id="{F9AF58BB-9000-437C-BC27-45D9198091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širším smyslu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xmlns="" id="{AC38D2AB-D947-4646-A2E5-B3EF81E1845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Forma: obecné právní normy stanoveny a vynucovány státem – mocenský monopol státu</a:t>
            </a:r>
          </a:p>
          <a:p>
            <a:r>
              <a:rPr lang="cs-CZ" dirty="0"/>
              <a:t>Státní donucení: stát má monopol </a:t>
            </a:r>
            <a:r>
              <a:rPr lang="cs-CZ" dirty="0" smtClean="0"/>
              <a:t> </a:t>
            </a:r>
            <a:r>
              <a:rPr lang="cs-CZ" dirty="0"/>
              <a:t>– trest za porušení právních norem považován za legální a legitimní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25EE347F-EAE2-4461-BFA9-5570AD0869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V užším smyslu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xmlns="" id="{B163C3EF-7EAF-4B65-A2BB-2A412A10ABA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Pravidla stanovují nestátní subjekty – sportovní organizace, rozhodčí soudy atd. – nemají charakter právních norem (chybí obecnost, všeobecná závaznost, normativnost)</a:t>
            </a:r>
          </a:p>
          <a:p>
            <a:r>
              <a:rPr lang="cs-CZ" dirty="0"/>
              <a:t>Státní donucení: absentuje</a:t>
            </a:r>
          </a:p>
          <a:p>
            <a:r>
              <a:rPr lang="cs-CZ" dirty="0"/>
              <a:t>Donucení: nepřímé (např. morální normy – etické kodexy, fair play, mravní zásady)</a:t>
            </a:r>
          </a:p>
          <a:p>
            <a:r>
              <a:rPr lang="cs-CZ" dirty="0"/>
              <a:t>Přímé – zajišťují sportovní organizace a rozhodčí soudy.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12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Connector 11">
            <a:extLst>
              <a:ext uri="{FF2B5EF4-FFF2-40B4-BE49-F238E27FC236}">
                <a16:creationId xmlns:a16="http://schemas.microsoft.com/office/drawing/2014/main" xmlns="" id="{DB146403-F3D6-484B-B2ED-97F9565D037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3">
            <a:extLst>
              <a:ext uri="{FF2B5EF4-FFF2-40B4-BE49-F238E27FC236}">
                <a16:creationId xmlns:a16="http://schemas.microsoft.com/office/drawing/2014/main" xmlns="" id="{823AC064-BC96-4F32-8AE1-B2FD387548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1D5F84-281E-488F-9E4B-E63474AEF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400">
                <a:solidFill>
                  <a:srgbClr val="FFFFFF"/>
                </a:solidFill>
              </a:rPr>
              <a:t>Pro připomenutí – schéma z první hodiny – vidíte trhliny?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5905443B-ADCE-4459-B31B-38B676B40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029" y="307731"/>
            <a:ext cx="3487938" cy="399763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5B0C214-573A-440D-A3F0-BE215B9B3A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043" y="383339"/>
            <a:ext cx="5455917" cy="3846421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7E7C77BC-7138-40B1-A15B-20F57A4946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0518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E218038-2755-477C-9348-B866D1FD9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norma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C478AB2-CFE2-4DAA-934A-FE1BD098C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2 možné významy:</a:t>
            </a:r>
          </a:p>
          <a:p>
            <a:pPr lvl="1"/>
            <a:r>
              <a:rPr lang="cs-CZ" b="1" dirty="0"/>
              <a:t>Sportovní pravidla v širším smyslu</a:t>
            </a:r>
            <a:r>
              <a:rPr lang="cs-CZ" dirty="0"/>
              <a:t> – upravují vnitřní organizaci institucí – např. organizační řády.</a:t>
            </a:r>
          </a:p>
          <a:p>
            <a:pPr lvl="1"/>
            <a:r>
              <a:rPr lang="cs-CZ" b="1" dirty="0"/>
              <a:t>Sportovní pravidla v užším smyslu </a:t>
            </a:r>
            <a:r>
              <a:rPr lang="cs-CZ" dirty="0"/>
              <a:t>– upravují provozování vlastní sportovní aktivity – pravidla hry + pravidla se hrou související (např. soutěžní a disciplinární řády.</a:t>
            </a:r>
          </a:p>
          <a:p>
            <a:r>
              <a:rPr lang="cs-CZ" b="1" dirty="0"/>
              <a:t>Versus neorganizovaná činnost </a:t>
            </a:r>
            <a:r>
              <a:rPr lang="cs-CZ" dirty="0"/>
              <a:t>– př. jdu si „zakopat míčem u baráku“ – obecná sportovní pravidla se na tuto hru nevztahují</a:t>
            </a:r>
          </a:p>
          <a:p>
            <a:pPr algn="just"/>
            <a:r>
              <a:rPr lang="cs-CZ" dirty="0"/>
              <a:t>Nebo jen zdánlivě nevztahují? Pokud jsem např. profesionální fotbalista a budu učit fotbal „děti u baráku“, poruším obecná pravidla hry a někomu tím ublížím, platí pro mě vyšší standard při případné náhradě škody – pro srovnání § 4 OZ.</a:t>
            </a:r>
          </a:p>
        </p:txBody>
      </p:sp>
    </p:spTree>
    <p:extLst>
      <p:ext uri="{BB962C8B-B14F-4D97-AF65-F5344CB8AC3E}">
        <p14:creationId xmlns:p14="http://schemas.microsoft.com/office/powerpoint/2010/main" val="1633819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8B3CA8F-56FA-486D-BE70-D576C3E6A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Sportovní pravidla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A0491EF-DA16-4FF9-ADAA-0541AE067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pravidla sportu – způsob a pravidla hry</a:t>
            </a:r>
          </a:p>
          <a:p>
            <a:r>
              <a:rPr lang="cs-CZ" dirty="0"/>
              <a:t>Pravidla sportovních organizací – podmínky kvalifikace, trenérské činnosti, sportovních akcí atd.</a:t>
            </a:r>
          </a:p>
          <a:p>
            <a:r>
              <a:rPr lang="cs-CZ" dirty="0"/>
              <a:t>Dále pak schéma: místní klub – národní svaz/asociace – nadnárodní svaz/asociace – mezinárodní svaz/asociace – důležité v </a:t>
            </a:r>
            <a:r>
              <a:rPr lang="cs-CZ"/>
              <a:t>hiearchii</a:t>
            </a:r>
            <a:r>
              <a:rPr lang="cs-CZ" dirty="0"/>
              <a:t> sportovních pravidel</a:t>
            </a:r>
          </a:p>
        </p:txBody>
      </p:sp>
    </p:spTree>
    <p:extLst>
      <p:ext uri="{BB962C8B-B14F-4D97-AF65-F5344CB8AC3E}">
        <p14:creationId xmlns:p14="http://schemas.microsoft.com/office/powerpoint/2010/main" val="4220046034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135</TotalTime>
  <Words>430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Berlín</vt:lpstr>
      <vt:lpstr>Právní vztahy sportovních subjektů</vt:lpstr>
      <vt:lpstr>Specifika vztahů ve sportu</vt:lpstr>
      <vt:lpstr>Sportovní činnost</vt:lpstr>
      <vt:lpstr>Rozdíly mezi sportovní činností v širším a v užším smyslu</vt:lpstr>
      <vt:lpstr>Pro připomenutí – schéma z první hodiny – vidíte trhliny?</vt:lpstr>
      <vt:lpstr>Sportovní norma</vt:lpstr>
      <vt:lpstr>Sportovní pravidla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vztahy sportovních subjektů</dc:title>
  <dc:creator>Whistlerer</dc:creator>
  <cp:lastModifiedBy>Petr Skryja</cp:lastModifiedBy>
  <cp:revision>14</cp:revision>
  <dcterms:created xsi:type="dcterms:W3CDTF">2018-07-28T16:43:17Z</dcterms:created>
  <dcterms:modified xsi:type="dcterms:W3CDTF">2018-11-12T17:59:53Z</dcterms:modified>
</cp:coreProperties>
</file>