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1"/>
    <p:sldMasterId id="2147483723" r:id="rId2"/>
  </p:sldMasterIdLst>
  <p:notesMasterIdLst>
    <p:notesMasterId r:id="rId25"/>
  </p:notesMasterIdLst>
  <p:handoutMasterIdLst>
    <p:handoutMasterId r:id="rId26"/>
  </p:handoutMasterIdLst>
  <p:sldIdLst>
    <p:sldId id="312" r:id="rId3"/>
    <p:sldId id="309" r:id="rId4"/>
    <p:sldId id="298" r:id="rId5"/>
    <p:sldId id="299" r:id="rId6"/>
    <p:sldId id="283" r:id="rId7"/>
    <p:sldId id="300" r:id="rId8"/>
    <p:sldId id="310" r:id="rId9"/>
    <p:sldId id="301" r:id="rId10"/>
    <p:sldId id="302" r:id="rId11"/>
    <p:sldId id="304" r:id="rId12"/>
    <p:sldId id="308" r:id="rId13"/>
    <p:sldId id="315" r:id="rId14"/>
    <p:sldId id="305" r:id="rId15"/>
    <p:sldId id="318" r:id="rId16"/>
    <p:sldId id="311" r:id="rId17"/>
    <p:sldId id="306" r:id="rId18"/>
    <p:sldId id="316" r:id="rId19"/>
    <p:sldId id="317" r:id="rId20"/>
    <p:sldId id="290" r:id="rId21"/>
    <p:sldId id="307" r:id="rId22"/>
    <p:sldId id="314" r:id="rId23"/>
    <p:sldId id="269" r:id="rId2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22421"/>
    <a:srgbClr val="2E3333"/>
    <a:srgbClr val="1A1A16"/>
    <a:srgbClr val="1A1A10"/>
    <a:srgbClr val="16151E"/>
    <a:srgbClr val="292511"/>
    <a:srgbClr val="000000"/>
    <a:srgbClr val="FF5517"/>
    <a:srgbClr val="FF79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91" autoAdjust="0"/>
    <p:restoredTop sz="70827" autoAdjust="0"/>
  </p:normalViewPr>
  <p:slideViewPr>
    <p:cSldViewPr snapToGrid="0" snapToObjects="1">
      <p:cViewPr varScale="1">
        <p:scale>
          <a:sx n="85" d="100"/>
          <a:sy n="85" d="100"/>
        </p:scale>
        <p:origin x="84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293"/>
    </p:cViewPr>
  </p:sorterViewPr>
  <p:notesViewPr>
    <p:cSldViewPr snapToGrid="0" snapToObjects="1">
      <p:cViewPr varScale="1">
        <p:scale>
          <a:sx n="101" d="100"/>
          <a:sy n="101" d="100"/>
        </p:scale>
        <p:origin x="-3232" y="-12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64D70A94-535E-A242-8751-E65D819C19D3}" type="datetimeFigureOut">
              <a:rPr lang="en-US" smtClean="0"/>
              <a:pPr/>
              <a:t>10/25/2017</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97442F98-C731-A94C-AA10-6D9C96A04D6B}" type="slidenum">
              <a:rPr lang="en-US" smtClean="0"/>
              <a:pPr/>
              <a:t>‹#›</a:t>
            </a:fld>
            <a:endParaRPr lang="en-US"/>
          </a:p>
        </p:txBody>
      </p:sp>
    </p:spTree>
    <p:extLst>
      <p:ext uri="{BB962C8B-B14F-4D97-AF65-F5344CB8AC3E}">
        <p14:creationId xmlns:p14="http://schemas.microsoft.com/office/powerpoint/2010/main" val="22040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1A25BBB-A885-FB47-A586-C46B257BEE92}" type="datetimeFigureOut">
              <a:rPr lang="en-US" smtClean="0"/>
              <a:pPr/>
              <a:t>10/25/2017</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36B4B2F-0019-C942-9AE2-8EB4A07943DA}" type="slidenum">
              <a:rPr lang="en-US" smtClean="0"/>
              <a:pPr/>
              <a:t>‹#›</a:t>
            </a:fld>
            <a:endParaRPr lang="en-US"/>
          </a:p>
        </p:txBody>
      </p:sp>
    </p:spTree>
    <p:extLst>
      <p:ext uri="{BB962C8B-B14F-4D97-AF65-F5344CB8AC3E}">
        <p14:creationId xmlns:p14="http://schemas.microsoft.com/office/powerpoint/2010/main" val="14626320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2531" name="Rectangle 3"/>
          <p:cNvSpPr>
            <a:spLocks noGrp="1" noChangeArrowheads="1"/>
          </p:cNvSpPr>
          <p:nvPr>
            <p:ph type="body" idx="1"/>
          </p:nvPr>
        </p:nvSpPr>
        <p:spPr bwMode="auto">
          <a:xfrm>
            <a:off x="907307" y="4715273"/>
            <a:ext cx="4983061" cy="4466432"/>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dirty="0">
              <a:latin typeface="Wingdings" pitchFamily="2" charset="2"/>
              <a:cs typeface="Arial" pitchFamily="34" charset="0"/>
            </a:endParaRPr>
          </a:p>
          <a:p>
            <a:pPr eaLnBrk="1" hangingPunct="1">
              <a:spcBef>
                <a:spcPct val="0"/>
              </a:spcBef>
            </a:pPr>
            <a:r>
              <a:rPr lang="en-US" sz="1000" dirty="0">
                <a:latin typeface="Arial" pitchFamily="34" charset="0"/>
                <a:cs typeface="Arial" pitchFamily="34" charset="0"/>
              </a:rPr>
              <a:t> </a:t>
            </a:r>
          </a:p>
          <a:p>
            <a:pPr eaLnBrk="1" hangingPunct="1">
              <a:spcBef>
                <a:spcPct val="0"/>
              </a:spcBef>
            </a:pPr>
            <a:r>
              <a:rPr lang="en-US" sz="1000" dirty="0">
                <a:latin typeface="Symbol" pitchFamily="18" charset="2"/>
                <a:cs typeface="Arial" pitchFamily="34" charset="0"/>
              </a:rPr>
              <a:t>·</a:t>
            </a:r>
            <a:r>
              <a:rPr lang="en-US" sz="1000" dirty="0">
                <a:cs typeface="Times New Roman" pitchFamily="18" charset="0"/>
              </a:rPr>
              <a:t>    </a:t>
            </a:r>
            <a:endParaRPr lang="cs-CZ" sz="1000" dirty="0">
              <a:cs typeface="Times New Roman" pitchFamily="18" charset="0"/>
            </a:endParaRPr>
          </a:p>
        </p:txBody>
      </p:sp>
    </p:spTree>
    <p:extLst>
      <p:ext uri="{BB962C8B-B14F-4D97-AF65-F5344CB8AC3E}">
        <p14:creationId xmlns:p14="http://schemas.microsoft.com/office/powerpoint/2010/main" val="2810587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036B4B2F-0019-C942-9AE2-8EB4A07943DA}" type="slidenum">
              <a:rPr lang="en-US" smtClean="0"/>
              <a:pPr/>
              <a:t>17</a:t>
            </a:fld>
            <a:endParaRPr lang="en-US"/>
          </a:p>
        </p:txBody>
      </p:sp>
    </p:spTree>
    <p:extLst>
      <p:ext uri="{BB962C8B-B14F-4D97-AF65-F5344CB8AC3E}">
        <p14:creationId xmlns:p14="http://schemas.microsoft.com/office/powerpoint/2010/main" val="1422032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9699" name="Rectangle 3"/>
          <p:cNvSpPr>
            <a:spLocks noGrp="1" noChangeArrowheads="1"/>
          </p:cNvSpPr>
          <p:nvPr>
            <p:ph type="body" idx="1"/>
          </p:nvPr>
        </p:nvSpPr>
        <p:spPr bwMode="auto">
          <a:xfrm>
            <a:off x="907307" y="4715273"/>
            <a:ext cx="4983061" cy="4466432"/>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sz="1000" b="1" dirty="0">
              <a:latin typeface="Arial" pitchFamily="34" charset="0"/>
              <a:cs typeface="Arial" pitchFamily="34" charset="0"/>
            </a:endParaRPr>
          </a:p>
          <a:p>
            <a:pPr eaLnBrk="1" hangingPunct="1">
              <a:spcBef>
                <a:spcPct val="0"/>
              </a:spcBef>
            </a:pPr>
            <a:endParaRPr lang="pl-PL" sz="700" dirty="0">
              <a:solidFill>
                <a:srgbClr val="FF0000"/>
              </a:solidFill>
              <a:cs typeface="Times New Roman" pitchFamily="18" charset="0"/>
            </a:endParaRPr>
          </a:p>
        </p:txBody>
      </p:sp>
    </p:spTree>
    <p:extLst>
      <p:ext uri="{BB962C8B-B14F-4D97-AF65-F5344CB8AC3E}">
        <p14:creationId xmlns:p14="http://schemas.microsoft.com/office/powerpoint/2010/main" val="87970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036B4B2F-0019-C942-9AE2-8EB4A07943DA}" type="slidenum">
              <a:rPr lang="en-US" smtClean="0"/>
              <a:pPr/>
              <a:t>20</a:t>
            </a:fld>
            <a:endParaRPr lang="en-US"/>
          </a:p>
        </p:txBody>
      </p:sp>
    </p:spTree>
    <p:extLst>
      <p:ext uri="{BB962C8B-B14F-4D97-AF65-F5344CB8AC3E}">
        <p14:creationId xmlns:p14="http://schemas.microsoft.com/office/powerpoint/2010/main" val="3210866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036B4B2F-0019-C942-9AE2-8EB4A07943DA}" type="slidenum">
              <a:rPr lang="en-US" smtClean="0"/>
              <a:pPr/>
              <a:t>21</a:t>
            </a:fld>
            <a:endParaRPr lang="en-US"/>
          </a:p>
        </p:txBody>
      </p:sp>
    </p:spTree>
    <p:extLst>
      <p:ext uri="{BB962C8B-B14F-4D97-AF65-F5344CB8AC3E}">
        <p14:creationId xmlns:p14="http://schemas.microsoft.com/office/powerpoint/2010/main" val="510371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036B4B2F-0019-C942-9AE2-8EB4A07943DA}" type="slidenum">
              <a:rPr lang="en-US" smtClean="0"/>
              <a:pPr/>
              <a:t>22</a:t>
            </a:fld>
            <a:endParaRPr lang="en-US"/>
          </a:p>
        </p:txBody>
      </p:sp>
    </p:spTree>
    <p:extLst>
      <p:ext uri="{BB962C8B-B14F-4D97-AF65-F5344CB8AC3E}">
        <p14:creationId xmlns:p14="http://schemas.microsoft.com/office/powerpoint/2010/main" val="596901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1150622"/>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774703" y="2973325"/>
            <a:ext cx="6400354" cy="1752451"/>
          </a:xfrm>
        </p:spPr>
        <p:txBody>
          <a:bodyPr/>
          <a:lstStyle>
            <a:lvl1pPr marL="0" indent="0" algn="l">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415435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380949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245064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283494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114778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422624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350957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22399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dirty="0"/>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264520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26958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2600179"/>
            <a:ext cx="7772176" cy="1361777"/>
          </a:xfrm>
        </p:spPr>
        <p:txBody>
          <a:bodyPr/>
          <a:lstStyle>
            <a:lvl1pPr algn="l">
              <a:defRPr sz="2800" b="1" cap="all"/>
            </a:lvl1pPr>
          </a:lstStyle>
          <a:p>
            <a:r>
              <a:rPr lang="ga-IE"/>
              <a:t>Click to edit Master title style</a:t>
            </a:r>
            <a:endParaRPr lang="en-US"/>
          </a:p>
        </p:txBody>
      </p:sp>
      <p:sp>
        <p:nvSpPr>
          <p:cNvPr id="3" name="Text Placeholder 2"/>
          <p:cNvSpPr>
            <a:spLocks noGrp="1"/>
          </p:cNvSpPr>
          <p:nvPr>
            <p:ph type="body" idx="1"/>
          </p:nvPr>
        </p:nvSpPr>
        <p:spPr>
          <a:xfrm>
            <a:off x="722189" y="1099991"/>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ga-IE"/>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218790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91254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2246177"/>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457647" y="2885765"/>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5" name="Text Placeholder 4"/>
          <p:cNvSpPr>
            <a:spLocks noGrp="1"/>
          </p:cNvSpPr>
          <p:nvPr>
            <p:ph type="body" sz="quarter" idx="3"/>
          </p:nvPr>
        </p:nvSpPr>
        <p:spPr>
          <a:xfrm>
            <a:off x="4644555" y="2267025"/>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4644555" y="2906613"/>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64071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310927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 </a:t>
            </a:r>
            <a:r>
              <a:rPr lang="en-US" b="1">
                <a:latin typeface="Helvetica Neue"/>
                <a:cs typeface="Helvetica Neue"/>
              </a:rPr>
              <a:t>storyful.</a:t>
            </a:r>
            <a:endParaRPr lang="en-US" b="1" dirty="0">
              <a:latin typeface="Helvetica Neue"/>
              <a:cs typeface="Helvetica Neue"/>
            </a:endParaRPr>
          </a:p>
        </p:txBody>
      </p:sp>
    </p:spTree>
    <p:extLst>
      <p:ext uri="{BB962C8B-B14F-4D97-AF65-F5344CB8AC3E}">
        <p14:creationId xmlns:p14="http://schemas.microsoft.com/office/powerpoint/2010/main" val="400435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323253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ga-IE"/>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Light" charset="0"/>
              </a:rPr>
              <a:t>Drag picture to placeholder or click icon to add</a:t>
            </a:r>
            <a:endParaRPr lang="en-US" noProof="0">
              <a:sym typeface="Ubuntu Light"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341039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3.png"/><Relationship Id="rId5" Type="http://schemas.openxmlformats.org/officeDocument/2006/relationships/slideLayout" Target="../slideLayouts/slideLayout14.xml"/><Relationship Id="rId10" Type="http://schemas.openxmlformats.org/officeDocument/2006/relationships/image" Target="../media/image2.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544513" y="2374900"/>
            <a:ext cx="7912100" cy="185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text styles</a:t>
            </a:r>
          </a:p>
          <a:p>
            <a:pPr lvl="1"/>
            <a:r>
              <a:rPr lang="ga-IE">
                <a:sym typeface="Ubuntu Light" charset="0"/>
              </a:rPr>
              <a:t>Second level</a:t>
            </a:r>
          </a:p>
          <a:p>
            <a:pPr lvl="2"/>
            <a:r>
              <a:rPr lang="ga-IE">
                <a:sym typeface="Ubuntu Light" charset="0"/>
              </a:rPr>
              <a:t>Third level</a:t>
            </a:r>
          </a:p>
          <a:p>
            <a:pPr lvl="3"/>
            <a:r>
              <a:rPr lang="ga-IE">
                <a:sym typeface="Ubuntu Light" charset="0"/>
              </a:rPr>
              <a:t>Fourth level</a:t>
            </a:r>
          </a:p>
          <a:p>
            <a:pPr lvl="4"/>
            <a:r>
              <a:rPr lang="ga-IE">
                <a:sym typeface="Ubuntu Light" charset="0"/>
              </a:rPr>
              <a:t>Fifth level</a:t>
            </a:r>
            <a:endParaRPr lang="en-US" dirty="0">
              <a:sym typeface="Ubuntu Light" charset="0"/>
            </a:endParaRPr>
          </a:p>
        </p:txBody>
      </p:sp>
      <p:sp>
        <p:nvSpPr>
          <p:cNvPr id="1027" name="Rectangle 3"/>
          <p:cNvSpPr>
            <a:spLocks noGrp="1" noChangeArrowheads="1"/>
          </p:cNvSpPr>
          <p:nvPr>
            <p:ph type="title"/>
          </p:nvPr>
        </p:nvSpPr>
        <p:spPr bwMode="auto">
          <a:xfrm>
            <a:off x="544513" y="482600"/>
            <a:ext cx="7902575" cy="1195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title style</a:t>
            </a:r>
            <a:endParaRPr lang="en-US" dirty="0">
              <a:sym typeface="Ubuntu Light" charset="0"/>
            </a:endParaRPr>
          </a:p>
        </p:txBody>
      </p:sp>
      <p:sp>
        <p:nvSpPr>
          <p:cNvPr id="1028" name="Text Box 4"/>
          <p:cNvSpPr txBox="1">
            <a:spLocks noGrp="1" noChangeArrowheads="1"/>
          </p:cNvSpPr>
          <p:nvPr>
            <p:ph type="sldNum" sz="quarter" idx="4"/>
          </p:nvPr>
        </p:nvSpPr>
        <p:spPr bwMode="auto">
          <a:xfrm>
            <a:off x="554037" y="6446156"/>
            <a:ext cx="3630637"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spc="2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a:t> </a:t>
            </a:r>
            <a:endParaRPr lang="en-US" dirty="0">
              <a:latin typeface="Ubuntu"/>
              <a:cs typeface="Ubuntu"/>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hf hdr="0" ftr="0" dt="0"/>
  <p:txStyles>
    <p:titleStyle>
      <a:lvl1pPr algn="l" rtl="0" eaLnBrk="1" fontAlgn="base" hangingPunct="1">
        <a:spcBef>
          <a:spcPct val="0"/>
        </a:spcBef>
        <a:spcAft>
          <a:spcPct val="0"/>
        </a:spcAft>
        <a:defRPr sz="5900" spc="-100">
          <a:solidFill>
            <a:srgbClr val="FFFFFF"/>
          </a:solidFill>
          <a:latin typeface="+mj-lt"/>
          <a:ea typeface="+mj-ea"/>
          <a:cs typeface="+mj-cs"/>
          <a:sym typeface="Ubuntu Light" charset="0"/>
        </a:defRPr>
      </a:lvl1pPr>
      <a:lvl2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1pPr>
      <a:lvl2pPr marL="522288" indent="-200025"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2pPr>
      <a:lvl3pPr marL="803275"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3pPr>
      <a:lvl4pPr marL="1123950"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4pPr>
      <a:lvl5pPr marL="1446213"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5pPr>
      <a:lvl6pPr marL="321457"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6pPr>
      <a:lvl7pPr marL="642915"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7pPr>
      <a:lvl8pPr marL="964372"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8pPr>
      <a:lvl9pPr marL="1285829"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http://www.deaflympics.com/images/20030507-0001.gif" TargetMode="External"/><Relationship Id="rId5" Type="http://schemas.openxmlformats.org/officeDocument/2006/relationships/image" Target="../media/image10.png"/><Relationship Id="rId4" Type="http://schemas.openxmlformats.org/officeDocument/2006/relationships/image" Target="http://www.paralympic.org/export/pics/main_ipc/ipc_logo_new.gif"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140" y="3586427"/>
            <a:ext cx="3335643" cy="3175618"/>
          </a:xfrm>
        </p:spPr>
      </p:pic>
      <p:sp>
        <p:nvSpPr>
          <p:cNvPr id="4" name="Zástupný symbol pro číslo snímku 3"/>
          <p:cNvSpPr>
            <a:spLocks noGrp="1"/>
          </p:cNvSpPr>
          <p:nvPr>
            <p:ph type="sldNum" sz="quarter" idx="10"/>
          </p:nvPr>
        </p:nvSpPr>
        <p:spPr/>
        <p:txBody>
          <a:bodyPr/>
          <a:lstStyle/>
          <a:p>
            <a:fld id="{F4B88F72-1EA4-FE40-A5CA-BD0111E6622B}" type="slidenum">
              <a:rPr lang="en-US" smtClean="0"/>
              <a:pPr/>
              <a:t>1</a:t>
            </a:fld>
            <a:r>
              <a:rPr lang="en-US" smtClean="0"/>
              <a:t> </a:t>
            </a:r>
            <a:endParaRPr lang="en-US" b="1" dirty="0">
              <a:latin typeface="Helvetica Neue"/>
              <a:cs typeface="Helvetica Neue"/>
            </a:endParaRPr>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783" y="99793"/>
            <a:ext cx="5296781" cy="5296781"/>
          </a:xfrm>
          <a:prstGeom prst="rect">
            <a:avLst/>
          </a:prstGeom>
        </p:spPr>
      </p:pic>
    </p:spTree>
    <p:extLst>
      <p:ext uri="{BB962C8B-B14F-4D97-AF65-F5344CB8AC3E}">
        <p14:creationId xmlns:p14="http://schemas.microsoft.com/office/powerpoint/2010/main" val="302833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015BF52-077C-4530-8E39-7320F7B4B3A4}"/>
              </a:ext>
            </a:extLst>
          </p:cNvPr>
          <p:cNvSpPr>
            <a:spLocks noGrp="1"/>
          </p:cNvSpPr>
          <p:nvPr>
            <p:ph type="title"/>
          </p:nvPr>
        </p:nvSpPr>
        <p:spPr/>
        <p:txBody>
          <a:bodyPr/>
          <a:lstStyle/>
          <a:p>
            <a:r>
              <a:rPr lang="cs-CZ" sz="4000" b="1" dirty="0" err="1"/>
              <a:t>Principles</a:t>
            </a:r>
            <a:r>
              <a:rPr lang="cs-CZ" sz="4000" b="1" dirty="0"/>
              <a:t>: </a:t>
            </a:r>
            <a:r>
              <a:rPr lang="cs-CZ" sz="4000" b="1" dirty="0" smtClean="0"/>
              <a:t/>
            </a:r>
            <a:br>
              <a:rPr lang="cs-CZ" sz="4000" b="1" dirty="0" smtClean="0"/>
            </a:br>
            <a:r>
              <a:rPr lang="cs-CZ" sz="4000" b="1" dirty="0" smtClean="0"/>
              <a:t>NORMATIVE  </a:t>
            </a:r>
            <a:r>
              <a:rPr lang="cs-CZ" sz="4000" b="1" dirty="0"/>
              <a:t>- </a:t>
            </a:r>
            <a:r>
              <a:rPr lang="cs-CZ" sz="4000" b="1" dirty="0" err="1"/>
              <a:t>relative</a:t>
            </a:r>
            <a:endParaRPr lang="cs-CZ" sz="4000" b="1" dirty="0"/>
          </a:p>
        </p:txBody>
      </p:sp>
      <p:sp>
        <p:nvSpPr>
          <p:cNvPr id="3" name="Zástupný symbol pro obsah 2">
            <a:extLst>
              <a:ext uri="{FF2B5EF4-FFF2-40B4-BE49-F238E27FC236}">
                <a16:creationId xmlns:a16="http://schemas.microsoft.com/office/drawing/2014/main" xmlns="" id="{F29237A6-CA63-4BC5-8D3E-500B2E974E83}"/>
              </a:ext>
            </a:extLst>
          </p:cNvPr>
          <p:cNvSpPr>
            <a:spLocks noGrp="1"/>
          </p:cNvSpPr>
          <p:nvPr>
            <p:ph idx="1"/>
          </p:nvPr>
        </p:nvSpPr>
        <p:spPr/>
        <p:txBody>
          <a:bodyPr/>
          <a:lstStyle/>
          <a:p>
            <a:r>
              <a:rPr lang="cs-CZ" sz="3200" b="1" dirty="0"/>
              <a:t>"normative" </a:t>
            </a:r>
            <a:r>
              <a:rPr lang="cs-CZ" sz="3200" b="1" dirty="0" err="1"/>
              <a:t>approach</a:t>
            </a:r>
            <a:r>
              <a:rPr lang="cs-CZ" sz="3200" b="1" dirty="0"/>
              <a:t>   : </a:t>
            </a:r>
          </a:p>
          <a:p>
            <a:r>
              <a:rPr lang="cs-CZ" sz="3200" b="1" dirty="0"/>
              <a:t>PARA -  BLIND  - DEAF  - </a:t>
            </a:r>
            <a:r>
              <a:rPr lang="cs-CZ" sz="3200" b="1" dirty="0" err="1"/>
              <a:t>Inas</a:t>
            </a:r>
            <a:r>
              <a:rPr lang="cs-CZ" sz="3200" b="1" dirty="0"/>
              <a:t> II</a:t>
            </a:r>
          </a:p>
          <a:p>
            <a:pPr marL="342900" indent="-342900">
              <a:buFontTx/>
              <a:buChar char="-"/>
            </a:pPr>
            <a:r>
              <a:rPr lang="cs-CZ" sz="3200" b="1" dirty="0" err="1"/>
              <a:t>limits</a:t>
            </a:r>
            <a:r>
              <a:rPr lang="cs-CZ" sz="3200" b="1" dirty="0" smtClean="0"/>
              <a:t>,</a:t>
            </a:r>
          </a:p>
          <a:p>
            <a:pPr marL="342900" indent="-342900">
              <a:buFontTx/>
              <a:buChar char="-"/>
            </a:pPr>
            <a:r>
              <a:rPr lang="cs-CZ" sz="3200" b="1" dirty="0" err="1" smtClean="0"/>
              <a:t>exclusion</a:t>
            </a:r>
            <a:r>
              <a:rPr lang="cs-CZ" sz="3200" b="1" dirty="0" smtClean="0"/>
              <a:t>,</a:t>
            </a:r>
            <a:endParaRPr lang="cs-CZ" sz="3200" b="1" dirty="0"/>
          </a:p>
          <a:p>
            <a:pPr marL="342900" indent="-342900">
              <a:buFontTx/>
              <a:buChar char="-"/>
            </a:pPr>
            <a:r>
              <a:rPr lang="cs-CZ" sz="3200" b="1" dirty="0" err="1"/>
              <a:t>w</a:t>
            </a:r>
            <a:r>
              <a:rPr lang="cs-CZ" sz="3200" b="1" dirty="0" err="1" smtClean="0"/>
              <a:t>inners</a:t>
            </a:r>
            <a:r>
              <a:rPr lang="cs-CZ" sz="3200" b="1" dirty="0" smtClean="0"/>
              <a:t> (3),</a:t>
            </a:r>
            <a:endParaRPr lang="cs-CZ" sz="3200" b="1" dirty="0"/>
          </a:p>
        </p:txBody>
      </p:sp>
      <p:sp>
        <p:nvSpPr>
          <p:cNvPr id="4" name="Zástupný symbol pro číslo snímku 3">
            <a:extLst>
              <a:ext uri="{FF2B5EF4-FFF2-40B4-BE49-F238E27FC236}">
                <a16:creationId xmlns:a16="http://schemas.microsoft.com/office/drawing/2014/main" xmlns="" id="{0ABAC28B-0E87-4575-B535-0151A9B2911F}"/>
              </a:ext>
            </a:extLst>
          </p:cNvPr>
          <p:cNvSpPr>
            <a:spLocks noGrp="1"/>
          </p:cNvSpPr>
          <p:nvPr>
            <p:ph type="sldNum" sz="quarter" idx="10"/>
          </p:nvPr>
        </p:nvSpPr>
        <p:spPr/>
        <p:txBody>
          <a:bodyPr/>
          <a:lstStyle/>
          <a:p>
            <a:fld id="{F4B88F72-1EA4-FE40-A5CA-BD0111E6622B}" type="slidenum">
              <a:rPr lang="en-US" smtClean="0"/>
              <a:pPr/>
              <a:t>10</a:t>
            </a:fld>
            <a:r>
              <a:rPr lang="en-US">
                <a:solidFill>
                  <a:srgbClr val="2E3333"/>
                </a:solidFill>
              </a:rPr>
              <a:t> /  </a:t>
            </a:r>
            <a:r>
              <a:rPr lang="en-US">
                <a:solidFill>
                  <a:srgbClr val="2E3333"/>
                </a:solidFill>
                <a:latin typeface="Ubuntu"/>
                <a:cs typeface="Ubuntu"/>
              </a:rPr>
              <a:t>Special Olympics</a:t>
            </a:r>
            <a:endParaRPr lang="en-US" dirty="0">
              <a:solidFill>
                <a:srgbClr val="2E3333"/>
              </a:solidFill>
              <a:latin typeface="Ubuntu"/>
              <a:cs typeface="Ubuntu"/>
            </a:endParaRPr>
          </a:p>
        </p:txBody>
      </p:sp>
      <p:pic>
        <p:nvPicPr>
          <p:cNvPr id="5" name="Obrázek 4">
            <a:extLst>
              <a:ext uri="{FF2B5EF4-FFF2-40B4-BE49-F238E27FC236}">
                <a16:creationId xmlns:a16="http://schemas.microsoft.com/office/drawing/2014/main" xmlns="" id="{BA73D65F-D35F-4302-9C10-17500AC2F2F4}"/>
              </a:ext>
            </a:extLst>
          </p:cNvPr>
          <p:cNvPicPr>
            <a:picLocks noChangeAspect="1"/>
          </p:cNvPicPr>
          <p:nvPr/>
        </p:nvPicPr>
        <p:blipFill>
          <a:blip r:embed="rId2"/>
          <a:stretch>
            <a:fillRect/>
          </a:stretch>
        </p:blipFill>
        <p:spPr>
          <a:xfrm>
            <a:off x="4202349" y="3142460"/>
            <a:ext cx="4254264" cy="3195716"/>
          </a:xfrm>
          <a:prstGeom prst="rect">
            <a:avLst/>
          </a:prstGeom>
        </p:spPr>
      </p:pic>
    </p:spTree>
    <p:extLst>
      <p:ext uri="{BB962C8B-B14F-4D97-AF65-F5344CB8AC3E}">
        <p14:creationId xmlns:p14="http://schemas.microsoft.com/office/powerpoint/2010/main" val="73844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B09A7705-216D-401B-B64A-44418AB93B9F}"/>
              </a:ext>
            </a:extLst>
          </p:cNvPr>
          <p:cNvSpPr>
            <a:spLocks noGrp="1"/>
          </p:cNvSpPr>
          <p:nvPr>
            <p:ph type="title"/>
          </p:nvPr>
        </p:nvSpPr>
        <p:spPr/>
        <p:txBody>
          <a:bodyPr/>
          <a:lstStyle/>
          <a:p>
            <a:endParaRPr lang="en-US" dirty="0"/>
          </a:p>
        </p:txBody>
      </p:sp>
      <p:sp>
        <p:nvSpPr>
          <p:cNvPr id="3" name="Zástupný symbol pro obsah 2">
            <a:extLst>
              <a:ext uri="{FF2B5EF4-FFF2-40B4-BE49-F238E27FC236}">
                <a16:creationId xmlns:a16="http://schemas.microsoft.com/office/drawing/2014/main" xmlns="" id="{DBB37217-6CCF-4198-B1EC-DCF42D336B2C}"/>
              </a:ext>
            </a:extLst>
          </p:cNvPr>
          <p:cNvSpPr>
            <a:spLocks noGrp="1"/>
          </p:cNvSpPr>
          <p:nvPr>
            <p:ph idx="1"/>
          </p:nvPr>
        </p:nvSpPr>
        <p:spPr/>
        <p:txBody>
          <a:bodyPr/>
          <a:lstStyle/>
          <a:p>
            <a:endParaRPr lang="en-US"/>
          </a:p>
        </p:txBody>
      </p:sp>
      <p:sp>
        <p:nvSpPr>
          <p:cNvPr id="4" name="Zástupný symbol pro číslo snímku 3">
            <a:extLst>
              <a:ext uri="{FF2B5EF4-FFF2-40B4-BE49-F238E27FC236}">
                <a16:creationId xmlns:a16="http://schemas.microsoft.com/office/drawing/2014/main" xmlns="" id="{DF9DB697-8692-4C84-8E5B-3AE0FD8E5438}"/>
              </a:ext>
            </a:extLst>
          </p:cNvPr>
          <p:cNvSpPr>
            <a:spLocks noGrp="1"/>
          </p:cNvSpPr>
          <p:nvPr>
            <p:ph type="sldNum" sz="quarter" idx="10"/>
          </p:nvPr>
        </p:nvSpPr>
        <p:spPr/>
        <p:txBody>
          <a:bodyPr/>
          <a:lstStyle/>
          <a:p>
            <a:fld id="{F4B88F72-1EA4-FE40-A5CA-BD0111E6622B}" type="slidenum">
              <a:rPr lang="en-US" smtClean="0"/>
              <a:pPr/>
              <a:t>11</a:t>
            </a:fld>
            <a:r>
              <a:rPr lang="en-US">
                <a:solidFill>
                  <a:srgbClr val="2E3333"/>
                </a:solidFill>
              </a:rPr>
              <a:t> /  </a:t>
            </a:r>
            <a:r>
              <a:rPr lang="en-US">
                <a:solidFill>
                  <a:srgbClr val="2E3333"/>
                </a:solidFill>
                <a:latin typeface="Ubuntu"/>
                <a:cs typeface="Ubuntu"/>
              </a:rPr>
              <a:t>Special Olympics</a:t>
            </a:r>
            <a:endParaRPr lang="en-US" dirty="0">
              <a:solidFill>
                <a:srgbClr val="2E3333"/>
              </a:solidFill>
              <a:latin typeface="Ubuntu"/>
              <a:cs typeface="Ubuntu"/>
            </a:endParaRPr>
          </a:p>
        </p:txBody>
      </p:sp>
      <p:pic>
        <p:nvPicPr>
          <p:cNvPr id="5" name="Picture 2">
            <a:extLst>
              <a:ext uri="{FF2B5EF4-FFF2-40B4-BE49-F238E27FC236}">
                <a16:creationId xmlns:a16="http://schemas.microsoft.com/office/drawing/2014/main" xmlns="" id="{1A612A40-5858-414E-9F67-FDF1933AC3F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0" cy="6658138"/>
          </a:xfrm>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484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SO </a:t>
            </a:r>
            <a:r>
              <a:rPr lang="cs-CZ" b="1" dirty="0" err="1" smtClean="0"/>
              <a:t>Philosophy</a:t>
            </a:r>
            <a:endParaRPr lang="en-US" b="1" dirty="0"/>
          </a:p>
        </p:txBody>
      </p:sp>
      <p:sp>
        <p:nvSpPr>
          <p:cNvPr id="3" name="Zástupný symbol pro obsah 2"/>
          <p:cNvSpPr>
            <a:spLocks noGrp="1"/>
          </p:cNvSpPr>
          <p:nvPr>
            <p:ph idx="1"/>
          </p:nvPr>
        </p:nvSpPr>
        <p:spPr/>
        <p:txBody>
          <a:bodyPr/>
          <a:lstStyle/>
          <a:p>
            <a:pPr>
              <a:lnSpc>
                <a:spcPct val="80000"/>
              </a:lnSpc>
              <a:defRPr/>
            </a:pPr>
            <a:r>
              <a:rPr lang="cs-CZ" altLang="en-US" sz="2400" b="1" dirty="0" smtClean="0"/>
              <a:t>1. </a:t>
            </a:r>
            <a:r>
              <a:rPr lang="en-US" altLang="en-US" sz="2400" b="1" dirty="0"/>
              <a:t>SO – for all participants of different diagnosis, intensity or origin of mental disability</a:t>
            </a:r>
          </a:p>
          <a:p>
            <a:pPr>
              <a:lnSpc>
                <a:spcPct val="80000"/>
              </a:lnSpc>
              <a:defRPr/>
            </a:pPr>
            <a:r>
              <a:rPr lang="cs-CZ" altLang="en-US" sz="2400" b="1" dirty="0"/>
              <a:t>2. </a:t>
            </a:r>
            <a:r>
              <a:rPr lang="cs-CZ" altLang="en-US" sz="2400" b="1" dirty="0" err="1"/>
              <a:t>Olympic</a:t>
            </a:r>
            <a:r>
              <a:rPr lang="cs-CZ" altLang="en-US" sz="2400" b="1" dirty="0"/>
              <a:t> sport </a:t>
            </a:r>
            <a:r>
              <a:rPr lang="cs-CZ" altLang="en-US" sz="2400" b="1" dirty="0" err="1"/>
              <a:t>or</a:t>
            </a:r>
            <a:r>
              <a:rPr lang="cs-CZ" altLang="en-US" sz="2400" b="1" dirty="0"/>
              <a:t> </a:t>
            </a:r>
            <a:r>
              <a:rPr lang="cs-CZ" altLang="en-US" sz="2400" b="1" dirty="0" err="1"/>
              <a:t>modifications</a:t>
            </a:r>
            <a:r>
              <a:rPr lang="cs-CZ" altLang="en-US" sz="2400" b="1" dirty="0"/>
              <a:t>, </a:t>
            </a:r>
            <a:r>
              <a:rPr lang="cs-CZ" altLang="en-US" sz="2400" b="1" dirty="0" smtClean="0"/>
              <a:t>„d</a:t>
            </a:r>
            <a:r>
              <a:rPr lang="en-US" altLang="en-US" sz="2400" b="1" dirty="0" err="1"/>
              <a:t>ivisioning</a:t>
            </a:r>
            <a:r>
              <a:rPr lang="en-US" altLang="en-US" sz="2400" b="1" dirty="0"/>
              <a:t>” related to abilities</a:t>
            </a:r>
          </a:p>
          <a:p>
            <a:pPr>
              <a:lnSpc>
                <a:spcPct val="80000"/>
              </a:lnSpc>
              <a:defRPr/>
            </a:pPr>
            <a:r>
              <a:rPr lang="cs-CZ" altLang="en-US" sz="2400" b="1" dirty="0"/>
              <a:t>3. A</a:t>
            </a:r>
            <a:r>
              <a:rPr lang="en-US" altLang="en-US" sz="2400" b="1" dirty="0"/>
              <a:t>warding ceremony for everybody</a:t>
            </a:r>
            <a:r>
              <a:rPr lang="cs-CZ" altLang="en-US" sz="2400" b="1" dirty="0"/>
              <a:t> in </a:t>
            </a:r>
            <a:r>
              <a:rPr lang="cs-CZ" altLang="en-US" sz="2400" b="1" dirty="0" err="1"/>
              <a:t>final</a:t>
            </a:r>
            <a:r>
              <a:rPr lang="cs-CZ" altLang="en-US" sz="2400" b="1" dirty="0"/>
              <a:t> </a:t>
            </a:r>
            <a:endParaRPr lang="en-US" altLang="en-US" sz="2400" b="1" dirty="0"/>
          </a:p>
          <a:p>
            <a:pPr>
              <a:lnSpc>
                <a:spcPct val="80000"/>
              </a:lnSpc>
              <a:defRPr/>
            </a:pPr>
            <a:r>
              <a:rPr lang="cs-CZ" altLang="en-US" sz="2400" b="1" dirty="0"/>
              <a:t>4. </a:t>
            </a:r>
            <a:r>
              <a:rPr lang="cs-CZ" altLang="en-US" sz="2400" b="1" dirty="0" err="1"/>
              <a:t>Criteria</a:t>
            </a:r>
            <a:r>
              <a:rPr lang="cs-CZ" altLang="en-US" sz="2400" b="1" dirty="0"/>
              <a:t> </a:t>
            </a:r>
            <a:r>
              <a:rPr lang="cs-CZ" altLang="en-US" sz="2400" b="1" dirty="0" err="1"/>
              <a:t>for</a:t>
            </a:r>
            <a:r>
              <a:rPr lang="cs-CZ" altLang="en-US" sz="2400" b="1" dirty="0"/>
              <a:t> </a:t>
            </a:r>
            <a:r>
              <a:rPr lang="cs-CZ" altLang="en-US" sz="2400" b="1" dirty="0" err="1"/>
              <a:t>Athlete</a:t>
            </a:r>
            <a:r>
              <a:rPr lang="cs-CZ" altLang="en-US" sz="2400" b="1" dirty="0"/>
              <a:t> </a:t>
            </a:r>
            <a:r>
              <a:rPr lang="cs-CZ" altLang="en-US" sz="2400" b="1" dirty="0" err="1"/>
              <a:t>Advancement</a:t>
            </a:r>
            <a:r>
              <a:rPr lang="cs-CZ" altLang="en-US" sz="2400" b="1" dirty="0"/>
              <a:t>: </a:t>
            </a:r>
            <a:r>
              <a:rPr lang="cs-CZ" altLang="en-US" sz="2400" b="1" dirty="0" err="1"/>
              <a:t>previous</a:t>
            </a:r>
            <a:r>
              <a:rPr lang="cs-CZ" altLang="en-US" sz="2400" b="1" dirty="0"/>
              <a:t> </a:t>
            </a:r>
            <a:r>
              <a:rPr lang="cs-CZ" altLang="en-US" sz="2400" b="1" dirty="0" err="1"/>
              <a:t>competition</a:t>
            </a:r>
            <a:r>
              <a:rPr lang="cs-CZ" altLang="en-US" sz="2400" b="1" dirty="0"/>
              <a:t> and </a:t>
            </a:r>
            <a:r>
              <a:rPr lang="cs-CZ" altLang="en-US" sz="2400" b="1" dirty="0" err="1"/>
              <a:t>random</a:t>
            </a:r>
            <a:r>
              <a:rPr lang="cs-CZ" altLang="en-US" sz="2400" b="1" dirty="0"/>
              <a:t> </a:t>
            </a:r>
            <a:r>
              <a:rPr lang="cs-CZ" altLang="en-US" sz="2400" b="1" dirty="0" err="1"/>
              <a:t>draw</a:t>
            </a:r>
            <a:endParaRPr lang="en-US" altLang="en-US" sz="2400" b="1" dirty="0"/>
          </a:p>
          <a:p>
            <a:pPr>
              <a:lnSpc>
                <a:spcPct val="80000"/>
              </a:lnSpc>
              <a:defRPr/>
            </a:pPr>
            <a:r>
              <a:rPr lang="cs-CZ" altLang="en-US" sz="2400" b="1" dirty="0"/>
              <a:t>5. </a:t>
            </a:r>
            <a:r>
              <a:rPr lang="en-US" altLang="en-US" sz="2400" b="1" dirty="0"/>
              <a:t>No fee, no material award</a:t>
            </a:r>
          </a:p>
          <a:p>
            <a:pPr>
              <a:lnSpc>
                <a:spcPct val="80000"/>
              </a:lnSpc>
              <a:defRPr/>
            </a:pPr>
            <a:r>
              <a:rPr lang="cs-CZ" altLang="en-US" sz="2400" b="1" dirty="0"/>
              <a:t>6. </a:t>
            </a:r>
            <a:r>
              <a:rPr lang="cs-CZ" altLang="en-US" sz="2400" b="1" dirty="0" err="1"/>
              <a:t>Athletes</a:t>
            </a:r>
            <a:r>
              <a:rPr lang="en-US" altLang="en-US" sz="2400" b="1" dirty="0"/>
              <a:t> are not representatives of country but – SO national </a:t>
            </a:r>
            <a:r>
              <a:rPr lang="cs-CZ" altLang="en-US" sz="2400" b="1" dirty="0"/>
              <a:t> </a:t>
            </a:r>
            <a:r>
              <a:rPr lang="en-US" altLang="en-US" sz="2400" b="1" dirty="0"/>
              <a:t>program</a:t>
            </a:r>
          </a:p>
          <a:p>
            <a:pPr>
              <a:lnSpc>
                <a:spcPct val="80000"/>
              </a:lnSpc>
              <a:defRPr/>
            </a:pPr>
            <a:r>
              <a:rPr lang="cs-CZ" altLang="en-US" sz="2400" b="1" dirty="0"/>
              <a:t>7. O</a:t>
            </a:r>
            <a:r>
              <a:rPr lang="en-US" altLang="en-US" sz="2400" b="1" dirty="0" err="1"/>
              <a:t>bligation</a:t>
            </a:r>
            <a:r>
              <a:rPr lang="en-US" altLang="en-US" sz="2400" b="1" dirty="0"/>
              <a:t> of  SO</a:t>
            </a:r>
            <a:r>
              <a:rPr lang="cs-CZ" altLang="en-US" sz="2400" b="1" dirty="0"/>
              <a:t>: </a:t>
            </a:r>
            <a:r>
              <a:rPr lang="en-US" altLang="en-US" sz="2400" b="1" dirty="0"/>
              <a:t> development</a:t>
            </a:r>
            <a:r>
              <a:rPr lang="cs-CZ" altLang="en-US" sz="2400" b="1" dirty="0"/>
              <a:t> </a:t>
            </a:r>
            <a:r>
              <a:rPr lang="cs-CZ" altLang="en-US" sz="2400" b="1" dirty="0" err="1"/>
              <a:t>of</a:t>
            </a:r>
            <a:r>
              <a:rPr lang="cs-CZ" altLang="en-US" sz="2400" b="1" dirty="0"/>
              <a:t> </a:t>
            </a:r>
            <a:r>
              <a:rPr lang="en-US" altLang="en-US" sz="2400" b="1" dirty="0"/>
              <a:t>official</a:t>
            </a:r>
            <a:r>
              <a:rPr lang="cs-CZ" altLang="en-US" sz="2400" b="1" dirty="0"/>
              <a:t>  </a:t>
            </a:r>
            <a:r>
              <a:rPr lang="cs-CZ" altLang="en-US" sz="2400" b="1" dirty="0" err="1"/>
              <a:t>complimentary</a:t>
            </a:r>
            <a:r>
              <a:rPr lang="cs-CZ" altLang="en-US" sz="2400" b="1" dirty="0"/>
              <a:t> </a:t>
            </a:r>
            <a:r>
              <a:rPr lang="cs-CZ" altLang="en-US" sz="2400" b="1" dirty="0" err="1"/>
              <a:t>programs</a:t>
            </a:r>
            <a:endParaRPr lang="cs-CZ" altLang="en-US" sz="2400" b="1" dirty="0"/>
          </a:p>
          <a:p>
            <a:endParaRPr lang="en-US" dirty="0"/>
          </a:p>
        </p:txBody>
      </p:sp>
      <p:sp>
        <p:nvSpPr>
          <p:cNvPr id="4" name="Zástupný symbol pro číslo snímku 3"/>
          <p:cNvSpPr>
            <a:spLocks noGrp="1"/>
          </p:cNvSpPr>
          <p:nvPr>
            <p:ph type="sldNum" sz="quarter" idx="10"/>
          </p:nvPr>
        </p:nvSpPr>
        <p:spPr/>
        <p:txBody>
          <a:bodyPr/>
          <a:lstStyle/>
          <a:p>
            <a:fld id="{F4B88F72-1EA4-FE40-A5CA-BD0111E6622B}" type="slidenum">
              <a:rPr lang="en-US" smtClean="0"/>
              <a:pPr/>
              <a:t>12</a:t>
            </a:fld>
            <a:r>
              <a:rPr lang="en-US" smtClean="0">
                <a:solidFill>
                  <a:srgbClr val="2E3333"/>
                </a:solidFill>
              </a:rPr>
              <a:t> /  </a:t>
            </a:r>
            <a:r>
              <a:rPr lang="en-US"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20747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xmlns="" id="{E0740651-082B-450F-8B8B-79F887BDC632}"/>
              </a:ext>
            </a:extLst>
          </p:cNvPr>
          <p:cNvSpPr>
            <a:spLocks noGrp="1"/>
          </p:cNvSpPr>
          <p:nvPr>
            <p:ph idx="1"/>
          </p:nvPr>
        </p:nvSpPr>
        <p:spPr>
          <a:xfrm>
            <a:off x="544513" y="1412777"/>
            <a:ext cx="7912100" cy="4792761"/>
          </a:xfrm>
        </p:spPr>
        <p:txBody>
          <a:bodyPr/>
          <a:lstStyle/>
          <a:p>
            <a:r>
              <a:rPr lang="en-US" sz="3200" b="1" dirty="0"/>
              <a:t>Special </a:t>
            </a:r>
            <a:r>
              <a:rPr lang="en-US" sz="3200" b="1" dirty="0" smtClean="0"/>
              <a:t>Olympics:</a:t>
            </a:r>
            <a:r>
              <a:rPr lang="en-US" sz="3200" dirty="0" smtClean="0"/>
              <a:t>  the formation of the final groups based on the results from the qualification, which is one day or two  before the final. There is no normative exclusion here, but everyone goes into the final with respect to gender, age and achievement</a:t>
            </a:r>
            <a:r>
              <a:rPr lang="cs-CZ" sz="3200" dirty="0" smtClean="0"/>
              <a:t> (</a:t>
            </a:r>
            <a:r>
              <a:rPr lang="cs-CZ" sz="3200" dirty="0" err="1" smtClean="0"/>
              <a:t>divisioning</a:t>
            </a:r>
            <a:r>
              <a:rPr lang="cs-CZ" sz="3200" dirty="0" smtClean="0"/>
              <a:t>)</a:t>
            </a:r>
            <a:r>
              <a:rPr lang="en-US" sz="3200" dirty="0" smtClean="0"/>
              <a:t>.</a:t>
            </a:r>
            <a:endParaRPr lang="en-US" sz="3200" dirty="0"/>
          </a:p>
          <a:p>
            <a:r>
              <a:rPr lang="en-US" sz="3200" b="1" dirty="0"/>
              <a:t>Discussion: </a:t>
            </a:r>
            <a:r>
              <a:rPr lang="cs-CZ" sz="3200" b="1" dirty="0" smtClean="0"/>
              <a:t>MER                              </a:t>
            </a:r>
            <a:r>
              <a:rPr lang="en-US" sz="3200" b="1" dirty="0" smtClean="0"/>
              <a:t>principle </a:t>
            </a:r>
            <a:r>
              <a:rPr lang="en-US" sz="3200" b="1" dirty="0"/>
              <a:t>of maximum </a:t>
            </a:r>
            <a:r>
              <a:rPr lang="en-US" sz="3200" b="1" dirty="0" smtClean="0"/>
              <a:t>effort</a:t>
            </a:r>
            <a:r>
              <a:rPr lang="cs-CZ" sz="3200" b="1" dirty="0" smtClean="0"/>
              <a:t> </a:t>
            </a:r>
            <a:r>
              <a:rPr lang="en-US" sz="3200" b="1" dirty="0" smtClean="0"/>
              <a:t>rule               </a:t>
            </a:r>
            <a:r>
              <a:rPr lang="cs-CZ" sz="3200" b="1" dirty="0" smtClean="0"/>
              <a:t>             </a:t>
            </a:r>
            <a:endParaRPr lang="en-US" sz="3200" b="1" dirty="0"/>
          </a:p>
        </p:txBody>
      </p:sp>
      <p:sp>
        <p:nvSpPr>
          <p:cNvPr id="4" name="Zástupný symbol pro číslo snímku 3">
            <a:extLst>
              <a:ext uri="{FF2B5EF4-FFF2-40B4-BE49-F238E27FC236}">
                <a16:creationId xmlns:a16="http://schemas.microsoft.com/office/drawing/2014/main" xmlns="" id="{DE5C41B8-C913-4EA8-9183-CA6A6702E17D}"/>
              </a:ext>
            </a:extLst>
          </p:cNvPr>
          <p:cNvSpPr>
            <a:spLocks noGrp="1"/>
          </p:cNvSpPr>
          <p:nvPr>
            <p:ph type="sldNum" sz="quarter" idx="10"/>
          </p:nvPr>
        </p:nvSpPr>
        <p:spPr/>
        <p:txBody>
          <a:bodyPr/>
          <a:lstStyle/>
          <a:p>
            <a:fld id="{F4B88F72-1EA4-FE40-A5CA-BD0111E6622B}" type="slidenum">
              <a:rPr lang="en-US" smtClean="0"/>
              <a:pPr/>
              <a:t>13</a:t>
            </a:fld>
            <a:r>
              <a:rPr lang="en-US" dirty="0">
                <a:solidFill>
                  <a:srgbClr val="2E3333"/>
                </a:solidFill>
              </a:rPr>
              <a:t> /  </a:t>
            </a:r>
            <a:r>
              <a:rPr lang="en-US" dirty="0">
                <a:solidFill>
                  <a:srgbClr val="2E3333"/>
                </a:solidFill>
                <a:latin typeface="Ubuntu"/>
                <a:cs typeface="Ubuntu"/>
              </a:rPr>
              <a:t>Special Olympics</a:t>
            </a:r>
          </a:p>
        </p:txBody>
      </p:sp>
      <p:sp>
        <p:nvSpPr>
          <p:cNvPr id="5" name="Nadpis 1">
            <a:extLst>
              <a:ext uri="{FF2B5EF4-FFF2-40B4-BE49-F238E27FC236}">
                <a16:creationId xmlns:a16="http://schemas.microsoft.com/office/drawing/2014/main" xmlns="" id="{B388B98C-81F6-4F54-9DDD-B555B2481E6A}"/>
              </a:ext>
            </a:extLst>
          </p:cNvPr>
          <p:cNvSpPr>
            <a:spLocks noGrp="1"/>
          </p:cNvSpPr>
          <p:nvPr>
            <p:ph type="title"/>
          </p:nvPr>
        </p:nvSpPr>
        <p:spPr/>
        <p:txBody>
          <a:bodyPr/>
          <a:lstStyle/>
          <a:p>
            <a:r>
              <a:rPr lang="cs-CZ" sz="4000" b="1" dirty="0" err="1"/>
              <a:t>Principles</a:t>
            </a:r>
            <a:r>
              <a:rPr lang="cs-CZ" sz="4000" b="1" dirty="0"/>
              <a:t>:  normative  -  RELATIVE</a:t>
            </a:r>
          </a:p>
        </p:txBody>
      </p:sp>
    </p:spTree>
    <p:extLst>
      <p:ext uri="{BB962C8B-B14F-4D97-AF65-F5344CB8AC3E}">
        <p14:creationId xmlns:p14="http://schemas.microsoft.com/office/powerpoint/2010/main" val="9410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O</a:t>
            </a:r>
            <a:r>
              <a:rPr lang="cs-CZ" b="1" dirty="0" err="1" smtClean="0"/>
              <a:t>lympic</a:t>
            </a:r>
            <a:r>
              <a:rPr lang="cs-CZ" b="1" dirty="0" smtClean="0"/>
              <a:t> </a:t>
            </a:r>
            <a:r>
              <a:rPr lang="cs-CZ" b="1" dirty="0" err="1" smtClean="0"/>
              <a:t>sports</a:t>
            </a:r>
            <a:endParaRPr lang="en-US" b="1" dirty="0"/>
          </a:p>
        </p:txBody>
      </p:sp>
      <p:sp>
        <p:nvSpPr>
          <p:cNvPr id="3" name="Zástupný symbol pro obsah 2"/>
          <p:cNvSpPr>
            <a:spLocks noGrp="1"/>
          </p:cNvSpPr>
          <p:nvPr>
            <p:ph idx="1"/>
          </p:nvPr>
        </p:nvSpPr>
        <p:spPr/>
        <p:txBody>
          <a:bodyPr/>
          <a:lstStyle/>
          <a:p>
            <a:r>
              <a:rPr lang="cs-CZ" b="1" dirty="0" err="1" smtClean="0"/>
              <a:t>Olympis</a:t>
            </a:r>
            <a:r>
              <a:rPr lang="cs-CZ" b="1" dirty="0" smtClean="0"/>
              <a:t> </a:t>
            </a:r>
            <a:r>
              <a:rPr lang="cs-CZ" b="1" dirty="0" err="1" smtClean="0"/>
              <a:t>sports</a:t>
            </a:r>
            <a:r>
              <a:rPr lang="cs-CZ" b="1" dirty="0" smtClean="0"/>
              <a:t> – </a:t>
            </a:r>
            <a:r>
              <a:rPr lang="cs-CZ" b="1" dirty="0" err="1" smtClean="0"/>
              <a:t>international</a:t>
            </a:r>
            <a:r>
              <a:rPr lang="cs-CZ" b="1" dirty="0" smtClean="0"/>
              <a:t> </a:t>
            </a:r>
            <a:r>
              <a:rPr lang="cs-CZ" b="1" dirty="0" err="1" smtClean="0"/>
              <a:t>rules</a:t>
            </a:r>
            <a:endParaRPr lang="en-US" b="1" dirty="0"/>
          </a:p>
        </p:txBody>
      </p:sp>
      <p:sp>
        <p:nvSpPr>
          <p:cNvPr id="4" name="Zástupný symbol pro číslo snímku 3"/>
          <p:cNvSpPr>
            <a:spLocks noGrp="1"/>
          </p:cNvSpPr>
          <p:nvPr>
            <p:ph type="sldNum" sz="quarter" idx="10"/>
          </p:nvPr>
        </p:nvSpPr>
        <p:spPr/>
        <p:txBody>
          <a:bodyPr/>
          <a:lstStyle/>
          <a:p>
            <a:fld id="{F4B88F72-1EA4-FE40-A5CA-BD0111E6622B}" type="slidenum">
              <a:rPr lang="en-US" smtClean="0"/>
              <a:pPr/>
              <a:t>14</a:t>
            </a:fld>
            <a:r>
              <a:rPr lang="en-US" smtClean="0">
                <a:solidFill>
                  <a:srgbClr val="2E3333"/>
                </a:solidFill>
              </a:rPr>
              <a:t> /  </a:t>
            </a:r>
            <a:r>
              <a:rPr lang="en-US" smtClean="0">
                <a:solidFill>
                  <a:srgbClr val="2E3333"/>
                </a:solidFill>
                <a:latin typeface="Ubuntu"/>
                <a:cs typeface="Ubuntu"/>
              </a:rPr>
              <a:t>Special Olympics</a:t>
            </a:r>
            <a:endParaRPr lang="en-US" dirty="0">
              <a:solidFill>
                <a:srgbClr val="2E3333"/>
              </a:solidFill>
              <a:latin typeface="Ubuntu"/>
              <a:cs typeface="Ubuntu"/>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984" y="2712672"/>
            <a:ext cx="4447822" cy="3335867"/>
          </a:xfrm>
          <a:prstGeom prst="rect">
            <a:avLst/>
          </a:prstGeom>
        </p:spPr>
      </p:pic>
    </p:spTree>
    <p:extLst>
      <p:ext uri="{BB962C8B-B14F-4D97-AF65-F5344CB8AC3E}">
        <p14:creationId xmlns:p14="http://schemas.microsoft.com/office/powerpoint/2010/main" val="247527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F4B88F72-1EA4-FE40-A5CA-BD0111E6622B}" type="slidenum">
              <a:rPr lang="en-US" smtClean="0"/>
              <a:pPr/>
              <a:t>15</a:t>
            </a:fld>
            <a:r>
              <a:rPr lang="en-US" smtClean="0">
                <a:solidFill>
                  <a:srgbClr val="2E3333"/>
                </a:solidFill>
              </a:rPr>
              <a:t> /  </a:t>
            </a:r>
            <a:r>
              <a:rPr lang="en-US" smtClean="0">
                <a:solidFill>
                  <a:srgbClr val="2E3333"/>
                </a:solidFill>
                <a:latin typeface="Ubuntu"/>
                <a:cs typeface="Ubuntu"/>
              </a:rPr>
              <a:t>Special Olympics</a:t>
            </a:r>
            <a:endParaRPr lang="en-US" dirty="0">
              <a:solidFill>
                <a:srgbClr val="2E3333"/>
              </a:solidFill>
              <a:latin typeface="Ubuntu"/>
              <a:cs typeface="Ubuntu"/>
            </a:endParaRPr>
          </a:p>
        </p:txBody>
      </p:sp>
      <p:pic>
        <p:nvPicPr>
          <p:cNvPr id="5" name="Picture 4" descr="C:\Users\ValkovaH\Desktop\11 12 30 rozpracovaný  CELEK - VLASTA\KLIK FOTKY 1 - schopnosti\4x400 rel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4778" y="3473614"/>
            <a:ext cx="3995738"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4190087"/>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398368" y="3510847"/>
            <a:ext cx="4252654" cy="2822219"/>
          </a:xfrm>
        </p:spPr>
      </p:pic>
      <p:pic>
        <p:nvPicPr>
          <p:cNvPr id="7" name="Picture 2" descr="C:\Users\ValkovaH\Desktop\XXX ULOŽENO\Plocha\SHANGHAI-CELEK, prosinec-rezerva\SHANG-10.10\IMG_10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247" y="656167"/>
            <a:ext cx="341947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630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898D9012-4D01-4833-B119-94AB45476038}"/>
              </a:ext>
            </a:extLst>
          </p:cNvPr>
          <p:cNvSpPr>
            <a:spLocks noGrp="1"/>
          </p:cNvSpPr>
          <p:nvPr>
            <p:ph type="title"/>
          </p:nvPr>
        </p:nvSpPr>
        <p:spPr/>
        <p:txBody>
          <a:bodyPr/>
          <a:lstStyle/>
          <a:p>
            <a:r>
              <a:rPr lang="cs-CZ" sz="4400" b="1" dirty="0" err="1" smtClean="0"/>
              <a:t>Olympics</a:t>
            </a:r>
            <a:r>
              <a:rPr lang="cs-CZ" sz="4400" b="1" dirty="0" smtClean="0"/>
              <a:t> - </a:t>
            </a:r>
            <a:r>
              <a:rPr lang="cs-CZ" sz="4400" b="1" dirty="0" err="1" smtClean="0"/>
              <a:t>modification</a:t>
            </a:r>
            <a:endParaRPr lang="cs-CZ" sz="4400" b="1" dirty="0"/>
          </a:p>
        </p:txBody>
      </p:sp>
      <p:sp>
        <p:nvSpPr>
          <p:cNvPr id="3" name="Zástupný symbol pro obsah 2">
            <a:extLst>
              <a:ext uri="{FF2B5EF4-FFF2-40B4-BE49-F238E27FC236}">
                <a16:creationId xmlns:a16="http://schemas.microsoft.com/office/drawing/2014/main" xmlns="" id="{0193D977-6F9C-4FEA-8196-6D073687982F}"/>
              </a:ext>
            </a:extLst>
          </p:cNvPr>
          <p:cNvSpPr>
            <a:spLocks noGrp="1"/>
          </p:cNvSpPr>
          <p:nvPr>
            <p:ph idx="1"/>
          </p:nvPr>
        </p:nvSpPr>
        <p:spPr>
          <a:xfrm>
            <a:off x="544513" y="1412777"/>
            <a:ext cx="7912100" cy="4792761"/>
          </a:xfrm>
        </p:spPr>
        <p:txBody>
          <a:bodyPr/>
          <a:lstStyle/>
          <a:p>
            <a:pPr marL="514350" indent="-514350">
              <a:lnSpc>
                <a:spcPct val="80000"/>
              </a:lnSpc>
              <a:buAutoNum type="arabicPeriod"/>
              <a:defRPr/>
            </a:pPr>
            <a:r>
              <a:rPr lang="cs-CZ" altLang="en-US" sz="2800" b="1" dirty="0" err="1" smtClean="0"/>
              <a:t>Olympic</a:t>
            </a:r>
            <a:r>
              <a:rPr lang="cs-CZ" altLang="en-US" sz="2800" b="1" dirty="0" smtClean="0"/>
              <a:t> sport – </a:t>
            </a:r>
            <a:r>
              <a:rPr lang="cs-CZ" altLang="en-US" sz="2800" b="1" dirty="0" err="1" smtClean="0"/>
              <a:t>events</a:t>
            </a:r>
            <a:r>
              <a:rPr lang="cs-CZ" altLang="en-US" sz="2800" b="1" dirty="0" smtClean="0"/>
              <a:t> (</a:t>
            </a:r>
            <a:r>
              <a:rPr lang="cs-CZ" altLang="en-US" sz="2800" dirty="0" smtClean="0"/>
              <a:t>50m </a:t>
            </a:r>
            <a:r>
              <a:rPr lang="cs-CZ" altLang="en-US" sz="2800" dirty="0" err="1" smtClean="0"/>
              <a:t>walk</a:t>
            </a:r>
            <a:r>
              <a:rPr lang="cs-CZ" altLang="en-US" sz="2800" dirty="0" smtClean="0"/>
              <a:t>, mini-</a:t>
            </a:r>
            <a:r>
              <a:rPr lang="cs-CZ" altLang="en-US" sz="2800" dirty="0" err="1" smtClean="0"/>
              <a:t>javelin</a:t>
            </a:r>
            <a:r>
              <a:rPr lang="cs-CZ" altLang="en-US" sz="2800" dirty="0" smtClean="0"/>
              <a:t>, softball </a:t>
            </a:r>
            <a:r>
              <a:rPr lang="cs-CZ" altLang="en-US" sz="2800" dirty="0" err="1" smtClean="0"/>
              <a:t>throw</a:t>
            </a:r>
            <a:r>
              <a:rPr lang="cs-CZ" altLang="en-US" sz="2800" dirty="0" smtClean="0"/>
              <a:t>,  </a:t>
            </a:r>
            <a:r>
              <a:rPr lang="cs-CZ" altLang="en-US" sz="2800" dirty="0" err="1" smtClean="0"/>
              <a:t>floorhockey</a:t>
            </a:r>
            <a:r>
              <a:rPr lang="cs-CZ" altLang="en-US" sz="2800" dirty="0" smtClean="0"/>
              <a:t>, </a:t>
            </a:r>
            <a:r>
              <a:rPr lang="cs-CZ" altLang="en-US" sz="2800" dirty="0" err="1" smtClean="0"/>
              <a:t>etc</a:t>
            </a:r>
            <a:r>
              <a:rPr lang="cs-CZ" altLang="en-US" sz="2800" dirty="0" smtClean="0"/>
              <a:t>)</a:t>
            </a:r>
          </a:p>
          <a:p>
            <a:pPr marL="514350" indent="-514350">
              <a:lnSpc>
                <a:spcPct val="80000"/>
              </a:lnSpc>
              <a:buAutoNum type="arabicPeriod"/>
              <a:defRPr/>
            </a:pPr>
            <a:endParaRPr lang="cs-CZ" altLang="en-US" sz="2800" dirty="0"/>
          </a:p>
          <a:p>
            <a:pPr marL="514350" indent="-514350">
              <a:lnSpc>
                <a:spcPct val="80000"/>
              </a:lnSpc>
              <a:buAutoNum type="arabicPeriod"/>
              <a:defRPr/>
            </a:pPr>
            <a:endParaRPr lang="cs-CZ" altLang="en-US" sz="2800" dirty="0" smtClean="0"/>
          </a:p>
          <a:p>
            <a:pPr marL="514350" indent="-514350">
              <a:lnSpc>
                <a:spcPct val="80000"/>
              </a:lnSpc>
              <a:buAutoNum type="arabicPeriod"/>
              <a:defRPr/>
            </a:pPr>
            <a:endParaRPr lang="cs-CZ" altLang="en-US" sz="2800" dirty="0" smtClean="0"/>
          </a:p>
          <a:p>
            <a:pPr>
              <a:lnSpc>
                <a:spcPct val="80000"/>
              </a:lnSpc>
              <a:defRPr/>
            </a:pPr>
            <a:r>
              <a:rPr lang="cs-CZ" altLang="en-US" sz="2800" b="1" dirty="0" smtClean="0"/>
              <a:t>    </a:t>
            </a:r>
            <a:endParaRPr lang="cs-CZ" altLang="en-US" sz="2800" b="1" dirty="0"/>
          </a:p>
          <a:p>
            <a:endParaRPr lang="cs-CZ" dirty="0"/>
          </a:p>
        </p:txBody>
      </p:sp>
      <p:sp>
        <p:nvSpPr>
          <p:cNvPr id="4" name="Zástupný symbol pro číslo snímku 3">
            <a:extLst>
              <a:ext uri="{FF2B5EF4-FFF2-40B4-BE49-F238E27FC236}">
                <a16:creationId xmlns:a16="http://schemas.microsoft.com/office/drawing/2014/main" xmlns="" id="{2E6B8B1C-AD54-4FBC-A770-0E51B532F639}"/>
              </a:ext>
            </a:extLst>
          </p:cNvPr>
          <p:cNvSpPr>
            <a:spLocks noGrp="1"/>
          </p:cNvSpPr>
          <p:nvPr>
            <p:ph type="sldNum" sz="quarter" idx="10"/>
          </p:nvPr>
        </p:nvSpPr>
        <p:spPr/>
        <p:txBody>
          <a:bodyPr/>
          <a:lstStyle/>
          <a:p>
            <a:fld id="{F4B88F72-1EA4-FE40-A5CA-BD0111E6622B}" type="slidenum">
              <a:rPr lang="en-US" smtClean="0"/>
              <a:pPr/>
              <a:t>16</a:t>
            </a:fld>
            <a:r>
              <a:rPr lang="en-US" dirty="0">
                <a:solidFill>
                  <a:srgbClr val="2E3333"/>
                </a:solidFill>
              </a:rPr>
              <a:t> /  </a:t>
            </a:r>
            <a:r>
              <a:rPr lang="en-US" dirty="0">
                <a:solidFill>
                  <a:srgbClr val="2E3333"/>
                </a:solidFill>
                <a:latin typeface="Ubuntu"/>
                <a:cs typeface="Ubuntu"/>
              </a:rPr>
              <a:t>Special </a:t>
            </a:r>
            <a:r>
              <a:rPr lang="en-US" dirty="0" err="1">
                <a:solidFill>
                  <a:srgbClr val="2E3333"/>
                </a:solidFill>
                <a:latin typeface="Ubuntu"/>
                <a:cs typeface="Ubuntu"/>
              </a:rPr>
              <a:t>Olympis</a:t>
            </a:r>
            <a:endParaRPr lang="en-US" dirty="0">
              <a:solidFill>
                <a:srgbClr val="2E3333"/>
              </a:solidFill>
              <a:latin typeface="Ubuntu"/>
              <a:cs typeface="Ubuntu"/>
            </a:endParaRPr>
          </a:p>
        </p:txBody>
      </p:sp>
      <p:pic>
        <p:nvPicPr>
          <p:cNvPr id="6" name="Picture 4" descr="M and H IMG_103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5023" y="2370667"/>
            <a:ext cx="6118577" cy="4018844"/>
          </a:xfrm>
          <a:prstGeom prst="rect">
            <a:avLst/>
          </a:prstGeom>
          <a:noFill/>
          <a:ln>
            <a:noFill/>
          </a:ln>
          <a:effectLst/>
          <a:extLst/>
        </p:spPr>
      </p:pic>
    </p:spTree>
    <p:extLst>
      <p:ext uri="{BB962C8B-B14F-4D97-AF65-F5344CB8AC3E}">
        <p14:creationId xmlns:p14="http://schemas.microsoft.com/office/powerpoint/2010/main" val="277515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MODIFICATIONS 2</a:t>
            </a:r>
            <a:endParaRPr lang="en-US" b="1" dirty="0"/>
          </a:p>
        </p:txBody>
      </p:sp>
      <p:sp>
        <p:nvSpPr>
          <p:cNvPr id="3" name="Zástupný symbol pro obsah 2"/>
          <p:cNvSpPr>
            <a:spLocks noGrp="1"/>
          </p:cNvSpPr>
          <p:nvPr>
            <p:ph idx="1"/>
          </p:nvPr>
        </p:nvSpPr>
        <p:spPr/>
        <p:txBody>
          <a:bodyPr/>
          <a:lstStyle/>
          <a:p>
            <a:r>
              <a:rPr lang="cs-CZ" b="1" dirty="0" err="1" smtClean="0"/>
              <a:t>Adapted</a:t>
            </a:r>
            <a:r>
              <a:rPr lang="cs-CZ" b="1" dirty="0" smtClean="0"/>
              <a:t> </a:t>
            </a:r>
            <a:r>
              <a:rPr lang="cs-CZ" b="1" dirty="0" err="1" smtClean="0"/>
              <a:t>sports</a:t>
            </a:r>
            <a:r>
              <a:rPr lang="cs-CZ" b="1" dirty="0" smtClean="0"/>
              <a:t> // </a:t>
            </a:r>
            <a:r>
              <a:rPr lang="cs-CZ" b="1" dirty="0" err="1" smtClean="0"/>
              <a:t>events</a:t>
            </a:r>
            <a:r>
              <a:rPr lang="cs-CZ" b="1" dirty="0" smtClean="0"/>
              <a:t>  - </a:t>
            </a:r>
            <a:r>
              <a:rPr lang="cs-CZ" b="1" dirty="0" err="1" smtClean="0"/>
              <a:t>based</a:t>
            </a:r>
            <a:r>
              <a:rPr lang="cs-CZ" b="1" dirty="0" smtClean="0"/>
              <a:t> on </a:t>
            </a:r>
            <a:r>
              <a:rPr lang="cs-CZ" b="1" dirty="0" err="1" smtClean="0"/>
              <a:t>simply</a:t>
            </a:r>
            <a:r>
              <a:rPr lang="cs-CZ" b="1" dirty="0" smtClean="0"/>
              <a:t> motor </a:t>
            </a:r>
            <a:r>
              <a:rPr lang="cs-CZ" b="1" dirty="0" err="1" smtClean="0"/>
              <a:t>tests</a:t>
            </a:r>
            <a:r>
              <a:rPr lang="cs-CZ" b="1" dirty="0" smtClean="0"/>
              <a:t>, 2 </a:t>
            </a:r>
            <a:r>
              <a:rPr lang="cs-CZ" b="1" dirty="0" err="1" smtClean="0"/>
              <a:t>tasks</a:t>
            </a:r>
            <a:r>
              <a:rPr lang="cs-CZ" b="1" dirty="0" smtClean="0"/>
              <a:t> maximum</a:t>
            </a:r>
            <a:endParaRPr lang="en-US" b="1" dirty="0"/>
          </a:p>
        </p:txBody>
      </p:sp>
      <p:sp>
        <p:nvSpPr>
          <p:cNvPr id="4" name="Zástupný symbol pro číslo snímku 3"/>
          <p:cNvSpPr>
            <a:spLocks noGrp="1"/>
          </p:cNvSpPr>
          <p:nvPr>
            <p:ph type="sldNum" sz="quarter" idx="10"/>
          </p:nvPr>
        </p:nvSpPr>
        <p:spPr/>
        <p:txBody>
          <a:bodyPr/>
          <a:lstStyle/>
          <a:p>
            <a:fld id="{F4B88F72-1EA4-FE40-A5CA-BD0111E6622B}" type="slidenum">
              <a:rPr lang="en-US" smtClean="0"/>
              <a:pPr/>
              <a:t>17</a:t>
            </a:fld>
            <a:r>
              <a:rPr lang="en-US" smtClean="0">
                <a:solidFill>
                  <a:srgbClr val="2E3333"/>
                </a:solidFill>
              </a:rPr>
              <a:t> /  </a:t>
            </a:r>
            <a:r>
              <a:rPr lang="en-US" smtClean="0">
                <a:solidFill>
                  <a:srgbClr val="2E3333"/>
                </a:solidFill>
                <a:latin typeface="Ubuntu"/>
                <a:cs typeface="Ubuntu"/>
              </a:rPr>
              <a:t>Special Olympics</a:t>
            </a:r>
            <a:endParaRPr lang="en-US" dirty="0">
              <a:solidFill>
                <a:srgbClr val="2E3333"/>
              </a:solidFill>
              <a:latin typeface="Ubuntu"/>
              <a:cs typeface="Ubuntu"/>
            </a:endParaRP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538" y="2596445"/>
            <a:ext cx="4525433" cy="6033910"/>
          </a:xfrm>
          <a:prstGeom prst="rect">
            <a:avLst/>
          </a:prstGeom>
        </p:spPr>
      </p:pic>
    </p:spTree>
    <p:extLst>
      <p:ext uri="{BB962C8B-B14F-4D97-AF65-F5344CB8AC3E}">
        <p14:creationId xmlns:p14="http://schemas.microsoft.com/office/powerpoint/2010/main" val="309410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t>Unified</a:t>
            </a:r>
            <a:r>
              <a:rPr lang="cs-CZ" b="1" dirty="0" smtClean="0"/>
              <a:t> </a:t>
            </a:r>
            <a:r>
              <a:rPr lang="cs-CZ" b="1" dirty="0" err="1" smtClean="0"/>
              <a:t>sports</a:t>
            </a:r>
            <a:endParaRPr lang="en-US" b="1" dirty="0"/>
          </a:p>
        </p:txBody>
      </p:sp>
      <p:sp>
        <p:nvSpPr>
          <p:cNvPr id="3" name="Zástupný symbol pro obsah 2"/>
          <p:cNvSpPr>
            <a:spLocks noGrp="1"/>
          </p:cNvSpPr>
          <p:nvPr>
            <p:ph idx="1"/>
          </p:nvPr>
        </p:nvSpPr>
        <p:spPr/>
        <p:txBody>
          <a:bodyPr/>
          <a:lstStyle/>
          <a:p>
            <a:r>
              <a:rPr lang="cs-CZ" dirty="0" err="1" smtClean="0"/>
              <a:t>Athletes</a:t>
            </a:r>
            <a:r>
              <a:rPr lang="cs-CZ" dirty="0" smtClean="0"/>
              <a:t> – </a:t>
            </a:r>
            <a:r>
              <a:rPr lang="cs-CZ" dirty="0" err="1" smtClean="0"/>
              <a:t>partners</a:t>
            </a:r>
            <a:endParaRPr lang="cs-CZ" dirty="0" smtClean="0"/>
          </a:p>
          <a:p>
            <a:endParaRPr lang="cs-CZ" dirty="0"/>
          </a:p>
          <a:p>
            <a:r>
              <a:rPr lang="cs-CZ" dirty="0" smtClean="0"/>
              <a:t>video</a:t>
            </a:r>
            <a:endParaRPr lang="en-US" dirty="0"/>
          </a:p>
        </p:txBody>
      </p:sp>
      <p:sp>
        <p:nvSpPr>
          <p:cNvPr id="4" name="Zástupný symbol pro číslo snímku 3"/>
          <p:cNvSpPr>
            <a:spLocks noGrp="1"/>
          </p:cNvSpPr>
          <p:nvPr>
            <p:ph type="sldNum" sz="quarter" idx="10"/>
          </p:nvPr>
        </p:nvSpPr>
        <p:spPr/>
        <p:txBody>
          <a:bodyPr/>
          <a:lstStyle/>
          <a:p>
            <a:fld id="{F4B88F72-1EA4-FE40-A5CA-BD0111E6622B}" type="slidenum">
              <a:rPr lang="en-US" smtClean="0"/>
              <a:pPr/>
              <a:t>18</a:t>
            </a:fld>
            <a:r>
              <a:rPr lang="en-US" smtClean="0">
                <a:solidFill>
                  <a:srgbClr val="2E3333"/>
                </a:solidFill>
              </a:rPr>
              <a:t> /  </a:t>
            </a:r>
            <a:r>
              <a:rPr lang="en-US"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3684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09600" y="609600"/>
            <a:ext cx="7924800" cy="609600"/>
          </a:xfrm>
        </p:spPr>
        <p:txBody>
          <a:bodyPr/>
          <a:lstStyle/>
          <a:p>
            <a:pPr eaLnBrk="1" hangingPunct="1"/>
            <a:r>
              <a:rPr lang="en-US" sz="2600" dirty="0">
                <a:solidFill>
                  <a:schemeClr val="tx1"/>
                </a:solidFill>
              </a:rPr>
              <a:t> </a:t>
            </a:r>
            <a:r>
              <a:rPr lang="en-US" sz="3600" b="1" dirty="0"/>
              <a:t> </a:t>
            </a:r>
            <a:r>
              <a:rPr lang="en-US" sz="4400" b="1" dirty="0"/>
              <a:t>Restrictions</a:t>
            </a:r>
          </a:p>
        </p:txBody>
      </p:sp>
      <p:sp>
        <p:nvSpPr>
          <p:cNvPr id="12291" name="Rectangle 3"/>
          <p:cNvSpPr>
            <a:spLocks noGrp="1" noChangeArrowheads="1"/>
          </p:cNvSpPr>
          <p:nvPr>
            <p:ph type="body" idx="1"/>
          </p:nvPr>
        </p:nvSpPr>
        <p:spPr>
          <a:xfrm>
            <a:off x="609600" y="1536970"/>
            <a:ext cx="8077200" cy="4787630"/>
          </a:xfrm>
        </p:spPr>
        <p:txBody>
          <a:bodyPr/>
          <a:lstStyle/>
          <a:p>
            <a:pPr eaLnBrk="1" hangingPunct="1">
              <a:buFontTx/>
              <a:buNone/>
            </a:pPr>
            <a:r>
              <a:rPr lang="cs-CZ" sz="3600" b="1" dirty="0"/>
              <a:t>r</a:t>
            </a:r>
            <a:r>
              <a:rPr lang="en-US" sz="3600" b="1" dirty="0"/>
              <a:t>elating to </a:t>
            </a:r>
            <a:r>
              <a:rPr lang="cs-CZ" sz="3600" b="1" dirty="0"/>
              <a:t>c</a:t>
            </a:r>
            <a:r>
              <a:rPr lang="en-US" sz="3600" b="1" dirty="0" err="1"/>
              <a:t>ompetitions</a:t>
            </a:r>
            <a:endParaRPr lang="en-US" sz="3600" dirty="0"/>
          </a:p>
          <a:p>
            <a:pPr marL="457200" indent="-457200" eaLnBrk="1" hangingPunct="1">
              <a:buFont typeface="Arial" pitchFamily="34" charset="0"/>
              <a:buChar char="•"/>
            </a:pPr>
            <a:r>
              <a:rPr lang="en-US" sz="3200" b="1" dirty="0"/>
              <a:t>No fees for participation</a:t>
            </a:r>
            <a:endParaRPr lang="pl-PL" sz="3200" b="1" dirty="0"/>
          </a:p>
          <a:p>
            <a:pPr marL="457200" indent="-457200" eaLnBrk="1" hangingPunct="1">
              <a:buFont typeface="Arial" pitchFamily="34" charset="0"/>
              <a:buChar char="•"/>
            </a:pPr>
            <a:r>
              <a:rPr lang="en-US" sz="3200" b="1" dirty="0"/>
              <a:t>No connections with tobacco &amp; alcohol producers</a:t>
            </a:r>
            <a:endParaRPr lang="pl-PL" sz="3200" b="1" dirty="0"/>
          </a:p>
          <a:p>
            <a:pPr marL="457200" indent="-457200" eaLnBrk="1" hangingPunct="1">
              <a:buFont typeface="Arial" pitchFamily="34" charset="0"/>
              <a:buChar char="•"/>
            </a:pPr>
            <a:r>
              <a:rPr lang="en-US" sz="3200" b="1" dirty="0"/>
              <a:t>No smoking &amp; drinking during competitions</a:t>
            </a:r>
            <a:endParaRPr lang="pl-PL" sz="3200" b="1" dirty="0"/>
          </a:p>
          <a:p>
            <a:pPr marL="457200" indent="-457200" eaLnBrk="1" hangingPunct="1">
              <a:buFont typeface="Arial" pitchFamily="34" charset="0"/>
              <a:buChar char="•"/>
            </a:pPr>
            <a:r>
              <a:rPr lang="en-US" sz="3200" b="1" dirty="0"/>
              <a:t>No national flags</a:t>
            </a:r>
            <a:endParaRPr lang="pl-PL" sz="3200" b="1" dirty="0"/>
          </a:p>
          <a:p>
            <a:pPr marL="457200" indent="-457200" eaLnBrk="1" hangingPunct="1">
              <a:buFont typeface="Arial" pitchFamily="34" charset="0"/>
              <a:buChar char="•"/>
            </a:pPr>
            <a:r>
              <a:rPr lang="en-US" sz="3200" b="1" dirty="0"/>
              <a:t>No commercial messages </a:t>
            </a:r>
            <a:endParaRPr lang="pl-PL" sz="3200" b="1" dirty="0"/>
          </a:p>
          <a:p>
            <a:pPr algn="ctr" eaLnBrk="1" hangingPunct="1"/>
            <a:endParaRPr lang="en-US" sz="2000" b="1" dirty="0">
              <a:solidFill>
                <a:schemeClr val="accent2"/>
              </a:solidFill>
              <a:cs typeface="Times New Roman" pitchFamily="18" charset="0"/>
            </a:endParaRPr>
          </a:p>
          <a:p>
            <a:pPr algn="ctr" eaLnBrk="1" hangingPunct="1"/>
            <a:endParaRPr lang="en-US" sz="2000" b="1" dirty="0">
              <a:solidFill>
                <a:schemeClr val="accent2"/>
              </a:solidFill>
              <a:cs typeface="Times New Roman" pitchFamily="18" charset="0"/>
            </a:endParaRPr>
          </a:p>
          <a:p>
            <a:pPr eaLnBrk="1" hangingPunct="1"/>
            <a:endParaRPr lang="en-US" dirty="0"/>
          </a:p>
        </p:txBody>
      </p:sp>
      <p:sp>
        <p:nvSpPr>
          <p:cNvPr id="12292" name="Rectangle 4"/>
          <p:cNvSpPr>
            <a:spLocks noChangeArrowheads="1"/>
          </p:cNvSpPr>
          <p:nvPr/>
        </p:nvSpPr>
        <p:spPr bwMode="auto">
          <a:xfrm>
            <a:off x="914400" y="1981200"/>
            <a:ext cx="7086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140000"/>
              </a:lnSpc>
            </a:pPr>
            <a:endParaRPr lang="en-US" sz="2000" b="1" i="1">
              <a:latin typeface="Tahoma" pitchFamily="34" charset="0"/>
            </a:endParaRPr>
          </a:p>
          <a:p>
            <a:pPr algn="ctr">
              <a:lnSpc>
                <a:spcPct val="140000"/>
              </a:lnSpc>
            </a:pPr>
            <a:endParaRPr lang="en-US" sz="2000" b="1" i="1">
              <a:latin typeface="Tahoma" pitchFamily="34" charset="0"/>
            </a:endParaRPr>
          </a:p>
        </p:txBody>
      </p:sp>
    </p:spTree>
    <p:extLst>
      <p:ext uri="{BB962C8B-B14F-4D97-AF65-F5344CB8AC3E}">
        <p14:creationId xmlns:p14="http://schemas.microsoft.com/office/powerpoint/2010/main" val="19127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4706BB6A-BC97-4D60-BDC7-7C497ACFE9B2}"/>
              </a:ext>
            </a:extLst>
          </p:cNvPr>
          <p:cNvSpPr>
            <a:spLocks noGrp="1"/>
          </p:cNvSpPr>
          <p:nvPr>
            <p:ph type="title"/>
          </p:nvPr>
        </p:nvSpPr>
        <p:spPr/>
        <p:txBody>
          <a:bodyPr/>
          <a:lstStyle/>
          <a:p>
            <a:r>
              <a:rPr lang="en-GB" sz="4000" b="1" i="1" dirty="0"/>
              <a:t>Philosophy of the Special Olympics in the Network </a:t>
            </a:r>
            <a:r>
              <a:rPr lang="cs-CZ" sz="4000" b="1" i="1" dirty="0" smtClean="0"/>
              <a:t/>
            </a:r>
            <a:br>
              <a:rPr lang="cs-CZ" sz="4000" b="1" i="1" dirty="0" smtClean="0"/>
            </a:br>
            <a:r>
              <a:rPr lang="en-GB" sz="4000" b="1" i="1" dirty="0" smtClean="0"/>
              <a:t>of </a:t>
            </a:r>
            <a:r>
              <a:rPr lang="en-GB" sz="4000" b="1" i="1" dirty="0"/>
              <a:t>the Olympic Games</a:t>
            </a:r>
            <a:endParaRPr lang="en-US" dirty="0"/>
          </a:p>
        </p:txBody>
      </p:sp>
      <p:pic>
        <p:nvPicPr>
          <p:cNvPr id="5" name="Zástupný symbol pro obsah 4">
            <a:extLst>
              <a:ext uri="{FF2B5EF4-FFF2-40B4-BE49-F238E27FC236}">
                <a16:creationId xmlns:a16="http://schemas.microsoft.com/office/drawing/2014/main" xmlns="" id="{CDC43AAA-937D-4BBF-8B0C-610F7637802D}"/>
              </a:ext>
            </a:extLst>
          </p:cNvPr>
          <p:cNvPicPr>
            <a:picLocks noGrp="1" noChangeAspect="1"/>
          </p:cNvPicPr>
          <p:nvPr>
            <p:ph idx="1"/>
          </p:nvPr>
        </p:nvPicPr>
        <p:blipFill>
          <a:blip r:embed="rId2"/>
          <a:stretch>
            <a:fillRect/>
          </a:stretch>
        </p:blipFill>
        <p:spPr>
          <a:xfrm>
            <a:off x="2059465" y="2973853"/>
            <a:ext cx="4250418" cy="1857375"/>
          </a:xfrm>
          <a:prstGeom prst="rect">
            <a:avLst/>
          </a:prstGeom>
        </p:spPr>
      </p:pic>
      <p:sp>
        <p:nvSpPr>
          <p:cNvPr id="4" name="Zástupný symbol pro číslo snímku 3">
            <a:extLst>
              <a:ext uri="{FF2B5EF4-FFF2-40B4-BE49-F238E27FC236}">
                <a16:creationId xmlns:a16="http://schemas.microsoft.com/office/drawing/2014/main" xmlns="" id="{6FE886DF-09CD-46D6-9EEE-F135C834F818}"/>
              </a:ext>
            </a:extLst>
          </p:cNvPr>
          <p:cNvSpPr>
            <a:spLocks noGrp="1"/>
          </p:cNvSpPr>
          <p:nvPr>
            <p:ph type="sldNum" sz="quarter" idx="10"/>
          </p:nvPr>
        </p:nvSpPr>
        <p:spPr/>
        <p:txBody>
          <a:bodyPr/>
          <a:lstStyle/>
          <a:p>
            <a:fld id="{F4B88F72-1EA4-FE40-A5CA-BD0111E6622B}" type="slidenum">
              <a:rPr lang="en-US" smtClean="0"/>
              <a:pPr/>
              <a:t>2</a:t>
            </a:fld>
            <a:r>
              <a:rPr lang="en-US"/>
              <a:t> </a:t>
            </a:r>
            <a:endParaRPr lang="en-US" b="1" dirty="0">
              <a:latin typeface="Helvetica Neue"/>
              <a:cs typeface="Helvetica Neue"/>
            </a:endParaRPr>
          </a:p>
        </p:txBody>
      </p:sp>
      <p:pic>
        <p:nvPicPr>
          <p:cNvPr id="6" name="Obrázek 6" descr="http://www.z-agency.cz/Z-agency/media/content/Baby%20Boyard/Partneri/masarykova-univerzita-fsps-logo.jpg">
            <a:extLst>
              <a:ext uri="{FF2B5EF4-FFF2-40B4-BE49-F238E27FC236}">
                <a16:creationId xmlns:a16="http://schemas.microsoft.com/office/drawing/2014/main" xmlns="" id="{1EDE12AF-6D71-453B-9DCA-DC13F412E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180" y="4727644"/>
            <a:ext cx="1473958" cy="140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77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8E728BF6-0700-4562-B322-6B329FFF0F6D}"/>
              </a:ext>
            </a:extLst>
          </p:cNvPr>
          <p:cNvSpPr>
            <a:spLocks noGrp="1"/>
          </p:cNvSpPr>
          <p:nvPr>
            <p:ph type="title"/>
          </p:nvPr>
        </p:nvSpPr>
        <p:spPr/>
        <p:txBody>
          <a:bodyPr/>
          <a:lstStyle/>
          <a:p>
            <a:r>
              <a:rPr lang="en-US" sz="4400" b="1" dirty="0"/>
              <a:t>50 years anniversary in 2018</a:t>
            </a:r>
          </a:p>
        </p:txBody>
      </p:sp>
      <p:sp>
        <p:nvSpPr>
          <p:cNvPr id="3" name="Zástupný symbol pro obsah 2">
            <a:extLst>
              <a:ext uri="{FF2B5EF4-FFF2-40B4-BE49-F238E27FC236}">
                <a16:creationId xmlns:a16="http://schemas.microsoft.com/office/drawing/2014/main" xmlns="" id="{9EF7229E-4B2E-4A7C-A3DF-369EA5F9DD55}"/>
              </a:ext>
            </a:extLst>
          </p:cNvPr>
          <p:cNvSpPr>
            <a:spLocks noGrp="1"/>
          </p:cNvSpPr>
          <p:nvPr>
            <p:ph idx="1"/>
          </p:nvPr>
        </p:nvSpPr>
        <p:spPr>
          <a:xfrm>
            <a:off x="544513" y="1206230"/>
            <a:ext cx="7912100" cy="4999308"/>
          </a:xfrm>
        </p:spPr>
        <p:txBody>
          <a:bodyPr/>
          <a:lstStyle/>
          <a:p>
            <a:r>
              <a:rPr lang="en-US" sz="4000" dirty="0"/>
              <a:t>CZ  SO  </a:t>
            </a:r>
            <a:r>
              <a:rPr lang="en-US" sz="3200" dirty="0"/>
              <a:t>based on volunteering</a:t>
            </a:r>
          </a:p>
          <a:p>
            <a:r>
              <a:rPr lang="cs-CZ" sz="3200" dirty="0"/>
              <a:t>-  </a:t>
            </a:r>
            <a:r>
              <a:rPr lang="en-US" sz="3200" dirty="0"/>
              <a:t>9 summer – 4 winter sport</a:t>
            </a:r>
            <a:r>
              <a:rPr lang="cs-CZ" sz="3200" dirty="0"/>
              <a:t> (</a:t>
            </a:r>
            <a:r>
              <a:rPr lang="cs-CZ" sz="2800" i="1" dirty="0" err="1"/>
              <a:t>adapted</a:t>
            </a:r>
            <a:r>
              <a:rPr lang="cs-CZ" sz="2800" i="1" dirty="0"/>
              <a:t> – team</a:t>
            </a:r>
            <a:r>
              <a:rPr lang="cs-CZ" sz="3200" dirty="0"/>
              <a:t>)</a:t>
            </a:r>
            <a:endParaRPr lang="en-US" sz="3200" dirty="0"/>
          </a:p>
          <a:p>
            <a:r>
              <a:rPr lang="cs-CZ" sz="3200" dirty="0"/>
              <a:t>-  </a:t>
            </a:r>
            <a:r>
              <a:rPr lang="en-US" sz="3200" dirty="0"/>
              <a:t>Coaches – volunteers education</a:t>
            </a:r>
          </a:p>
          <a:p>
            <a:r>
              <a:rPr lang="cs-CZ" sz="3200" dirty="0"/>
              <a:t>-  </a:t>
            </a:r>
            <a:r>
              <a:rPr lang="en-US" sz="3200" dirty="0"/>
              <a:t>Connection with universities (6 in official agreement)</a:t>
            </a:r>
          </a:p>
          <a:p>
            <a:pPr marL="0" indent="0"/>
            <a:r>
              <a:rPr lang="cs-CZ" sz="3200" dirty="0"/>
              <a:t>- </a:t>
            </a:r>
            <a:r>
              <a:rPr lang="en-US" sz="3200" dirty="0"/>
              <a:t>Healthy Athlete programs </a:t>
            </a:r>
            <a:endParaRPr lang="cs-CZ" sz="3200" dirty="0"/>
          </a:p>
          <a:p>
            <a:pPr marL="0" indent="0"/>
            <a:r>
              <a:rPr lang="en-US" sz="3200" dirty="0"/>
              <a:t>– Healthy Community</a:t>
            </a:r>
          </a:p>
        </p:txBody>
      </p:sp>
      <p:sp>
        <p:nvSpPr>
          <p:cNvPr id="4" name="Zástupný symbol pro číslo snímku 3">
            <a:extLst>
              <a:ext uri="{FF2B5EF4-FFF2-40B4-BE49-F238E27FC236}">
                <a16:creationId xmlns:a16="http://schemas.microsoft.com/office/drawing/2014/main" xmlns="" id="{58433612-DF7F-4BDB-80BD-B98D2709014D}"/>
              </a:ext>
            </a:extLst>
          </p:cNvPr>
          <p:cNvSpPr>
            <a:spLocks noGrp="1"/>
          </p:cNvSpPr>
          <p:nvPr>
            <p:ph type="sldNum" sz="quarter" idx="10"/>
          </p:nvPr>
        </p:nvSpPr>
        <p:spPr/>
        <p:txBody>
          <a:bodyPr/>
          <a:lstStyle/>
          <a:p>
            <a:fld id="{F4B88F72-1EA4-FE40-A5CA-BD0111E6622B}" type="slidenum">
              <a:rPr lang="en-US" smtClean="0"/>
              <a:pPr/>
              <a:t>20</a:t>
            </a:fld>
            <a:r>
              <a:rPr lang="en-US" dirty="0">
                <a:solidFill>
                  <a:srgbClr val="2E3333"/>
                </a:solidFill>
              </a:rPr>
              <a:t> /  </a:t>
            </a:r>
            <a:r>
              <a:rPr lang="en-US" dirty="0">
                <a:solidFill>
                  <a:srgbClr val="2E3333"/>
                </a:solidFill>
                <a:latin typeface="Ubuntu"/>
                <a:cs typeface="Ubuntu"/>
              </a:rPr>
              <a:t>Special Olympics</a:t>
            </a:r>
          </a:p>
        </p:txBody>
      </p:sp>
      <p:pic>
        <p:nvPicPr>
          <p:cNvPr id="5" name="obrázek 5" descr="https://specialolympics.qualtrics.com/CP/Graphic.php?IM=IM_82ZwlIQx72DAs73">
            <a:extLst>
              <a:ext uri="{FF2B5EF4-FFF2-40B4-BE49-F238E27FC236}">
                <a16:creationId xmlns:a16="http://schemas.microsoft.com/office/drawing/2014/main" xmlns="" id="{C8B952AD-4DC4-4C37-9F69-951C31C8F09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9124" y="4688732"/>
            <a:ext cx="3067490" cy="1620588"/>
          </a:xfrm>
          <a:prstGeom prst="rect">
            <a:avLst/>
          </a:prstGeom>
          <a:noFill/>
          <a:ln>
            <a:noFill/>
          </a:ln>
        </p:spPr>
      </p:pic>
    </p:spTree>
    <p:extLst>
      <p:ext uri="{BB962C8B-B14F-4D97-AF65-F5344CB8AC3E}">
        <p14:creationId xmlns:p14="http://schemas.microsoft.com/office/powerpoint/2010/main" val="403617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cs-CZ" dirty="0"/>
              <a:t/>
            </a:r>
            <a:br>
              <a:rPr lang="cs-CZ" dirty="0"/>
            </a:br>
            <a:r>
              <a:rPr lang="en-US" sz="6000" b="1" dirty="0"/>
              <a:t/>
            </a:r>
            <a:br>
              <a:rPr lang="en-US" sz="6000" b="1" dirty="0"/>
            </a:br>
            <a:endParaRPr lang="pl-PL" dirty="0"/>
          </a:p>
        </p:txBody>
      </p:sp>
      <p:sp>
        <p:nvSpPr>
          <p:cNvPr id="9" name="Subtitle 8"/>
          <p:cNvSpPr>
            <a:spLocks noGrp="1"/>
          </p:cNvSpPr>
          <p:nvPr>
            <p:ph type="subTitle" idx="1"/>
          </p:nvPr>
        </p:nvSpPr>
        <p:spPr>
          <a:xfrm>
            <a:off x="685353" y="3170863"/>
            <a:ext cx="6357703" cy="1696942"/>
          </a:xfrm>
        </p:spPr>
        <p:txBody>
          <a:bodyPr/>
          <a:lstStyle/>
          <a:p>
            <a:endParaRPr lang="cs-CZ" sz="2800" b="1" dirty="0"/>
          </a:p>
        </p:txBody>
      </p:sp>
      <p:sp>
        <p:nvSpPr>
          <p:cNvPr id="10" name="Slide Number Placeholder 9"/>
          <p:cNvSpPr>
            <a:spLocks noGrp="1"/>
          </p:cNvSpPr>
          <p:nvPr>
            <p:ph type="sldNum" sz="quarter" idx="10"/>
          </p:nvPr>
        </p:nvSpPr>
        <p:spPr/>
        <p:txBody>
          <a:bodyPr/>
          <a:lstStyle/>
          <a:p>
            <a:fld id="{F4B88F72-1EA4-FE40-A5CA-BD0111E6622B}" type="slidenum">
              <a:rPr lang="en-US" smtClean="0"/>
              <a:pPr/>
              <a:t>21</a:t>
            </a:fld>
            <a:endParaRPr lang="en-US" dirty="0">
              <a:latin typeface="Ubuntu"/>
              <a:cs typeface="Ubuntu"/>
            </a:endParaRPr>
          </a:p>
        </p:txBody>
      </p:sp>
      <p:pic>
        <p:nvPicPr>
          <p:cNvPr id="3" name="Obrázek 2">
            <a:extLst>
              <a:ext uri="{FF2B5EF4-FFF2-40B4-BE49-F238E27FC236}">
                <a16:creationId xmlns:a16="http://schemas.microsoft.com/office/drawing/2014/main" xmlns="" id="{2DC5B1FC-582B-439A-A2C8-F04E2CF5D88D}"/>
              </a:ext>
            </a:extLst>
          </p:cNvPr>
          <p:cNvPicPr>
            <a:picLocks noChangeAspect="1"/>
          </p:cNvPicPr>
          <p:nvPr/>
        </p:nvPicPr>
        <p:blipFill>
          <a:blip r:embed="rId3"/>
          <a:stretch>
            <a:fillRect/>
          </a:stretch>
        </p:blipFill>
        <p:spPr>
          <a:xfrm>
            <a:off x="-1595336" y="0"/>
            <a:ext cx="10739336" cy="8054502"/>
          </a:xfrm>
          <a:prstGeom prst="rect">
            <a:avLst/>
          </a:prstGeom>
        </p:spPr>
      </p:pic>
    </p:spTree>
    <p:extLst>
      <p:ext uri="{BB962C8B-B14F-4D97-AF65-F5344CB8AC3E}">
        <p14:creationId xmlns:p14="http://schemas.microsoft.com/office/powerpoint/2010/main" val="78627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pl-PL" dirty="0"/>
              <a:t>Thank you !</a:t>
            </a:r>
            <a:br>
              <a:rPr lang="pl-PL" dirty="0"/>
            </a:br>
            <a:r>
              <a:rPr lang="pl-PL" sz="4400" dirty="0" smtClean="0"/>
              <a:t>2003 </a:t>
            </a:r>
            <a:r>
              <a:rPr lang="pl-PL" sz="4400" dirty="0"/>
              <a:t>Dublin -  video</a:t>
            </a:r>
            <a:r>
              <a:rPr lang="en-US" sz="4800" dirty="0"/>
              <a:t/>
            </a:r>
            <a:br>
              <a:rPr lang="en-US" sz="4800" dirty="0"/>
            </a:br>
            <a:endParaRPr lang="en-US" sz="2400" dirty="0"/>
          </a:p>
        </p:txBody>
      </p:sp>
      <p:sp>
        <p:nvSpPr>
          <p:cNvPr id="4" name="Slide Number Placeholder 3"/>
          <p:cNvSpPr>
            <a:spLocks noGrp="1"/>
          </p:cNvSpPr>
          <p:nvPr>
            <p:ph type="sldNum" sz="quarter" idx="10"/>
          </p:nvPr>
        </p:nvSpPr>
        <p:spPr/>
        <p:txBody>
          <a:bodyPr/>
          <a:lstStyle/>
          <a:p>
            <a:fld id="{F4B88F72-1EA4-FE40-A5CA-BD0111E6622B}" type="slidenum">
              <a:rPr lang="en-US" smtClean="0"/>
              <a:pPr/>
              <a:t>22</a:t>
            </a:fld>
            <a:endParaRPr lang="en-US" dirty="0">
              <a:latin typeface="Ubuntu"/>
              <a:cs typeface="Ubuntu"/>
            </a:endParaRPr>
          </a:p>
        </p:txBody>
      </p:sp>
      <p:pic>
        <p:nvPicPr>
          <p:cNvPr id="6" name="Zástupný symbol pro obsah 4" descr="E:\FOTKY - VEŠKERÉ\SPECIAL OLYMPICS PHOTO - VSECHNY\09 WSOG IDAHO\PO IDAHO, 25.2., na Hradě\IMG_4043.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976" y="2822223"/>
            <a:ext cx="4684891" cy="2743200"/>
          </a:xfrm>
          <a:prstGeom prst="rect">
            <a:avLst/>
          </a:prstGeom>
        </p:spPr>
      </p:pic>
    </p:spTree>
    <p:extLst>
      <p:ext uri="{BB962C8B-B14F-4D97-AF65-F5344CB8AC3E}">
        <p14:creationId xmlns:p14="http://schemas.microsoft.com/office/powerpoint/2010/main" val="391308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3709605-6651-483A-A77C-878C5C840972}"/>
              </a:ext>
            </a:extLst>
          </p:cNvPr>
          <p:cNvSpPr>
            <a:spLocks noGrp="1"/>
          </p:cNvSpPr>
          <p:nvPr>
            <p:ph type="title"/>
          </p:nvPr>
        </p:nvSpPr>
        <p:spPr/>
        <p:txBody>
          <a:bodyPr/>
          <a:lstStyle/>
          <a:p>
            <a:r>
              <a:rPr lang="cs-CZ" dirty="0"/>
              <a:t> </a:t>
            </a:r>
            <a:r>
              <a:rPr lang="cs-CZ" dirty="0" err="1"/>
              <a:t>Olympic</a:t>
            </a:r>
            <a:r>
              <a:rPr lang="cs-CZ" dirty="0"/>
              <a:t> </a:t>
            </a:r>
            <a:r>
              <a:rPr lang="cs-CZ" dirty="0" err="1"/>
              <a:t>Games</a:t>
            </a:r>
            <a:endParaRPr lang="cs-CZ" dirty="0"/>
          </a:p>
        </p:txBody>
      </p:sp>
      <p:sp>
        <p:nvSpPr>
          <p:cNvPr id="3" name="Zástupný symbol pro obsah 2">
            <a:extLst>
              <a:ext uri="{FF2B5EF4-FFF2-40B4-BE49-F238E27FC236}">
                <a16:creationId xmlns:a16="http://schemas.microsoft.com/office/drawing/2014/main" xmlns="" id="{CF47D833-EE8E-4275-A5C8-2DDFAE6B7611}"/>
              </a:ext>
            </a:extLst>
          </p:cNvPr>
          <p:cNvSpPr>
            <a:spLocks noGrp="1"/>
          </p:cNvSpPr>
          <p:nvPr>
            <p:ph idx="1"/>
          </p:nvPr>
        </p:nvSpPr>
        <p:spPr>
          <a:xfrm>
            <a:off x="544513" y="1677988"/>
            <a:ext cx="7912100" cy="4461555"/>
          </a:xfrm>
        </p:spPr>
        <p:txBody>
          <a:bodyPr/>
          <a:lstStyle/>
          <a:p>
            <a:pPr marL="0" indent="0"/>
            <a:r>
              <a:rPr lang="cs-CZ" sz="3600" b="1" dirty="0" err="1">
                <a:solidFill>
                  <a:schemeClr val="bg1"/>
                </a:solidFill>
              </a:rPr>
              <a:t>World</a:t>
            </a:r>
            <a:r>
              <a:rPr lang="cs-CZ" sz="3600" b="1" dirty="0">
                <a:solidFill>
                  <a:schemeClr val="bg1"/>
                </a:solidFill>
              </a:rPr>
              <a:t> </a:t>
            </a:r>
            <a:r>
              <a:rPr lang="cs-CZ" sz="3600" b="1" dirty="0" err="1">
                <a:solidFill>
                  <a:schemeClr val="bg1"/>
                </a:solidFill>
              </a:rPr>
              <a:t>known</a:t>
            </a:r>
            <a:r>
              <a:rPr lang="cs-CZ" sz="3600" b="1" dirty="0">
                <a:solidFill>
                  <a:schemeClr val="bg1"/>
                </a:solidFill>
              </a:rPr>
              <a:t>  </a:t>
            </a:r>
            <a:r>
              <a:rPr lang="cs-CZ" sz="3600" b="1" dirty="0" err="1">
                <a:solidFill>
                  <a:schemeClr val="bg1"/>
                </a:solidFill>
              </a:rPr>
              <a:t>phenomenon</a:t>
            </a:r>
            <a:endParaRPr lang="cs-CZ" sz="3600" b="1" dirty="0">
              <a:solidFill>
                <a:schemeClr val="bg1"/>
              </a:solidFill>
            </a:endParaRPr>
          </a:p>
          <a:p>
            <a:pPr marL="0" indent="0"/>
            <a:r>
              <a:rPr lang="cs-CZ" sz="3600" b="1" dirty="0">
                <a:solidFill>
                  <a:schemeClr val="bg1"/>
                </a:solidFill>
              </a:rPr>
              <a:t>In CZ:  General </a:t>
            </a:r>
            <a:r>
              <a:rPr lang="cs-CZ" sz="3600" b="1" dirty="0" err="1">
                <a:solidFill>
                  <a:schemeClr val="bg1"/>
                </a:solidFill>
              </a:rPr>
              <a:t>population</a:t>
            </a:r>
            <a:r>
              <a:rPr lang="cs-CZ" sz="3600" b="1" dirty="0">
                <a:solidFill>
                  <a:schemeClr val="bg1"/>
                </a:solidFill>
              </a:rPr>
              <a:t>  </a:t>
            </a:r>
            <a:endParaRPr lang="cs-CZ" sz="3600" b="1" dirty="0" smtClean="0">
              <a:solidFill>
                <a:schemeClr val="bg1"/>
              </a:solidFill>
            </a:endParaRPr>
          </a:p>
          <a:p>
            <a:pPr marL="0" indent="0"/>
            <a:r>
              <a:rPr lang="cs-CZ" sz="3600" b="1" dirty="0" smtClean="0">
                <a:solidFill>
                  <a:schemeClr val="bg1"/>
                </a:solidFill>
              </a:rPr>
              <a:t>-  </a:t>
            </a:r>
            <a:r>
              <a:rPr lang="cs-CZ" sz="3600" b="1" dirty="0" err="1">
                <a:solidFill>
                  <a:schemeClr val="bg1"/>
                </a:solidFill>
              </a:rPr>
              <a:t>spectators</a:t>
            </a:r>
            <a:r>
              <a:rPr lang="cs-CZ" sz="3600" b="1" dirty="0">
                <a:solidFill>
                  <a:schemeClr val="bg1"/>
                </a:solidFill>
              </a:rPr>
              <a:t>,  </a:t>
            </a:r>
            <a:r>
              <a:rPr lang="cs-CZ" sz="3600" b="1" dirty="0" smtClean="0">
                <a:solidFill>
                  <a:schemeClr val="bg1"/>
                </a:solidFill>
              </a:rPr>
              <a:t>TV  </a:t>
            </a:r>
            <a:r>
              <a:rPr lang="cs-CZ" sz="3600" b="1" dirty="0" err="1">
                <a:solidFill>
                  <a:schemeClr val="bg1"/>
                </a:solidFill>
              </a:rPr>
              <a:t>fans</a:t>
            </a:r>
            <a:endParaRPr lang="cs-CZ" sz="3600" b="1" dirty="0">
              <a:solidFill>
                <a:schemeClr val="bg1"/>
              </a:solidFill>
            </a:endParaRPr>
          </a:p>
          <a:p>
            <a:pPr marL="0" indent="0"/>
            <a:r>
              <a:rPr lang="cs-CZ" sz="3600" b="1" dirty="0" smtClean="0">
                <a:solidFill>
                  <a:schemeClr val="bg1"/>
                </a:solidFill>
              </a:rPr>
              <a:t>- </a:t>
            </a:r>
            <a:r>
              <a:rPr lang="cs-CZ" sz="3600" b="1" dirty="0" err="1" smtClean="0">
                <a:solidFill>
                  <a:schemeClr val="bg1"/>
                </a:solidFill>
              </a:rPr>
              <a:t>Incentive</a:t>
            </a:r>
            <a:r>
              <a:rPr lang="cs-CZ" sz="3600" b="1" dirty="0" smtClean="0">
                <a:solidFill>
                  <a:schemeClr val="bg1"/>
                </a:solidFill>
              </a:rPr>
              <a:t>  </a:t>
            </a:r>
            <a:r>
              <a:rPr lang="cs-CZ" sz="3600" b="1" dirty="0" err="1">
                <a:solidFill>
                  <a:schemeClr val="bg1"/>
                </a:solidFill>
              </a:rPr>
              <a:t>of</a:t>
            </a:r>
            <a:r>
              <a:rPr lang="cs-CZ" sz="3600" b="1" dirty="0">
                <a:solidFill>
                  <a:schemeClr val="bg1"/>
                </a:solidFill>
              </a:rPr>
              <a:t> </a:t>
            </a:r>
            <a:r>
              <a:rPr lang="cs-CZ" sz="3600" b="1" dirty="0" err="1">
                <a:solidFill>
                  <a:schemeClr val="bg1"/>
                </a:solidFill>
              </a:rPr>
              <a:t>olympic</a:t>
            </a:r>
            <a:r>
              <a:rPr lang="cs-CZ" sz="3600" b="1" dirty="0">
                <a:solidFill>
                  <a:schemeClr val="bg1"/>
                </a:solidFill>
              </a:rPr>
              <a:t> </a:t>
            </a:r>
            <a:r>
              <a:rPr lang="cs-CZ" sz="3600" b="1" dirty="0" err="1">
                <a:solidFill>
                  <a:schemeClr val="bg1"/>
                </a:solidFill>
              </a:rPr>
              <a:t>parks</a:t>
            </a:r>
            <a:r>
              <a:rPr lang="cs-CZ" sz="3600" b="1" dirty="0">
                <a:solidFill>
                  <a:schemeClr val="bg1"/>
                </a:solidFill>
              </a:rPr>
              <a:t>,</a:t>
            </a:r>
          </a:p>
          <a:p>
            <a:pPr marL="0" indent="0"/>
            <a:r>
              <a:rPr lang="cs-CZ" sz="3600" b="1" dirty="0" smtClean="0">
                <a:solidFill>
                  <a:schemeClr val="tx1"/>
                </a:solidFill>
              </a:rPr>
              <a:t>- </a:t>
            </a:r>
            <a:r>
              <a:rPr lang="cs-CZ" sz="3600" b="1" dirty="0" err="1" smtClean="0">
                <a:solidFill>
                  <a:schemeClr val="tx1"/>
                </a:solidFill>
              </a:rPr>
              <a:t>Commerce</a:t>
            </a:r>
            <a:r>
              <a:rPr lang="cs-CZ" sz="3600" b="1" dirty="0">
                <a:solidFill>
                  <a:schemeClr val="tx1"/>
                </a:solidFill>
              </a:rPr>
              <a:t>,</a:t>
            </a:r>
          </a:p>
          <a:p>
            <a:pPr marL="0" indent="0"/>
            <a:r>
              <a:rPr lang="cs-CZ" sz="3600" b="1" dirty="0" smtClean="0">
                <a:solidFill>
                  <a:schemeClr val="tx1"/>
                </a:solidFill>
              </a:rPr>
              <a:t>-  </a:t>
            </a:r>
            <a:r>
              <a:rPr lang="cs-CZ" sz="3600" b="1" dirty="0" err="1" smtClean="0">
                <a:solidFill>
                  <a:schemeClr val="tx1"/>
                </a:solidFill>
              </a:rPr>
              <a:t>Etc</a:t>
            </a:r>
            <a:r>
              <a:rPr lang="cs-CZ" sz="3600" b="1" dirty="0">
                <a:solidFill>
                  <a:schemeClr val="tx1"/>
                </a:solidFill>
              </a:rPr>
              <a:t>, </a:t>
            </a:r>
            <a:r>
              <a:rPr lang="cs-CZ" sz="3600" b="1" dirty="0" err="1">
                <a:solidFill>
                  <a:schemeClr val="tx1"/>
                </a:solidFill>
              </a:rPr>
              <a:t>etc</a:t>
            </a:r>
            <a:endParaRPr lang="cs-CZ" sz="3600" b="1" dirty="0">
              <a:solidFill>
                <a:schemeClr val="tx1"/>
              </a:solidFill>
            </a:endParaRPr>
          </a:p>
          <a:p>
            <a:pPr marL="342900" indent="-342900">
              <a:buFontTx/>
              <a:buChar char="-"/>
            </a:pPr>
            <a:endParaRPr lang="cs-CZ" dirty="0"/>
          </a:p>
        </p:txBody>
      </p:sp>
      <p:sp>
        <p:nvSpPr>
          <p:cNvPr id="4" name="Zástupný symbol pro číslo snímku 3">
            <a:extLst>
              <a:ext uri="{FF2B5EF4-FFF2-40B4-BE49-F238E27FC236}">
                <a16:creationId xmlns:a16="http://schemas.microsoft.com/office/drawing/2014/main" xmlns="" id="{93D0163A-C243-4B96-914C-4FD998E39961}"/>
              </a:ext>
            </a:extLst>
          </p:cNvPr>
          <p:cNvSpPr>
            <a:spLocks noGrp="1"/>
          </p:cNvSpPr>
          <p:nvPr>
            <p:ph type="sldNum" sz="quarter" idx="10"/>
          </p:nvPr>
        </p:nvSpPr>
        <p:spPr/>
        <p:txBody>
          <a:bodyPr/>
          <a:lstStyle/>
          <a:p>
            <a:fld id="{F4B88F72-1EA4-FE40-A5CA-BD0111E6622B}" type="slidenum">
              <a:rPr lang="en-US" smtClean="0"/>
              <a:pPr/>
              <a:t>3</a:t>
            </a:fld>
            <a:r>
              <a:rPr lang="en-US"/>
              <a:t> </a:t>
            </a:r>
            <a:endParaRPr lang="en-US" b="1" dirty="0">
              <a:latin typeface="Helvetica Neue"/>
              <a:cs typeface="Helvetica Neue"/>
            </a:endParaRPr>
          </a:p>
        </p:txBody>
      </p:sp>
    </p:spTree>
    <p:extLst>
      <p:ext uri="{BB962C8B-B14F-4D97-AF65-F5344CB8AC3E}">
        <p14:creationId xmlns:p14="http://schemas.microsoft.com/office/powerpoint/2010/main" val="263144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EE1E955-B28A-4ADA-B413-A13754B0821A}"/>
              </a:ext>
            </a:extLst>
          </p:cNvPr>
          <p:cNvSpPr>
            <a:spLocks noGrp="1"/>
          </p:cNvSpPr>
          <p:nvPr>
            <p:ph type="title"/>
          </p:nvPr>
        </p:nvSpPr>
        <p:spPr>
          <a:xfrm>
            <a:off x="544513" y="654756"/>
            <a:ext cx="7902575" cy="1023232"/>
          </a:xfrm>
        </p:spPr>
        <p:txBody>
          <a:bodyPr/>
          <a:lstStyle/>
          <a:p>
            <a:pPr algn="ctr"/>
            <a:r>
              <a:rPr lang="cs-CZ" sz="3600" dirty="0"/>
              <a:t>Pierre de </a:t>
            </a:r>
            <a:r>
              <a:rPr lang="cs-CZ" sz="3600" dirty="0" err="1"/>
              <a:t>Coubertin</a:t>
            </a:r>
            <a:r>
              <a:rPr lang="cs-CZ" sz="6000" dirty="0"/>
              <a:t/>
            </a:r>
            <a:br>
              <a:rPr lang="cs-CZ" sz="6000" dirty="0"/>
            </a:br>
            <a:endParaRPr lang="cs-CZ" dirty="0"/>
          </a:p>
        </p:txBody>
      </p:sp>
      <p:sp>
        <p:nvSpPr>
          <p:cNvPr id="3" name="Zástupný symbol pro obsah 2">
            <a:extLst>
              <a:ext uri="{FF2B5EF4-FFF2-40B4-BE49-F238E27FC236}">
                <a16:creationId xmlns:a16="http://schemas.microsoft.com/office/drawing/2014/main" xmlns="" id="{5623BDFF-BE1E-4B3D-8410-750C4268BA0D}"/>
              </a:ext>
            </a:extLst>
          </p:cNvPr>
          <p:cNvSpPr>
            <a:spLocks noGrp="1"/>
          </p:cNvSpPr>
          <p:nvPr>
            <p:ph idx="1"/>
          </p:nvPr>
        </p:nvSpPr>
        <p:spPr>
          <a:xfrm>
            <a:off x="544513" y="1501422"/>
            <a:ext cx="7912100" cy="2730853"/>
          </a:xfrm>
        </p:spPr>
        <p:txBody>
          <a:bodyPr/>
          <a:lstStyle/>
          <a:p>
            <a:pPr algn="ctr"/>
            <a:r>
              <a:rPr lang="cs-CZ" sz="4400" b="1" spc="-100" dirty="0">
                <a:solidFill>
                  <a:srgbClr val="FFFFFF"/>
                </a:solidFill>
              </a:rPr>
              <a:t>WHAT  IS   OLYMPICS  NETWORK      ???</a:t>
            </a:r>
            <a:endParaRPr lang="cs-CZ" sz="4400" dirty="0"/>
          </a:p>
          <a:p>
            <a:endParaRPr lang="cs-CZ" sz="4400" dirty="0"/>
          </a:p>
        </p:txBody>
      </p:sp>
      <p:sp>
        <p:nvSpPr>
          <p:cNvPr id="4" name="Zástupný symbol pro číslo snímku 3">
            <a:extLst>
              <a:ext uri="{FF2B5EF4-FFF2-40B4-BE49-F238E27FC236}">
                <a16:creationId xmlns:a16="http://schemas.microsoft.com/office/drawing/2014/main" xmlns="" id="{5218F30A-1F88-42FD-8B16-6FEE7261AEBA}"/>
              </a:ext>
            </a:extLst>
          </p:cNvPr>
          <p:cNvSpPr>
            <a:spLocks noGrp="1"/>
          </p:cNvSpPr>
          <p:nvPr>
            <p:ph type="sldNum" sz="quarter" idx="10"/>
          </p:nvPr>
        </p:nvSpPr>
        <p:spPr/>
        <p:txBody>
          <a:bodyPr/>
          <a:lstStyle/>
          <a:p>
            <a:fld id="{F4B88F72-1EA4-FE40-A5CA-BD0111E6622B}" type="slidenum">
              <a:rPr lang="en-US" smtClean="0"/>
              <a:pPr/>
              <a:t>4</a:t>
            </a:fld>
            <a:r>
              <a:rPr lang="en-US"/>
              <a:t> </a:t>
            </a:r>
            <a:endParaRPr lang="en-US" b="1" dirty="0">
              <a:latin typeface="Helvetica Neue"/>
              <a:cs typeface="Helvetica Neue"/>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13" y="3484081"/>
            <a:ext cx="2215679" cy="2962075"/>
          </a:xfrm>
          <a:prstGeom prst="rect">
            <a:avLst/>
          </a:prstGeom>
        </p:spPr>
      </p:pic>
    </p:spTree>
    <p:extLst>
      <p:ext uri="{BB962C8B-B14F-4D97-AF65-F5344CB8AC3E}">
        <p14:creationId xmlns:p14="http://schemas.microsoft.com/office/powerpoint/2010/main" val="110955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9600" y="457200"/>
            <a:ext cx="8229600" cy="838200"/>
          </a:xfrm>
        </p:spPr>
        <p:txBody>
          <a:bodyPr/>
          <a:lstStyle/>
          <a:p>
            <a:pPr algn="ctr" eaLnBrk="1" hangingPunct="1">
              <a:lnSpc>
                <a:spcPct val="100000"/>
              </a:lnSpc>
            </a:pPr>
            <a:r>
              <a:rPr lang="en-US" sz="2600" dirty="0">
                <a:solidFill>
                  <a:schemeClr val="tx1"/>
                </a:solidFill>
              </a:rPr>
              <a:t> </a:t>
            </a:r>
            <a:r>
              <a:rPr lang="cs-CZ" sz="2600" dirty="0">
                <a:solidFill>
                  <a:schemeClr val="tx1"/>
                </a:solidFill>
              </a:rPr>
              <a:t/>
            </a:r>
            <a:br>
              <a:rPr lang="cs-CZ" sz="2600" dirty="0">
                <a:solidFill>
                  <a:schemeClr val="tx1"/>
                </a:solidFill>
              </a:rPr>
            </a:br>
            <a:r>
              <a:rPr lang="cs-CZ" sz="4800" b="1" dirty="0">
                <a:solidFill>
                  <a:schemeClr val="tx1"/>
                </a:solidFill>
              </a:rPr>
              <a:t>José Antonio </a:t>
            </a:r>
            <a:r>
              <a:rPr lang="cs-CZ" sz="4800" b="1" dirty="0" err="1">
                <a:solidFill>
                  <a:schemeClr val="tx1"/>
                </a:solidFill>
              </a:rPr>
              <a:t>Samaranch</a:t>
            </a:r>
            <a:endParaRPr lang="en-US" sz="4800" b="1" dirty="0"/>
          </a:p>
        </p:txBody>
      </p:sp>
      <p:sp>
        <p:nvSpPr>
          <p:cNvPr id="5123" name="Rectangle 3"/>
          <p:cNvSpPr>
            <a:spLocks noGrp="1" noChangeArrowheads="1"/>
          </p:cNvSpPr>
          <p:nvPr>
            <p:ph type="body" idx="1"/>
          </p:nvPr>
        </p:nvSpPr>
        <p:spPr>
          <a:xfrm>
            <a:off x="838200" y="2178756"/>
            <a:ext cx="7848600" cy="3917243"/>
          </a:xfrm>
        </p:spPr>
        <p:txBody>
          <a:bodyPr/>
          <a:lstStyle/>
          <a:p>
            <a:pPr marL="457200" indent="-457200" eaLnBrk="1" hangingPunct="1">
              <a:spcAft>
                <a:spcPts val="600"/>
              </a:spcAft>
              <a:buFont typeface="Arial" pitchFamily="34" charset="0"/>
              <a:buChar char="•"/>
            </a:pPr>
            <a:r>
              <a:rPr lang="cs-CZ" sz="2800" dirty="0">
                <a:solidFill>
                  <a:schemeClr val="accent2"/>
                </a:solidFill>
                <a:cs typeface="Times New Roman" pitchFamily="18" charset="0"/>
              </a:rPr>
              <a:t>       </a:t>
            </a:r>
            <a:r>
              <a:rPr lang="cs-CZ" sz="2800" dirty="0" err="1">
                <a:solidFill>
                  <a:schemeClr val="accent2"/>
                </a:solidFill>
                <a:cs typeface="Times New Roman" pitchFamily="18" charset="0"/>
              </a:rPr>
              <a:t>Paralympics</a:t>
            </a:r>
            <a:r>
              <a:rPr lang="cs-CZ" sz="2800" dirty="0">
                <a:solidFill>
                  <a:schemeClr val="accent2"/>
                </a:solidFill>
                <a:cs typeface="Times New Roman" pitchFamily="18" charset="0"/>
              </a:rPr>
              <a:t> – PD – Sir Ludwig </a:t>
            </a:r>
            <a:r>
              <a:rPr lang="cs-CZ" sz="2800" dirty="0" err="1" smtClean="0">
                <a:solidFill>
                  <a:schemeClr val="accent2"/>
                </a:solidFill>
                <a:cs typeface="Times New Roman" pitchFamily="18" charset="0"/>
              </a:rPr>
              <a:t>Guttmann</a:t>
            </a:r>
            <a:endParaRPr lang="cs-CZ" sz="2800" dirty="0">
              <a:solidFill>
                <a:schemeClr val="accent2"/>
              </a:solidFill>
              <a:cs typeface="Times New Roman" pitchFamily="18" charset="0"/>
            </a:endParaRPr>
          </a:p>
          <a:p>
            <a:pPr marL="457200" indent="-457200" eaLnBrk="1" hangingPunct="1">
              <a:spcAft>
                <a:spcPts val="600"/>
              </a:spcAft>
              <a:buFont typeface="Arial" pitchFamily="34" charset="0"/>
              <a:buChar char="•"/>
            </a:pPr>
            <a:r>
              <a:rPr lang="cs-CZ" sz="2800" dirty="0" smtClean="0">
                <a:solidFill>
                  <a:schemeClr val="accent2"/>
                </a:solidFill>
                <a:cs typeface="Times New Roman" pitchFamily="18" charset="0"/>
              </a:rPr>
              <a:t>                     1960 // 1988</a:t>
            </a:r>
            <a:endParaRPr lang="cs-CZ" sz="2800" dirty="0">
              <a:solidFill>
                <a:schemeClr val="accent2"/>
              </a:solidFill>
              <a:cs typeface="Times New Roman" pitchFamily="18" charset="0"/>
            </a:endParaRPr>
          </a:p>
          <a:p>
            <a:pPr marL="0" indent="0" eaLnBrk="1" hangingPunct="1">
              <a:spcAft>
                <a:spcPts val="600"/>
              </a:spcAft>
            </a:pPr>
            <a:r>
              <a:rPr lang="cs-CZ" sz="2800" dirty="0">
                <a:solidFill>
                  <a:schemeClr val="accent2"/>
                </a:solidFill>
                <a:cs typeface="Times New Roman" pitchFamily="18" charset="0"/>
              </a:rPr>
              <a:t>                   </a:t>
            </a:r>
            <a:r>
              <a:rPr lang="cs-CZ" sz="2800" dirty="0" err="1">
                <a:solidFill>
                  <a:schemeClr val="accent2"/>
                </a:solidFill>
                <a:cs typeface="Times New Roman" pitchFamily="18" charset="0"/>
              </a:rPr>
              <a:t>Deaflympics</a:t>
            </a:r>
            <a:r>
              <a:rPr lang="cs-CZ" sz="2800" dirty="0">
                <a:solidFill>
                  <a:schemeClr val="accent2"/>
                </a:solidFill>
                <a:cs typeface="Times New Roman" pitchFamily="18" charset="0"/>
              </a:rPr>
              <a:t> -  HD -  </a:t>
            </a:r>
            <a:r>
              <a:rPr lang="cs-CZ" sz="2800" dirty="0" err="1">
                <a:solidFill>
                  <a:schemeClr val="accent2"/>
                </a:solidFill>
                <a:cs typeface="Times New Roman" pitchFamily="18" charset="0"/>
              </a:rPr>
              <a:t>board</a:t>
            </a:r>
            <a:r>
              <a:rPr lang="cs-CZ" sz="2800" dirty="0">
                <a:solidFill>
                  <a:schemeClr val="accent2"/>
                </a:solidFill>
                <a:cs typeface="Times New Roman" pitchFamily="18" charset="0"/>
              </a:rPr>
              <a:t> 1924</a:t>
            </a:r>
            <a:endParaRPr lang="cs-CZ" sz="1800" dirty="0">
              <a:solidFill>
                <a:schemeClr val="accent2"/>
              </a:solidFill>
              <a:cs typeface="Times New Roman" pitchFamily="18" charset="0"/>
            </a:endParaRPr>
          </a:p>
          <a:p>
            <a:pPr marL="0" indent="0" eaLnBrk="1" hangingPunct="1">
              <a:spcAft>
                <a:spcPts val="600"/>
              </a:spcAft>
            </a:pPr>
            <a:endParaRPr lang="cs-CZ" sz="1800" b="1" dirty="0">
              <a:solidFill>
                <a:schemeClr val="accent2"/>
              </a:solidFill>
              <a:cs typeface="Times New Roman" pitchFamily="18" charset="0"/>
            </a:endParaRPr>
          </a:p>
          <a:p>
            <a:pPr marL="0" indent="0" eaLnBrk="1" hangingPunct="1">
              <a:lnSpc>
                <a:spcPct val="100000"/>
              </a:lnSpc>
              <a:spcAft>
                <a:spcPts val="600"/>
              </a:spcAft>
            </a:pPr>
            <a:r>
              <a:rPr lang="cs-CZ" sz="1800" b="1" dirty="0">
                <a:solidFill>
                  <a:schemeClr val="accent2"/>
                </a:solidFill>
                <a:cs typeface="Times New Roman" pitchFamily="18" charset="0"/>
              </a:rPr>
              <a:t>                               </a:t>
            </a:r>
            <a:r>
              <a:rPr lang="cs-CZ" sz="2800" dirty="0" err="1" smtClean="0">
                <a:solidFill>
                  <a:schemeClr val="accent2"/>
                </a:solidFill>
                <a:cs typeface="Times New Roman" pitchFamily="18" charset="0"/>
              </a:rPr>
              <a:t>Special</a:t>
            </a:r>
            <a:r>
              <a:rPr lang="cs-CZ" sz="2800" dirty="0" smtClean="0">
                <a:solidFill>
                  <a:schemeClr val="accent2"/>
                </a:solidFill>
                <a:cs typeface="Times New Roman" pitchFamily="18" charset="0"/>
              </a:rPr>
              <a:t> </a:t>
            </a:r>
            <a:r>
              <a:rPr lang="cs-CZ" sz="2800" dirty="0" err="1">
                <a:solidFill>
                  <a:schemeClr val="accent2"/>
                </a:solidFill>
                <a:cs typeface="Times New Roman" pitchFamily="18" charset="0"/>
              </a:rPr>
              <a:t>Olympics</a:t>
            </a:r>
            <a:r>
              <a:rPr lang="cs-CZ" sz="2800" dirty="0">
                <a:solidFill>
                  <a:schemeClr val="accent2"/>
                </a:solidFill>
                <a:cs typeface="Times New Roman" pitchFamily="18" charset="0"/>
              </a:rPr>
              <a:t>  - MD/ID  -  </a:t>
            </a:r>
            <a:r>
              <a:rPr lang="cs-CZ" sz="2800" dirty="0" smtClean="0">
                <a:solidFill>
                  <a:schemeClr val="accent2"/>
                </a:solidFill>
                <a:cs typeface="Times New Roman" pitchFamily="18" charset="0"/>
              </a:rPr>
              <a:t>1968</a:t>
            </a:r>
          </a:p>
          <a:p>
            <a:pPr marL="0" indent="0" eaLnBrk="1" hangingPunct="1">
              <a:lnSpc>
                <a:spcPct val="100000"/>
              </a:lnSpc>
              <a:spcAft>
                <a:spcPts val="600"/>
              </a:spcAft>
            </a:pPr>
            <a:r>
              <a:rPr lang="cs-CZ" sz="2800" dirty="0">
                <a:solidFill>
                  <a:schemeClr val="accent2"/>
                </a:solidFill>
                <a:cs typeface="Times New Roman" pitchFamily="18" charset="0"/>
              </a:rPr>
              <a:t> </a:t>
            </a:r>
            <a:r>
              <a:rPr lang="cs-CZ" sz="2800" dirty="0" smtClean="0">
                <a:solidFill>
                  <a:schemeClr val="accent2"/>
                </a:solidFill>
                <a:cs typeface="Times New Roman" pitchFamily="18" charset="0"/>
              </a:rPr>
              <a:t>                                                                   1988   </a:t>
            </a:r>
            <a:endParaRPr lang="cs-CZ" sz="2800" dirty="0">
              <a:solidFill>
                <a:schemeClr val="accent2"/>
              </a:solidFill>
              <a:cs typeface="Times New Roman" pitchFamily="18" charset="0"/>
            </a:endParaRPr>
          </a:p>
          <a:p>
            <a:pPr marL="0" indent="0" eaLnBrk="1" hangingPunct="1">
              <a:lnSpc>
                <a:spcPct val="100000"/>
              </a:lnSpc>
              <a:spcAft>
                <a:spcPts val="600"/>
              </a:spcAft>
            </a:pPr>
            <a:r>
              <a:rPr lang="cs-CZ" sz="2800" dirty="0">
                <a:solidFill>
                  <a:schemeClr val="accent2"/>
                </a:solidFill>
                <a:cs typeface="Times New Roman" pitchFamily="18" charset="0"/>
              </a:rPr>
              <a:t>                                                                           </a:t>
            </a:r>
            <a:r>
              <a:rPr lang="cs-CZ" sz="2800" dirty="0" smtClean="0">
                <a:solidFill>
                  <a:schemeClr val="accent2"/>
                </a:solidFill>
                <a:cs typeface="Times New Roman" pitchFamily="18" charset="0"/>
              </a:rPr>
              <a:t> </a:t>
            </a:r>
          </a:p>
          <a:p>
            <a:pPr marL="0" indent="0" eaLnBrk="1" hangingPunct="1">
              <a:lnSpc>
                <a:spcPct val="100000"/>
              </a:lnSpc>
              <a:spcAft>
                <a:spcPts val="600"/>
              </a:spcAft>
            </a:pPr>
            <a:r>
              <a:rPr lang="cs-CZ" sz="2800" dirty="0" smtClean="0">
                <a:solidFill>
                  <a:schemeClr val="accent2"/>
                </a:solidFill>
                <a:cs typeface="Times New Roman" pitchFamily="18" charset="0"/>
              </a:rPr>
              <a:t>   </a:t>
            </a:r>
          </a:p>
          <a:p>
            <a:pPr algn="ctr" eaLnBrk="1" hangingPunct="1"/>
            <a:r>
              <a:rPr lang="cs-CZ" sz="1800" b="1" dirty="0" smtClean="0">
                <a:solidFill>
                  <a:schemeClr val="accent2"/>
                </a:solidFill>
                <a:cs typeface="Times New Roman" pitchFamily="18" charset="0"/>
              </a:rPr>
              <a:t> </a:t>
            </a:r>
            <a:endParaRPr lang="en-US" sz="1800" b="1" dirty="0">
              <a:solidFill>
                <a:schemeClr val="accent2"/>
              </a:solidFill>
              <a:cs typeface="Times New Roman" pitchFamily="18" charset="0"/>
            </a:endParaRPr>
          </a:p>
          <a:p>
            <a:pPr eaLnBrk="1" hangingPunct="1"/>
            <a:endParaRPr lang="en-US" dirty="0"/>
          </a:p>
        </p:txBody>
      </p:sp>
      <p:sp>
        <p:nvSpPr>
          <p:cNvPr id="5124" name="Rectangle 4"/>
          <p:cNvSpPr>
            <a:spLocks noChangeArrowheads="1"/>
          </p:cNvSpPr>
          <p:nvPr/>
        </p:nvSpPr>
        <p:spPr bwMode="auto">
          <a:xfrm>
            <a:off x="914400" y="1981200"/>
            <a:ext cx="7086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140000"/>
              </a:lnSpc>
            </a:pPr>
            <a:endParaRPr lang="en-US" sz="2000" b="1" i="1">
              <a:latin typeface="Tahoma" pitchFamily="34" charset="0"/>
            </a:endParaRPr>
          </a:p>
          <a:p>
            <a:pPr algn="ctr">
              <a:lnSpc>
                <a:spcPct val="140000"/>
              </a:lnSpc>
            </a:pPr>
            <a:endParaRPr lang="en-US" sz="2000" b="1" i="1">
              <a:latin typeface="Tahoma" pitchFamily="34" charset="0"/>
            </a:endParaRPr>
          </a:p>
        </p:txBody>
      </p:sp>
      <p:pic>
        <p:nvPicPr>
          <p:cNvPr id="5" name="Picture 4" descr="New IPC Logo">
            <a:extLst>
              <a:ext uri="{FF2B5EF4-FFF2-40B4-BE49-F238E27FC236}">
                <a16:creationId xmlns:a16="http://schemas.microsoft.com/office/drawing/2014/main" xmlns="" id="{4D4DB52A-DDDD-46F0-A036-169E63A7FE5E}"/>
              </a:ext>
            </a:extLst>
          </p:cNvPr>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914400" y="2584450"/>
            <a:ext cx="739302" cy="606222"/>
          </a:xfrm>
          <a:prstGeom prst="rect">
            <a:avLst/>
          </a:prstGeom>
          <a:noFill/>
          <a:ln>
            <a:noFill/>
          </a:ln>
          <a:extLst/>
        </p:spPr>
      </p:pic>
      <p:pic>
        <p:nvPicPr>
          <p:cNvPr id="6" name="Picture 4" descr="Photo: Deaflympics Logo">
            <a:extLst>
              <a:ext uri="{FF2B5EF4-FFF2-40B4-BE49-F238E27FC236}">
                <a16:creationId xmlns:a16="http://schemas.microsoft.com/office/drawing/2014/main" xmlns="" id="{C404B7D8-F98A-4E95-99B5-4A4EAB56F233}"/>
              </a:ext>
            </a:extLst>
          </p:cNvPr>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1117127" y="3324860"/>
            <a:ext cx="828405" cy="843460"/>
          </a:xfrm>
          <a:prstGeom prst="rect">
            <a:avLst/>
          </a:prstGeom>
          <a:noFill/>
          <a:ln>
            <a:noFill/>
          </a:ln>
          <a:extLst/>
        </p:spPr>
      </p:pic>
      <p:pic>
        <p:nvPicPr>
          <p:cNvPr id="4" name="Obrázek 3">
            <a:extLst>
              <a:ext uri="{FF2B5EF4-FFF2-40B4-BE49-F238E27FC236}">
                <a16:creationId xmlns:a16="http://schemas.microsoft.com/office/drawing/2014/main" xmlns="" id="{316C5251-8568-4701-A3F5-502351069F02}"/>
              </a:ext>
            </a:extLst>
          </p:cNvPr>
          <p:cNvPicPr>
            <a:picLocks noChangeAspect="1"/>
          </p:cNvPicPr>
          <p:nvPr/>
        </p:nvPicPr>
        <p:blipFill>
          <a:blip r:embed="rId7"/>
          <a:stretch>
            <a:fillRect/>
          </a:stretch>
        </p:blipFill>
        <p:spPr>
          <a:xfrm>
            <a:off x="838200" y="4466400"/>
            <a:ext cx="1763524" cy="626179"/>
          </a:xfrm>
          <a:prstGeom prst="rect">
            <a:avLst/>
          </a:prstGeom>
        </p:spPr>
      </p:pic>
    </p:spTree>
    <p:extLst>
      <p:ext uri="{BB962C8B-B14F-4D97-AF65-F5344CB8AC3E}">
        <p14:creationId xmlns:p14="http://schemas.microsoft.com/office/powerpoint/2010/main" val="148561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65F5949-20E4-4F57-B1D4-5AC61272CACE}"/>
              </a:ext>
            </a:extLst>
          </p:cNvPr>
          <p:cNvSpPr>
            <a:spLocks noGrp="1"/>
          </p:cNvSpPr>
          <p:nvPr>
            <p:ph type="title"/>
          </p:nvPr>
        </p:nvSpPr>
        <p:spPr/>
        <p:txBody>
          <a:bodyPr/>
          <a:lstStyle/>
          <a:p>
            <a:r>
              <a:rPr lang="cs-CZ" dirty="0"/>
              <a:t>Network </a:t>
            </a:r>
            <a:r>
              <a:rPr lang="cs-CZ" dirty="0" smtClean="0"/>
              <a:t>- </a:t>
            </a:r>
            <a:r>
              <a:rPr lang="cs-CZ" dirty="0" err="1" smtClean="0"/>
              <a:t>according</a:t>
            </a:r>
            <a:r>
              <a:rPr lang="cs-CZ" dirty="0" smtClean="0"/>
              <a:t> </a:t>
            </a:r>
            <a:r>
              <a:rPr lang="cs-CZ" dirty="0" err="1"/>
              <a:t>time</a:t>
            </a:r>
            <a:endParaRPr lang="cs-CZ" dirty="0"/>
          </a:p>
        </p:txBody>
      </p:sp>
      <p:pic>
        <p:nvPicPr>
          <p:cNvPr id="5" name="Zástupný symbol pro obsah 4">
            <a:extLst>
              <a:ext uri="{FF2B5EF4-FFF2-40B4-BE49-F238E27FC236}">
                <a16:creationId xmlns:a16="http://schemas.microsoft.com/office/drawing/2014/main" xmlns="" id="{899A792A-D49E-4087-8CFD-12E74BB8DA95}"/>
              </a:ext>
            </a:extLst>
          </p:cNvPr>
          <p:cNvPicPr>
            <a:picLocks noGrp="1" noChangeAspect="1"/>
          </p:cNvPicPr>
          <p:nvPr>
            <p:ph idx="1"/>
          </p:nvPr>
        </p:nvPicPr>
        <p:blipFill>
          <a:blip r:embed="rId2"/>
          <a:stretch>
            <a:fillRect/>
          </a:stretch>
        </p:blipFill>
        <p:spPr>
          <a:xfrm>
            <a:off x="153672" y="1548244"/>
            <a:ext cx="9961171" cy="4465757"/>
          </a:xfrm>
          <a:prstGeom prst="rect">
            <a:avLst/>
          </a:prstGeom>
        </p:spPr>
      </p:pic>
      <p:sp>
        <p:nvSpPr>
          <p:cNvPr id="4" name="Zástupný symbol pro číslo snímku 3">
            <a:extLst>
              <a:ext uri="{FF2B5EF4-FFF2-40B4-BE49-F238E27FC236}">
                <a16:creationId xmlns:a16="http://schemas.microsoft.com/office/drawing/2014/main" xmlns="" id="{5774F244-1896-4F64-A7EF-5C46DB310412}"/>
              </a:ext>
            </a:extLst>
          </p:cNvPr>
          <p:cNvSpPr>
            <a:spLocks noGrp="1"/>
          </p:cNvSpPr>
          <p:nvPr>
            <p:ph type="sldNum" sz="quarter" idx="10"/>
          </p:nvPr>
        </p:nvSpPr>
        <p:spPr/>
        <p:txBody>
          <a:bodyPr/>
          <a:lstStyle/>
          <a:p>
            <a:fld id="{F4B88F72-1EA4-FE40-A5CA-BD0111E6622B}" type="slidenum">
              <a:rPr lang="en-US" smtClean="0"/>
              <a:pPr/>
              <a:t>6</a:t>
            </a:fld>
            <a:r>
              <a:rPr lang="en-US">
                <a:solidFill>
                  <a:srgbClr val="2E3333"/>
                </a:solidFill>
              </a:rPr>
              <a:t> /  </a:t>
            </a:r>
            <a:r>
              <a:rPr lang="en-US">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936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F4B88F72-1EA4-FE40-A5CA-BD0111E6622B}" type="slidenum">
              <a:rPr lang="en-US" smtClean="0"/>
              <a:pPr/>
              <a:t>7</a:t>
            </a:fld>
            <a:r>
              <a:rPr lang="en-US" smtClean="0">
                <a:solidFill>
                  <a:srgbClr val="2E3333"/>
                </a:solidFill>
              </a:rPr>
              <a:t> /  </a:t>
            </a:r>
            <a:r>
              <a:rPr lang="en-US" smtClean="0">
                <a:solidFill>
                  <a:srgbClr val="2E3333"/>
                </a:solidFill>
                <a:latin typeface="Ubuntu"/>
                <a:cs typeface="Ubuntu"/>
              </a:rPr>
              <a:t>Special Olympics</a:t>
            </a:r>
            <a:endParaRPr lang="en-US" dirty="0">
              <a:solidFill>
                <a:srgbClr val="2E3333"/>
              </a:solidFill>
              <a:latin typeface="Ubuntu"/>
              <a:cs typeface="Ubuntu"/>
            </a:endParaRPr>
          </a:p>
        </p:txBody>
      </p:sp>
      <p:pic>
        <p:nvPicPr>
          <p:cNvPr id="5" name="Picture 2" descr="C:\Users\ValkovaH\Desktop\13 WWSOG Korea\Deštivý DEN\oheň u kraso 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22977" y="1243444"/>
            <a:ext cx="6694893" cy="5022323"/>
          </a:xfrm>
          <a:noFill/>
        </p:spPr>
      </p:pic>
    </p:spTree>
    <p:extLst>
      <p:ext uri="{BB962C8B-B14F-4D97-AF65-F5344CB8AC3E}">
        <p14:creationId xmlns:p14="http://schemas.microsoft.com/office/powerpoint/2010/main" val="298428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0BF9A22-58FE-4315-A386-197933E237CC}"/>
              </a:ext>
            </a:extLst>
          </p:cNvPr>
          <p:cNvSpPr>
            <a:spLocks noGrp="1"/>
          </p:cNvSpPr>
          <p:nvPr>
            <p:ph type="title"/>
          </p:nvPr>
        </p:nvSpPr>
        <p:spPr/>
        <p:txBody>
          <a:bodyPr/>
          <a:lstStyle/>
          <a:p>
            <a:r>
              <a:rPr lang="cs-CZ" b="1" dirty="0"/>
              <a:t>General  </a:t>
            </a:r>
            <a:r>
              <a:rPr lang="cs-CZ" b="1" dirty="0" err="1"/>
              <a:t>principles</a:t>
            </a:r>
            <a:endParaRPr lang="cs-CZ" b="1" dirty="0"/>
          </a:p>
        </p:txBody>
      </p:sp>
      <p:sp>
        <p:nvSpPr>
          <p:cNvPr id="3" name="Zástupný symbol pro obsah 2">
            <a:extLst>
              <a:ext uri="{FF2B5EF4-FFF2-40B4-BE49-F238E27FC236}">
                <a16:creationId xmlns:a16="http://schemas.microsoft.com/office/drawing/2014/main" xmlns="" id="{10402C58-9C52-4FAA-95D1-18FCC0D28698}"/>
              </a:ext>
            </a:extLst>
          </p:cNvPr>
          <p:cNvSpPr>
            <a:spLocks noGrp="1"/>
          </p:cNvSpPr>
          <p:nvPr>
            <p:ph idx="1"/>
          </p:nvPr>
        </p:nvSpPr>
        <p:spPr>
          <a:xfrm>
            <a:off x="544513" y="1412777"/>
            <a:ext cx="7912100" cy="4792761"/>
          </a:xfrm>
        </p:spPr>
        <p:txBody>
          <a:bodyPr/>
          <a:lstStyle/>
          <a:p>
            <a:pPr marL="342900" indent="-342900">
              <a:buFontTx/>
              <a:buChar char="-"/>
            </a:pPr>
            <a:r>
              <a:rPr lang="en-US" dirty="0"/>
              <a:t>Participation on the basis of the minimum disability level rules;</a:t>
            </a:r>
            <a:br>
              <a:rPr lang="en-US" dirty="0"/>
            </a:br>
            <a:r>
              <a:rPr lang="en-US" dirty="0"/>
              <a:t>- </a:t>
            </a:r>
            <a:r>
              <a:rPr lang="cs-CZ" dirty="0" smtClean="0"/>
              <a:t>F</a:t>
            </a:r>
            <a:r>
              <a:rPr lang="en-US" dirty="0" smtClean="0"/>
              <a:t>air </a:t>
            </a:r>
            <a:r>
              <a:rPr lang="en-US" dirty="0"/>
              <a:t>play behavior </a:t>
            </a:r>
            <a:r>
              <a:rPr lang="cs-CZ" dirty="0"/>
              <a:t> and </a:t>
            </a:r>
            <a:r>
              <a:rPr lang="en-US" dirty="0"/>
              <a:t>compliance with the Charter on Ethics in Sport;</a:t>
            </a:r>
            <a:br>
              <a:rPr lang="en-US" dirty="0"/>
            </a:br>
            <a:r>
              <a:rPr lang="en-US" dirty="0"/>
              <a:t>- </a:t>
            </a:r>
            <a:r>
              <a:rPr lang="cs-CZ" dirty="0" smtClean="0"/>
              <a:t>T</a:t>
            </a:r>
            <a:r>
              <a:rPr lang="en-US" dirty="0" smtClean="0"/>
              <a:t>he four-year cycle for summer and winter games;</a:t>
            </a:r>
            <a:br>
              <a:rPr lang="en-US" dirty="0" smtClean="0"/>
            </a:br>
            <a:r>
              <a:rPr lang="en-US" dirty="0" smtClean="0"/>
              <a:t>- </a:t>
            </a:r>
            <a:r>
              <a:rPr lang="en-US" dirty="0" smtClean="0"/>
              <a:t> L</a:t>
            </a:r>
            <a:r>
              <a:rPr lang="en-US" dirty="0" smtClean="0"/>
              <a:t>ogo and branding,  not identical to the OG</a:t>
            </a:r>
            <a:r>
              <a:rPr lang="en-US" dirty="0" smtClean="0"/>
              <a:t> ;</a:t>
            </a:r>
            <a:r>
              <a:rPr lang="en-US" dirty="0" smtClean="0"/>
              <a:t/>
            </a:r>
            <a:br>
              <a:rPr lang="en-US" dirty="0" smtClean="0"/>
            </a:br>
            <a:r>
              <a:rPr lang="en-US" dirty="0" smtClean="0"/>
              <a:t>- Ceremonies:  Olympic Torch, opening – closing – promises of the athlete's and referee‘s ;</a:t>
            </a:r>
            <a:br>
              <a:rPr lang="en-US" dirty="0" smtClean="0"/>
            </a:br>
            <a:r>
              <a:rPr lang="en-US" dirty="0" smtClean="0"/>
              <a:t>-  Awarding ceremonies  based on the principle either normality or relativity;</a:t>
            </a:r>
            <a:r>
              <a:rPr lang="en-US" dirty="0"/>
              <a:t/>
            </a:r>
            <a:br>
              <a:rPr lang="en-US" dirty="0"/>
            </a:br>
            <a:r>
              <a:rPr lang="en-US" dirty="0"/>
              <a:t>- Accompanying cultural or educational programs.</a:t>
            </a:r>
          </a:p>
        </p:txBody>
      </p:sp>
      <p:sp>
        <p:nvSpPr>
          <p:cNvPr id="4" name="Zástupný symbol pro číslo snímku 3">
            <a:extLst>
              <a:ext uri="{FF2B5EF4-FFF2-40B4-BE49-F238E27FC236}">
                <a16:creationId xmlns:a16="http://schemas.microsoft.com/office/drawing/2014/main" xmlns="" id="{9BFE3344-9EA6-4926-BAE2-336174852938}"/>
              </a:ext>
            </a:extLst>
          </p:cNvPr>
          <p:cNvSpPr>
            <a:spLocks noGrp="1"/>
          </p:cNvSpPr>
          <p:nvPr>
            <p:ph type="sldNum" sz="quarter" idx="10"/>
          </p:nvPr>
        </p:nvSpPr>
        <p:spPr/>
        <p:txBody>
          <a:bodyPr/>
          <a:lstStyle/>
          <a:p>
            <a:fld id="{F4B88F72-1EA4-FE40-A5CA-BD0111E6622B}" type="slidenum">
              <a:rPr lang="en-US" smtClean="0"/>
              <a:pPr/>
              <a:t>8</a:t>
            </a:fld>
            <a:r>
              <a:rPr lang="en-US">
                <a:solidFill>
                  <a:srgbClr val="2E3333"/>
                </a:solidFill>
              </a:rPr>
              <a:t> /  </a:t>
            </a:r>
            <a:r>
              <a:rPr lang="en-US">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76166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8A89AAB5-C1F2-43E7-9DB9-72DDF6F75808}"/>
              </a:ext>
            </a:extLst>
          </p:cNvPr>
          <p:cNvSpPr>
            <a:spLocks noGrp="1"/>
          </p:cNvSpPr>
          <p:nvPr>
            <p:ph type="title"/>
          </p:nvPr>
        </p:nvSpPr>
        <p:spPr/>
        <p:txBody>
          <a:bodyPr/>
          <a:lstStyle/>
          <a:p>
            <a:r>
              <a:rPr lang="cs-CZ" b="1" dirty="0"/>
              <a:t>PARTICIPATION</a:t>
            </a:r>
          </a:p>
        </p:txBody>
      </p:sp>
      <p:sp>
        <p:nvSpPr>
          <p:cNvPr id="3" name="Zástupný symbol pro obsah 2">
            <a:extLst>
              <a:ext uri="{FF2B5EF4-FFF2-40B4-BE49-F238E27FC236}">
                <a16:creationId xmlns:a16="http://schemas.microsoft.com/office/drawing/2014/main" xmlns="" id="{A864FF85-DC0E-4E60-841A-11B37E0A9912}"/>
              </a:ext>
            </a:extLst>
          </p:cNvPr>
          <p:cNvSpPr>
            <a:spLocks noGrp="1"/>
          </p:cNvSpPr>
          <p:nvPr>
            <p:ph idx="1"/>
          </p:nvPr>
        </p:nvSpPr>
        <p:spPr>
          <a:xfrm>
            <a:off x="544512" y="1186774"/>
            <a:ext cx="8147931" cy="5018764"/>
          </a:xfrm>
        </p:spPr>
        <p:txBody>
          <a:bodyPr/>
          <a:lstStyle/>
          <a:p>
            <a:r>
              <a:rPr lang="en-US" sz="3200" dirty="0"/>
              <a:t>The principle of the minimal  disability  level</a:t>
            </a:r>
          </a:p>
          <a:p>
            <a:r>
              <a:rPr lang="en-US" sz="3200" dirty="0"/>
              <a:t>- PD  - functional classification. The role of the </a:t>
            </a:r>
            <a:r>
              <a:rPr lang="en-US" sz="3200" dirty="0" err="1" smtClean="0"/>
              <a:t>clas</a:t>
            </a:r>
            <a:r>
              <a:rPr lang="cs-CZ" sz="3200" dirty="0" smtClean="0"/>
              <a:t>s</a:t>
            </a:r>
            <a:r>
              <a:rPr lang="en-US" sz="3200" dirty="0" err="1" smtClean="0"/>
              <a:t>i</a:t>
            </a:r>
            <a:r>
              <a:rPr lang="cs-CZ" sz="3200" dirty="0" smtClean="0"/>
              <a:t>f</a:t>
            </a:r>
            <a:r>
              <a:rPr lang="en-US" sz="3200" dirty="0" err="1" smtClean="0"/>
              <a:t>icat</a:t>
            </a:r>
            <a:r>
              <a:rPr lang="cs-CZ" sz="3200" dirty="0"/>
              <a:t>o</a:t>
            </a:r>
            <a:r>
              <a:rPr lang="en-US" sz="3200" dirty="0" err="1" smtClean="0"/>
              <a:t>rs</a:t>
            </a:r>
            <a:endParaRPr lang="en-US" sz="3200" dirty="0"/>
          </a:p>
          <a:p>
            <a:r>
              <a:rPr lang="en-US" sz="3200" dirty="0"/>
              <a:t>- HD - minimum 55dcb loss on a "better</a:t>
            </a:r>
            <a:r>
              <a:rPr lang="en-US" sz="3200" dirty="0" smtClean="0"/>
              <a:t>“</a:t>
            </a:r>
            <a:r>
              <a:rPr lang="cs-CZ" sz="3200" dirty="0" smtClean="0"/>
              <a:t> </a:t>
            </a:r>
            <a:r>
              <a:rPr lang="cs-CZ" sz="3200" dirty="0" err="1" smtClean="0"/>
              <a:t>ear</a:t>
            </a:r>
            <a:r>
              <a:rPr lang="en-US" sz="3200" dirty="0" smtClean="0"/>
              <a:t> </a:t>
            </a:r>
            <a:endParaRPr lang="en-US" sz="3200" dirty="0"/>
          </a:p>
          <a:p>
            <a:pPr marL="0" indent="0"/>
            <a:r>
              <a:rPr lang="en-US" sz="3200" dirty="0"/>
              <a:t>- VD -  B1, B2, B3</a:t>
            </a:r>
          </a:p>
          <a:p>
            <a:pPr marL="0" indent="0"/>
            <a:r>
              <a:rPr lang="en-US" sz="3200" dirty="0"/>
              <a:t>- MD -  (</a:t>
            </a:r>
            <a:r>
              <a:rPr lang="en-US" sz="3200" dirty="0" err="1"/>
              <a:t>Inas</a:t>
            </a:r>
            <a:r>
              <a:rPr lang="en-US" sz="3200" dirty="0"/>
              <a:t> II &amp; SO)   </a:t>
            </a:r>
            <a:r>
              <a:rPr lang="en-US" sz="3200" dirty="0" smtClean="0"/>
              <a:t>IQ </a:t>
            </a:r>
            <a:r>
              <a:rPr lang="en-US" sz="3200" dirty="0"/>
              <a:t>lower than 75 p.</a:t>
            </a:r>
          </a:p>
          <a:p>
            <a:r>
              <a:rPr lang="en-US" sz="3200" b="1" i="1" dirty="0"/>
              <a:t>Long-term discussion</a:t>
            </a:r>
          </a:p>
          <a:p>
            <a:r>
              <a:rPr lang="en-US" sz="3200" b="1" i="1" dirty="0"/>
              <a:t>Ethical problem</a:t>
            </a:r>
          </a:p>
        </p:txBody>
      </p:sp>
      <p:sp>
        <p:nvSpPr>
          <p:cNvPr id="4" name="Zástupný symbol pro číslo snímku 3">
            <a:extLst>
              <a:ext uri="{FF2B5EF4-FFF2-40B4-BE49-F238E27FC236}">
                <a16:creationId xmlns:a16="http://schemas.microsoft.com/office/drawing/2014/main" xmlns="" id="{31E7961B-F88A-40AF-9F89-B03DA954E957}"/>
              </a:ext>
            </a:extLst>
          </p:cNvPr>
          <p:cNvSpPr>
            <a:spLocks noGrp="1"/>
          </p:cNvSpPr>
          <p:nvPr>
            <p:ph type="sldNum" sz="quarter" idx="10"/>
          </p:nvPr>
        </p:nvSpPr>
        <p:spPr/>
        <p:txBody>
          <a:bodyPr/>
          <a:lstStyle/>
          <a:p>
            <a:fld id="{F4B88F72-1EA4-FE40-A5CA-BD0111E6622B}" type="slidenum">
              <a:rPr lang="en-US" smtClean="0"/>
              <a:pPr/>
              <a:t>9</a:t>
            </a:fld>
            <a:r>
              <a:rPr lang="en-US">
                <a:solidFill>
                  <a:srgbClr val="2E3333"/>
                </a:solidFill>
              </a:rPr>
              <a:t> /  </a:t>
            </a:r>
            <a:r>
              <a:rPr lang="en-US">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79954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SO_AP_Presentation.potx</Template>
  <TotalTime>851</TotalTime>
  <Words>526</Words>
  <Application>Microsoft Office PowerPoint</Application>
  <PresentationFormat>Předvádění na obrazovce (4:3)</PresentationFormat>
  <Paragraphs>106</Paragraphs>
  <Slides>22</Slides>
  <Notes>6</Notes>
  <HiddenSlides>0</HiddenSlides>
  <MMClips>0</MMClips>
  <ScaleCrop>false</ScaleCrop>
  <HeadingPairs>
    <vt:vector size="6" baseType="variant">
      <vt:variant>
        <vt:lpstr>Použitá písma</vt:lpstr>
      </vt:variant>
      <vt:variant>
        <vt:i4>12</vt:i4>
      </vt:variant>
      <vt:variant>
        <vt:lpstr>Motiv</vt:lpstr>
      </vt:variant>
      <vt:variant>
        <vt:i4>2</vt:i4>
      </vt:variant>
      <vt:variant>
        <vt:lpstr>Nadpisy snímků</vt:lpstr>
      </vt:variant>
      <vt:variant>
        <vt:i4>22</vt:i4>
      </vt:variant>
    </vt:vector>
  </HeadingPairs>
  <TitlesOfParts>
    <vt:vector size="36" baseType="lpstr">
      <vt:lpstr>MS PGothic</vt:lpstr>
      <vt:lpstr>Arial</vt:lpstr>
      <vt:lpstr>Calibri</vt:lpstr>
      <vt:lpstr>Gill Sans</vt:lpstr>
      <vt:lpstr>Helvetica Neue</vt:lpstr>
      <vt:lpstr>Symbol</vt:lpstr>
      <vt:lpstr>Tahoma</vt:lpstr>
      <vt:lpstr>Times New Roman</vt:lpstr>
      <vt:lpstr>Ubuntu</vt:lpstr>
      <vt:lpstr>Ubuntu Light</vt:lpstr>
      <vt:lpstr>Wingdings</vt:lpstr>
      <vt:lpstr>ヒラギノ角ゴ ProN W3</vt:lpstr>
      <vt:lpstr>SO_AP_Presentation</vt:lpstr>
      <vt:lpstr>Body White copy</vt:lpstr>
      <vt:lpstr>Prezentace aplikace PowerPoint</vt:lpstr>
      <vt:lpstr>Philosophy of the Special Olympics in the Network  of the Olympic Games</vt:lpstr>
      <vt:lpstr> Olympic Games</vt:lpstr>
      <vt:lpstr>Pierre de Coubertin </vt:lpstr>
      <vt:lpstr>  José Antonio Samaranch</vt:lpstr>
      <vt:lpstr>Network - according time</vt:lpstr>
      <vt:lpstr>Prezentace aplikace PowerPoint</vt:lpstr>
      <vt:lpstr>General  principles</vt:lpstr>
      <vt:lpstr>PARTICIPATION</vt:lpstr>
      <vt:lpstr>Principles:  NORMATIVE  - relative</vt:lpstr>
      <vt:lpstr>Prezentace aplikace PowerPoint</vt:lpstr>
      <vt:lpstr>SO Philosophy</vt:lpstr>
      <vt:lpstr>Principles:  normative  -  RELATIVE</vt:lpstr>
      <vt:lpstr>Olympic sports</vt:lpstr>
      <vt:lpstr>Prezentace aplikace PowerPoint</vt:lpstr>
      <vt:lpstr>Olympics - modification</vt:lpstr>
      <vt:lpstr>MODIFICATIONS 2</vt:lpstr>
      <vt:lpstr>Unified sports</vt:lpstr>
      <vt:lpstr>  Restrictions</vt:lpstr>
      <vt:lpstr>50 years anniversary in 2018</vt:lpstr>
      <vt:lpstr>  </vt:lpstr>
      <vt:lpstr>Thank you ! 2003 Dublin -  video </vt:lpstr>
    </vt:vector>
  </TitlesOfParts>
  <Company>Zero-G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Mirek</dc:creator>
  <cp:lastModifiedBy>Hana Válková</cp:lastModifiedBy>
  <cp:revision>80</cp:revision>
  <cp:lastPrinted>2017-10-25T06:56:59Z</cp:lastPrinted>
  <dcterms:created xsi:type="dcterms:W3CDTF">2012-07-03T15:00:02Z</dcterms:created>
  <dcterms:modified xsi:type="dcterms:W3CDTF">2017-10-25T17:03:34Z</dcterms:modified>
</cp:coreProperties>
</file>