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36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99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362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323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82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06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05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919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4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9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13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94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18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04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56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83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FF53-F224-46A7-9E52-72E415DE3AB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1E8D6-B327-4A4B-8455-2CA0FFA4E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05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port/evropska-charta-sport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C295CD-84B9-479C-84A2-86A7DD176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Právo EU, evropská judikatura a její role ve sportovním právu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D54C817-7A2D-4DF0-8435-EF16FB57C7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smtClean="0"/>
              <a:t>, Ph.D., </a:t>
            </a:r>
            <a:r>
              <a:rPr lang="cs-CZ" dirty="0"/>
              <a:t>LL.M.</a:t>
            </a:r>
          </a:p>
        </p:txBody>
      </p:sp>
    </p:spTree>
    <p:extLst>
      <p:ext uri="{BB962C8B-B14F-4D97-AF65-F5344CB8AC3E}">
        <p14:creationId xmlns:p14="http://schemas.microsoft.com/office/powerpoint/2010/main" val="782544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A4A313-36EC-449C-AAC8-E88D2F65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Bosman</a:t>
            </a:r>
            <a:r>
              <a:rPr lang="cs-CZ" dirty="0"/>
              <a:t>: důsledek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15CEC61-53EC-419D-931E-6449438EF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Opět se týkalo volného pohybu osob</a:t>
            </a:r>
          </a:p>
          <a:p>
            <a:r>
              <a:rPr lang="cs-CZ" dirty="0"/>
              <a:t>Fotbalisté bráni jako zaměstnanci, nesmí jim být bráněno v odchodu</a:t>
            </a:r>
          </a:p>
          <a:p>
            <a:r>
              <a:rPr lang="cs-CZ" dirty="0"/>
              <a:t>Není v souladu s čl. 48, aby směl fotbalista opustit původní klub, jen pokud za něj druhý klub zaplatí odstupné a náhradu za výcvik a vzdělání.</a:t>
            </a:r>
          </a:p>
          <a:p>
            <a:r>
              <a:rPr lang="cs-CZ" dirty="0"/>
              <a:t>Proto změnila FIFA transferová pravidla – viz prezentace o sportovních smlouvách</a:t>
            </a:r>
          </a:p>
          <a:p>
            <a:r>
              <a:rPr lang="cs-CZ" dirty="0"/>
              <a:t>Fotbalový trh je pracovní trh: proto kvóty na počet zahraničních hráčů nominovaných na soutěže nejsou v souladu s čl. 48</a:t>
            </a:r>
          </a:p>
        </p:txBody>
      </p:sp>
    </p:spTree>
    <p:extLst>
      <p:ext uri="{BB962C8B-B14F-4D97-AF65-F5344CB8AC3E}">
        <p14:creationId xmlns:p14="http://schemas.microsoft.com/office/powerpoint/2010/main" val="183768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3F7FBA-E4CA-4B46-8EC0-34EF1EF7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Meca</a:t>
            </a:r>
            <a:r>
              <a:rPr lang="cs-CZ" dirty="0"/>
              <a:t>-Medina a </a:t>
            </a:r>
            <a:r>
              <a:rPr lang="cs-CZ" dirty="0" err="1"/>
              <a:t>Majcen</a:t>
            </a:r>
            <a:r>
              <a:rPr lang="cs-CZ" dirty="0"/>
              <a:t> (</a:t>
            </a:r>
            <a:r>
              <a:rPr lang="cs-CZ" b="1" dirty="0"/>
              <a:t>C</a:t>
            </a:r>
            <a:r>
              <a:rPr lang="cs-CZ" dirty="0"/>
              <a:t>-519/04)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C68DF5A-A94E-4429-8E66-B997E5001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Dvěma dálkovým plavcům naměřena zvýšená hladina </a:t>
            </a:r>
            <a:r>
              <a:rPr lang="cs-CZ" dirty="0" err="1"/>
              <a:t>nonadrenolu</a:t>
            </a:r>
            <a:r>
              <a:rPr lang="cs-CZ" dirty="0"/>
              <a:t> – WADA považovala za doping – FINA jim zakázala na čtyři roky činnost</a:t>
            </a:r>
          </a:p>
          <a:p>
            <a:r>
              <a:rPr lang="cs-CZ" dirty="0"/>
              <a:t>Argumentovali, že hladinu může zvýšit konzumace masa – sankce snížena na dva roky.</a:t>
            </a:r>
          </a:p>
          <a:p>
            <a:r>
              <a:rPr lang="cs-CZ" dirty="0"/>
              <a:t>Podali stížnost Komisi (čímž myslím Evropskou komisi): pravidla FINA a MOV jsou špatně nastavena a omezují svobodu vykonávání činnosti (rozpor s čl. 81 a 82 Smlouvy o ES)</a:t>
            </a:r>
          </a:p>
          <a:p>
            <a:r>
              <a:rPr lang="cs-CZ" dirty="0"/>
              <a:t>ESD: sankce sice mohou mít negativní účinky na hospodářskou soutěž, ale antidopingová pravidla byla v konkrétním případě nastavena odpovídajícím způsobem – zamítl žalobu.</a:t>
            </a:r>
          </a:p>
        </p:txBody>
      </p:sp>
    </p:spTree>
    <p:extLst>
      <p:ext uri="{BB962C8B-B14F-4D97-AF65-F5344CB8AC3E}">
        <p14:creationId xmlns:p14="http://schemas.microsoft.com/office/powerpoint/2010/main" val="307772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61AEAD-F4DD-4394-A14F-D2DA86CF9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Provázanost evropského práva a vnitrostátního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16E9238-3C28-4AFB-802E-E363AABFD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ČR jakožto člen EU uznává právo EU jako součást svého právního řádu</a:t>
            </a:r>
          </a:p>
          <a:p>
            <a:r>
              <a:rPr lang="cs-CZ" dirty="0"/>
              <a:t>K tomu víc čl. 10a Ústavy – a zakladatelské smlouvy jsou na stejné úrovni jako ústavní zákony</a:t>
            </a:r>
          </a:p>
          <a:p>
            <a:r>
              <a:rPr lang="cs-CZ" dirty="0"/>
              <a:t>Z judikatury ESD viz:</a:t>
            </a:r>
          </a:p>
          <a:p>
            <a:pPr lvl="1"/>
            <a:r>
              <a:rPr lang="cs-CZ" dirty="0" err="1"/>
              <a:t>Costa</a:t>
            </a:r>
            <a:r>
              <a:rPr lang="cs-CZ" dirty="0"/>
              <a:t> v. </a:t>
            </a:r>
            <a:r>
              <a:rPr lang="cs-CZ" dirty="0" err="1"/>
              <a:t>Enel</a:t>
            </a:r>
            <a:r>
              <a:rPr lang="cs-CZ" dirty="0"/>
              <a:t> (6/64)</a:t>
            </a:r>
          </a:p>
          <a:p>
            <a:pPr lvl="1"/>
            <a:r>
              <a:rPr lang="cs-CZ" dirty="0"/>
              <a:t>Van </a:t>
            </a:r>
            <a:r>
              <a:rPr lang="cs-CZ" dirty="0" err="1"/>
              <a:t>Gend</a:t>
            </a:r>
            <a:r>
              <a:rPr lang="cs-CZ" dirty="0"/>
              <a:t> en </a:t>
            </a:r>
            <a:r>
              <a:rPr lang="cs-CZ" dirty="0" err="1"/>
              <a:t>Loos</a:t>
            </a:r>
            <a:r>
              <a:rPr lang="cs-CZ" dirty="0"/>
              <a:t> (26/62)</a:t>
            </a:r>
          </a:p>
          <a:p>
            <a:pPr lvl="1"/>
            <a:r>
              <a:rPr lang="cs-CZ" dirty="0" err="1"/>
              <a:t>Frankovich</a:t>
            </a:r>
            <a:r>
              <a:rPr lang="cs-CZ" dirty="0"/>
              <a:t> (C6 a 9/90)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Zájemcům doporučuji podívat se na uvedené judikáty.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370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1DBB64-F930-48E6-998E-340E4A42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 (SFEU)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C610337-17CE-42C9-9FA2-395952DF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cs-CZ" dirty="0"/>
              <a:t>Článek 6</a:t>
            </a:r>
          </a:p>
          <a:p>
            <a:pPr fontAlgn="base"/>
            <a:r>
              <a:rPr lang="cs-CZ" dirty="0"/>
              <a:t>Unie má pravomoc provádět činnosti, jimiž podporuje, koordinuje nebo doplňuje činnosti členských států. Oblasti těchto činností na evropské úrovni jsou:</a:t>
            </a:r>
          </a:p>
          <a:p>
            <a:pPr fontAlgn="base"/>
            <a:r>
              <a:rPr lang="cs-CZ" dirty="0"/>
              <a:t>a) ochrana a zlepšování lidského zdraví;</a:t>
            </a:r>
          </a:p>
          <a:p>
            <a:pPr fontAlgn="base"/>
            <a:r>
              <a:rPr lang="cs-CZ" dirty="0"/>
              <a:t>b) průmysl;</a:t>
            </a:r>
          </a:p>
          <a:p>
            <a:pPr fontAlgn="base"/>
            <a:r>
              <a:rPr lang="cs-CZ" dirty="0"/>
              <a:t>c) kultura;</a:t>
            </a:r>
          </a:p>
          <a:p>
            <a:pPr fontAlgn="base"/>
            <a:r>
              <a:rPr lang="cs-CZ" dirty="0"/>
              <a:t>d) cestovní ruch;</a:t>
            </a:r>
          </a:p>
          <a:p>
            <a:pPr fontAlgn="base"/>
            <a:r>
              <a:rPr lang="cs-CZ" dirty="0"/>
              <a:t>e) všeobecné vzdělávání, odborné vzdělávání, mládež a sport;</a:t>
            </a:r>
          </a:p>
          <a:p>
            <a:pPr fontAlgn="base"/>
            <a:r>
              <a:rPr lang="cs-CZ" dirty="0"/>
              <a:t>f) civilní ochrana;</a:t>
            </a:r>
          </a:p>
          <a:p>
            <a:pPr fontAlgn="base"/>
            <a:r>
              <a:rPr lang="cs-CZ" dirty="0"/>
              <a:t>g) správní spolupráce.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8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04A36E-18DF-4961-9ACA-19CFD6F39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 (SFEU)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84D465-66E9-4193-8334-0E0BE9157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dirty="0"/>
              <a:t>Článek 165</a:t>
            </a:r>
            <a:br>
              <a:rPr lang="cs-CZ" dirty="0"/>
            </a:br>
            <a:r>
              <a:rPr lang="cs-CZ" dirty="0"/>
              <a:t>2. Činnost Unie je zaměřena na:</a:t>
            </a:r>
          </a:p>
          <a:p>
            <a:pPr fontAlgn="base"/>
            <a:r>
              <a:rPr lang="cs-CZ" dirty="0"/>
              <a:t>- …</a:t>
            </a:r>
          </a:p>
          <a:p>
            <a:pPr fontAlgn="base"/>
            <a:r>
              <a:rPr lang="cs-CZ" dirty="0"/>
              <a:t>- </a:t>
            </a:r>
            <a:r>
              <a:rPr lang="cs-CZ" i="1" dirty="0"/>
              <a:t>rozvoj evropského rozměru sportu podporou spravedlivého a otevřeného sportovního soutěžení a spolupráce mezi subjekty odpovědnými za sport, jakož i ochranou fyzické a mravní integrity sportovců, obzvláště mladých sportovců.</a:t>
            </a:r>
          </a:p>
          <a:p>
            <a:pPr fontAlgn="base"/>
            <a:r>
              <a:rPr lang="cs-CZ" i="1" dirty="0"/>
              <a:t>3. Unie a členské státy podporují spolupráci v oblasti vzdělávání a sportu se třetími zeměmi a s příslušnými mezinárodními organizacemi, zejména s Radou Evropy.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03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78A4EBF-FDAC-4C8A-86B3-1DDCEC92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Rámci Rady Evropy (není institucí Evropské unie!!!)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612D24F-E8D9-4FEF-A6E2-CADDC08B4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Významný zejména dokument Rady Evropy: </a:t>
            </a:r>
            <a:r>
              <a:rPr lang="cs-CZ" b="1" dirty="0"/>
              <a:t>Evropská charta sportu</a:t>
            </a:r>
          </a:p>
          <a:p>
            <a:r>
              <a:rPr lang="cs-CZ" dirty="0"/>
              <a:t>Dokument z roku 1992</a:t>
            </a:r>
          </a:p>
          <a:p>
            <a:r>
              <a:rPr lang="cs-CZ" dirty="0"/>
              <a:t>14 článků</a:t>
            </a:r>
          </a:p>
          <a:p>
            <a:r>
              <a:rPr lang="cs-CZ" dirty="0"/>
              <a:t>1. část tvoří doporučení pro rozvoj sportu a tělesné výchovy podle zásad humanismu a demokracie</a:t>
            </a:r>
          </a:p>
          <a:p>
            <a:r>
              <a:rPr lang="cs-CZ" dirty="0"/>
              <a:t>2. část je tvořena </a:t>
            </a:r>
            <a:r>
              <a:rPr lang="cs-CZ" b="1" dirty="0"/>
              <a:t>kodexem sportovní etiky</a:t>
            </a:r>
            <a:endParaRPr lang="cs-CZ" dirty="0"/>
          </a:p>
          <a:p>
            <a:r>
              <a:rPr lang="cs-CZ" dirty="0"/>
              <a:t>Dokument k nahlédnutí např. zde: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b="1" dirty="0">
                <a:hlinkClick r:id="rId2"/>
              </a:rPr>
              <a:t>www.msmt.cz/sport/evropska-charta-sportu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9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D6B99E-F38B-411F-8E34-97871356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Bílá kniha o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6E57930-5FA5-4BED-BF2E-221DF96D1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 důležitých dokumentů je třeba zdůraznit Bílou knihu o sportu (z roku 2007)</a:t>
            </a:r>
          </a:p>
          <a:p>
            <a:r>
              <a:rPr lang="cs-CZ" dirty="0"/>
              <a:t>Na jejím vzniku se podílely orgány EU, členské státy, sportovní federace WADA (Světová antidopingová organizace – viz samostatná prezentace o dopingu)</a:t>
            </a:r>
          </a:p>
          <a:p>
            <a:r>
              <a:rPr lang="cs-CZ" dirty="0"/>
              <a:t>Cíle:</a:t>
            </a:r>
          </a:p>
          <a:p>
            <a:pPr lvl="1"/>
            <a:r>
              <a:rPr lang="cs-CZ" dirty="0"/>
              <a:t>Navrhnout řešení problémů sportu</a:t>
            </a:r>
          </a:p>
          <a:p>
            <a:pPr lvl="1"/>
            <a:r>
              <a:rPr lang="cs-CZ" dirty="0"/>
              <a:t>Zakotvit sport do evropské politiky</a:t>
            </a:r>
          </a:p>
          <a:p>
            <a:r>
              <a:rPr lang="cs-CZ" dirty="0"/>
              <a:t>Obsah – shrnutí nejdůležitějšího:</a:t>
            </a:r>
          </a:p>
          <a:p>
            <a:r>
              <a:rPr lang="cs-CZ" dirty="0"/>
              <a:t>Antidopingová opatření</a:t>
            </a:r>
          </a:p>
          <a:p>
            <a:r>
              <a:rPr lang="cs-CZ" dirty="0"/>
              <a:t>Vytváření volných pracovních míst</a:t>
            </a:r>
          </a:p>
          <a:p>
            <a:r>
              <a:rPr lang="cs-CZ" dirty="0"/>
              <a:t>Sdílení informací ve sportu</a:t>
            </a:r>
          </a:p>
          <a:p>
            <a:r>
              <a:rPr lang="cs-CZ" dirty="0"/>
              <a:t>Uznání omezení volného pohybu v otázkách domácích sportovců (tzn. národnostní diskriminaci např. při tvorbě domácí reprezentace)</a:t>
            </a:r>
          </a:p>
          <a:p>
            <a:r>
              <a:rPr lang="cs-CZ" dirty="0"/>
              <a:t>Opatření proti korupci v případě sportovních agentů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74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D9DA8D-3C9C-4BE5-9581-D66E8CF0B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7642" y="2004679"/>
            <a:ext cx="9144000" cy="2387600"/>
          </a:xfrm>
        </p:spPr>
        <p:txBody>
          <a:bodyPr/>
          <a:lstStyle/>
          <a:p>
            <a:r>
              <a:rPr lang="cs-CZ" dirty="0"/>
              <a:t>Přehledově tři důležité judikáty ESD</a:t>
            </a:r>
          </a:p>
        </p:txBody>
      </p:sp>
    </p:spTree>
    <p:extLst>
      <p:ext uri="{BB962C8B-B14F-4D97-AF65-F5344CB8AC3E}">
        <p14:creationId xmlns:p14="http://schemas.microsoft.com/office/powerpoint/2010/main" val="44495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FE86FA-DFA3-413E-82F3-8C80BA27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Walrave</a:t>
            </a:r>
            <a:r>
              <a:rPr lang="cs-CZ" dirty="0"/>
              <a:t> a Koch (C-36/74)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BAB39BB-1A17-4C9C-A09B-8F4615C90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Oba občané Nizozemí, pracovali jako vodiči – na motorce udávali cyklistům na závodech tempo.</a:t>
            </a:r>
          </a:p>
          <a:p>
            <a:r>
              <a:rPr lang="cs-CZ" dirty="0"/>
              <a:t>UCI (Mezinárodní cyklistická organizace) – v roce 1973 vydala pravidlo, podle kterého musí mít vodič stejnou státní příslušnost jako cyklista, který za ním jede.</a:t>
            </a:r>
          </a:p>
          <a:p>
            <a:r>
              <a:rPr lang="cs-CZ" dirty="0"/>
              <a:t>1974: podali žalobu na UCI, na nizozemskou a na španělskou cyklistickou federaci – pravidlo podle nich odporovalo článkům čl. 48 a čl. 59 Smlouvy o EHS (volný pohyb osob)</a:t>
            </a:r>
          </a:p>
          <a:p>
            <a:r>
              <a:rPr lang="cs-CZ" dirty="0"/>
              <a:t>ESD: jedná se sice o pracovní smlouvu mezi vodičem a cyklistou, avšak </a:t>
            </a:r>
            <a:r>
              <a:rPr lang="cs-CZ" b="1" dirty="0"/>
              <a:t>omezení je přípustné, hlavním smyslem souboj národů, ne jednotlivců.</a:t>
            </a:r>
          </a:p>
        </p:txBody>
      </p:sp>
    </p:spTree>
    <p:extLst>
      <p:ext uri="{BB962C8B-B14F-4D97-AF65-F5344CB8AC3E}">
        <p14:creationId xmlns:p14="http://schemas.microsoft.com/office/powerpoint/2010/main" val="417886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65E35D-FB0E-4B26-AFF5-E6545163F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Bosman</a:t>
            </a:r>
            <a:r>
              <a:rPr lang="cs-CZ" dirty="0"/>
              <a:t> (C-415/93)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5EB9C36-D95A-4C00-A63D-E459EF806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O co skutkově šlo?</a:t>
            </a:r>
          </a:p>
          <a:p>
            <a:pPr algn="just"/>
            <a:r>
              <a:rPr lang="cs-CZ" dirty="0" err="1"/>
              <a:t>Bosman</a:t>
            </a:r>
            <a:r>
              <a:rPr lang="cs-CZ" dirty="0"/>
              <a:t> byl belgický profesionální fotbalista</a:t>
            </a:r>
          </a:p>
          <a:p>
            <a:pPr algn="just"/>
            <a:r>
              <a:rPr lang="cs-CZ" dirty="0"/>
              <a:t>Uzavřel sportovní smlouvu  klubem RC </a:t>
            </a:r>
            <a:r>
              <a:rPr lang="cs-CZ" dirty="0" err="1"/>
              <a:t>Liège</a:t>
            </a:r>
            <a:endParaRPr lang="cs-CZ" dirty="0"/>
          </a:p>
          <a:p>
            <a:pPr algn="just"/>
            <a:r>
              <a:rPr lang="cs-CZ" dirty="0"/>
              <a:t>Nechtěl v příštím období uzavřít s klubem smlouvu, místo toho se dohodl s US </a:t>
            </a:r>
            <a:r>
              <a:rPr lang="cs-CZ" dirty="0" err="1"/>
              <a:t>Dunkerque</a:t>
            </a:r>
            <a:r>
              <a:rPr lang="cs-CZ" dirty="0"/>
              <a:t>. US </a:t>
            </a:r>
            <a:r>
              <a:rPr lang="cs-CZ" dirty="0" err="1"/>
              <a:t>Dunkerque</a:t>
            </a:r>
            <a:r>
              <a:rPr lang="cs-CZ" dirty="0"/>
              <a:t> za něj měl podle pravidel belgické asociace zaplatit odstupné, avšak bylo třeba získat transferový certifikát původního klubu. RC </a:t>
            </a:r>
            <a:r>
              <a:rPr lang="cs-CZ" dirty="0" err="1"/>
              <a:t>Liège</a:t>
            </a:r>
            <a:r>
              <a:rPr lang="cs-CZ" dirty="0"/>
              <a:t> nevěřil, že získá odstupné v požadované výši a </a:t>
            </a:r>
            <a:r>
              <a:rPr lang="cs-CZ" dirty="0" err="1"/>
              <a:t>a</a:t>
            </a:r>
            <a:r>
              <a:rPr lang="cs-CZ" dirty="0"/>
              <a:t> certifikát nevydal</a:t>
            </a:r>
          </a:p>
          <a:p>
            <a:pPr algn="just"/>
            <a:r>
              <a:rPr lang="cs-CZ" dirty="0"/>
              <a:t>US </a:t>
            </a:r>
            <a:r>
              <a:rPr lang="cs-CZ" dirty="0" err="1"/>
              <a:t>Dunkerque</a:t>
            </a:r>
            <a:r>
              <a:rPr lang="cs-CZ" dirty="0"/>
              <a:t> ho proto nemohl hráče přijmout, takže </a:t>
            </a:r>
            <a:r>
              <a:rPr lang="cs-CZ" dirty="0" err="1"/>
              <a:t>Bosman</a:t>
            </a:r>
            <a:r>
              <a:rPr lang="cs-CZ" dirty="0"/>
              <a:t> nakonec nehrál nikde.</a:t>
            </a:r>
          </a:p>
        </p:txBody>
      </p:sp>
    </p:spTree>
    <p:extLst>
      <p:ext uri="{BB962C8B-B14F-4D97-AF65-F5344CB8AC3E}">
        <p14:creationId xmlns:p14="http://schemas.microsoft.com/office/powerpoint/2010/main" val="414801511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52</TotalTime>
  <Words>717</Words>
  <Application>Microsoft Office PowerPoint</Application>
  <PresentationFormat>Širokoúhlá obrazovka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Berlín</vt:lpstr>
      <vt:lpstr>Právo EU, evropská judikatura a její role ve sportovním právu</vt:lpstr>
      <vt:lpstr>Provázanost evropského práva a vnitrostátního práva</vt:lpstr>
      <vt:lpstr>Smlouva o fungování EU (SFEU)</vt:lpstr>
      <vt:lpstr>Smlouva o fungování EU (SFEU)</vt:lpstr>
      <vt:lpstr>V Rámci Rady Evropy (není institucí Evropské unie!!!)</vt:lpstr>
      <vt:lpstr>Bílá kniha o sportu</vt:lpstr>
      <vt:lpstr>Přehledově tři důležité judikáty ESD</vt:lpstr>
      <vt:lpstr>Walrave a Koch (C-36/74)</vt:lpstr>
      <vt:lpstr>Bosman (C-415/93)</vt:lpstr>
      <vt:lpstr>Bosman: důsledek</vt:lpstr>
      <vt:lpstr>Meca-Medina a Majcen (C-519/04)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EU, evropská judikatura a její role ve sportovním právu</dc:title>
  <dc:creator>Whistlerer</dc:creator>
  <cp:lastModifiedBy>Petr Skryja</cp:lastModifiedBy>
  <cp:revision>13</cp:revision>
  <dcterms:created xsi:type="dcterms:W3CDTF">2018-07-28T15:41:41Z</dcterms:created>
  <dcterms:modified xsi:type="dcterms:W3CDTF">2018-11-13T05:02:00Z</dcterms:modified>
</cp:coreProperties>
</file>