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75" r:id="rId17"/>
    <p:sldId id="266" r:id="rId18"/>
    <p:sldId id="267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1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9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87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56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8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5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19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03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63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8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8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844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2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B43AA41-3B80-4A9D-997B-10EFEF3FD08D}" type="datetimeFigureOut">
              <a:rPr lang="cs-CZ" smtClean="0"/>
              <a:t>09.11.2018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3C54E5-40A1-49A3-86D8-0F63E193148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76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np2434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356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9562"/>
            <a:ext cx="10515600" cy="5797401"/>
          </a:xfrm>
        </p:spPr>
        <p:txBody>
          <a:bodyPr/>
          <a:lstStyle/>
          <a:p>
            <a:r>
              <a:rPr lang="cs-CZ" dirty="0" smtClean="0"/>
              <a:t>Marketing</a:t>
            </a:r>
          </a:p>
          <a:p>
            <a:pPr lvl="1"/>
            <a:r>
              <a:rPr lang="cs-CZ" dirty="0" smtClean="0"/>
              <a:t>Sponzoring</a:t>
            </a:r>
          </a:p>
          <a:p>
            <a:pPr lvl="1"/>
            <a:r>
              <a:rPr lang="cs-CZ" dirty="0" smtClean="0"/>
              <a:t>Reklama</a:t>
            </a:r>
          </a:p>
          <a:p>
            <a:pPr lvl="1"/>
            <a:r>
              <a:rPr lang="cs-CZ" dirty="0" smtClean="0"/>
              <a:t>Propagace</a:t>
            </a:r>
          </a:p>
          <a:p>
            <a:pPr lvl="1"/>
            <a:r>
              <a:rPr lang="cs-CZ" dirty="0" smtClean="0"/>
              <a:t>PR</a:t>
            </a:r>
          </a:p>
          <a:p>
            <a:pPr lvl="1"/>
            <a:r>
              <a:rPr lang="cs-CZ" dirty="0" err="1" smtClean="0"/>
              <a:t>Merchandising</a:t>
            </a:r>
            <a:endParaRPr lang="cs-CZ" dirty="0" smtClean="0"/>
          </a:p>
          <a:p>
            <a:r>
              <a:rPr lang="cs-CZ" dirty="0" smtClean="0"/>
              <a:t>Prezentace</a:t>
            </a:r>
            <a:endParaRPr lang="cs-CZ" dirty="0"/>
          </a:p>
          <a:p>
            <a:pPr lvl="1"/>
            <a:r>
              <a:rPr lang="cs-CZ" dirty="0" smtClean="0"/>
              <a:t>Kreativní služby (hudba, kostýmy, maskoti, texty,…)</a:t>
            </a:r>
          </a:p>
          <a:p>
            <a:pPr lvl="1"/>
            <a:r>
              <a:rPr lang="cs-CZ" dirty="0" smtClean="0"/>
              <a:t>Produkce (moderátoři, animátoři, hlasatelé,…)</a:t>
            </a:r>
          </a:p>
          <a:p>
            <a:pPr lvl="1"/>
            <a:r>
              <a:rPr lang="cs-CZ" dirty="0" smtClean="0"/>
              <a:t>Výsledková tabule</a:t>
            </a:r>
          </a:p>
          <a:p>
            <a:pPr lvl="1"/>
            <a:r>
              <a:rPr lang="cs-CZ" dirty="0" smtClean="0"/>
              <a:t>Technická produkce</a:t>
            </a:r>
            <a:r>
              <a:rPr lang="cs-CZ" dirty="0"/>
              <a:t> </a:t>
            </a:r>
            <a:r>
              <a:rPr lang="cs-CZ" dirty="0" smtClean="0"/>
              <a:t>(stavba konstrukcí, ozvučení, osvětlení,…)</a:t>
            </a:r>
          </a:p>
        </p:txBody>
      </p:sp>
    </p:spTree>
    <p:extLst>
      <p:ext uri="{BB962C8B-B14F-4D97-AF65-F5344CB8AC3E}">
        <p14:creationId xmlns:p14="http://schemas.microsoft.com/office/powerpoint/2010/main" val="918690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funkční oblasti dle velikosti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Hospitality</a:t>
            </a:r>
            <a:r>
              <a:rPr lang="cs-CZ" dirty="0" smtClean="0"/>
              <a:t> a společenské akce (recepce, večírky)</a:t>
            </a:r>
          </a:p>
          <a:p>
            <a:r>
              <a:rPr lang="cs-CZ" dirty="0" smtClean="0"/>
              <a:t>TV / rádio přenosy</a:t>
            </a:r>
          </a:p>
          <a:p>
            <a:r>
              <a:rPr lang="cs-CZ" dirty="0" smtClean="0"/>
              <a:t>Internetové stránky</a:t>
            </a:r>
          </a:p>
          <a:p>
            <a:r>
              <a:rPr lang="cs-CZ" dirty="0" smtClean="0"/>
              <a:t>Obchodní záležitosti (závazky, pohledávky,…)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095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Pracovníci na plný úvazek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manažer akce /výkonný manažer</a:t>
            </a:r>
          </a:p>
          <a:p>
            <a:r>
              <a:rPr lang="cs-CZ" dirty="0" smtClean="0"/>
              <a:t>Manažer prodeje /obchodní manažer (zajišťuje akci příjem – prodává ji)</a:t>
            </a:r>
          </a:p>
          <a:p>
            <a:r>
              <a:rPr lang="cs-CZ" dirty="0" err="1" smtClean="0"/>
              <a:t>Ticketing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Finanční ředitel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manager</a:t>
            </a:r>
            <a:r>
              <a:rPr lang="cs-CZ" dirty="0" smtClean="0"/>
              <a:t> (PR, propagace, reklama, image)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3307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Dočasní pracovníci /na částečný úvazek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Venue</a:t>
            </a:r>
            <a:r>
              <a:rPr lang="cs-CZ" dirty="0" smtClean="0"/>
              <a:t> </a:t>
            </a:r>
            <a:r>
              <a:rPr lang="cs-CZ" dirty="0" err="1" smtClean="0"/>
              <a:t>manager</a:t>
            </a:r>
            <a:r>
              <a:rPr lang="cs-CZ" dirty="0" smtClean="0"/>
              <a:t> /hlavní pořadatel – přípravy sportoviště a pohyb osob v prostorech sportoviště /areálu</a:t>
            </a:r>
          </a:p>
          <a:p>
            <a:r>
              <a:rPr lang="cs-CZ" dirty="0" smtClean="0"/>
              <a:t>Team </a:t>
            </a:r>
            <a:r>
              <a:rPr lang="cs-CZ" dirty="0" err="1" smtClean="0"/>
              <a:t>manager</a:t>
            </a:r>
            <a:r>
              <a:rPr lang="cs-CZ" dirty="0" smtClean="0"/>
              <a:t> – zajištění potřeb účastníků</a:t>
            </a:r>
          </a:p>
          <a:p>
            <a:r>
              <a:rPr lang="cs-CZ" dirty="0" smtClean="0"/>
              <a:t>Koordinátor financí – zodpovídá za tok hotovosti v průběhu akce</a:t>
            </a:r>
          </a:p>
          <a:p>
            <a:r>
              <a:rPr lang="cs-CZ" dirty="0" smtClean="0"/>
              <a:t>Tiskový mluvčí – řízení médii a kontakt s nimi</a:t>
            </a:r>
          </a:p>
          <a:p>
            <a:r>
              <a:rPr lang="cs-CZ" dirty="0" smtClean="0"/>
              <a:t>TV </a:t>
            </a:r>
            <a:r>
              <a:rPr lang="cs-CZ" dirty="0" err="1" smtClean="0"/>
              <a:t>manager</a:t>
            </a:r>
            <a:r>
              <a:rPr lang="cs-CZ" dirty="0" smtClean="0"/>
              <a:t> – zajištění potřeb TV stanic</a:t>
            </a:r>
          </a:p>
          <a:p>
            <a:r>
              <a:rPr lang="cs-CZ" dirty="0" smtClean="0"/>
              <a:t>Manažer dopravy – dopravní zabezpečení a doprava důležitých účastníků na akci</a:t>
            </a:r>
          </a:p>
          <a:p>
            <a:r>
              <a:rPr lang="cs-CZ" dirty="0" err="1" smtClean="0"/>
              <a:t>Partners</a:t>
            </a:r>
            <a:r>
              <a:rPr lang="cs-CZ" dirty="0" smtClean="0"/>
              <a:t> /VIP </a:t>
            </a:r>
            <a:r>
              <a:rPr lang="cs-CZ" dirty="0" err="1" smtClean="0"/>
              <a:t>manager</a:t>
            </a:r>
            <a:r>
              <a:rPr lang="cs-CZ" dirty="0" smtClean="0"/>
              <a:t> – zajištění potřeba sponzorů a VIP hostů</a:t>
            </a:r>
          </a:p>
          <a:p>
            <a:r>
              <a:rPr lang="cs-CZ" dirty="0" smtClean="0"/>
              <a:t>Koordinátor dobrovolníků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024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práce s dobrovolníky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4618"/>
          </a:xfrm>
        </p:spPr>
        <p:txBody>
          <a:bodyPr>
            <a:normAutofit/>
          </a:bodyPr>
          <a:lstStyle/>
          <a:p>
            <a:r>
              <a:rPr lang="cs-CZ" dirty="0" smtClean="0"/>
              <a:t>Každý by měl znát svou roli před začátkem akce</a:t>
            </a:r>
          </a:p>
          <a:p>
            <a:pPr lvl="1"/>
            <a:r>
              <a:rPr lang="cs-CZ" dirty="0" smtClean="0"/>
              <a:t>Za co je odpovědný</a:t>
            </a:r>
          </a:p>
          <a:p>
            <a:pPr lvl="1"/>
            <a:r>
              <a:rPr lang="cs-CZ" dirty="0" smtClean="0"/>
              <a:t>Komu je odpovědný</a:t>
            </a:r>
          </a:p>
          <a:p>
            <a:pPr lvl="1"/>
            <a:r>
              <a:rPr lang="cs-CZ" dirty="0" smtClean="0"/>
              <a:t>Úkoly </a:t>
            </a:r>
          </a:p>
          <a:p>
            <a:r>
              <a:rPr lang="cs-CZ" dirty="0" smtClean="0"/>
              <a:t>Identifikace s cíli akce</a:t>
            </a:r>
          </a:p>
          <a:p>
            <a:pPr lvl="1"/>
            <a:r>
              <a:rPr lang="cs-CZ" dirty="0" smtClean="0"/>
              <a:t>Posílení vnitřní motivace</a:t>
            </a:r>
          </a:p>
          <a:p>
            <a:pPr lvl="1"/>
            <a:r>
              <a:rPr lang="cs-CZ" dirty="0" smtClean="0"/>
              <a:t>Společné oblečení, zapojení do akce,…</a:t>
            </a:r>
          </a:p>
          <a:p>
            <a:r>
              <a:rPr lang="cs-CZ" dirty="0" smtClean="0"/>
              <a:t>Koordinátor</a:t>
            </a:r>
          </a:p>
          <a:p>
            <a:pPr lvl="1"/>
            <a:r>
              <a:rPr lang="cs-CZ" dirty="0" smtClean="0"/>
              <a:t>Rotace dobrovolníků (delší akce – předejít opakování úkolů)</a:t>
            </a:r>
          </a:p>
          <a:p>
            <a:r>
              <a:rPr lang="cs-CZ" dirty="0" smtClean="0"/>
              <a:t>Smlouva</a:t>
            </a:r>
          </a:p>
          <a:p>
            <a:pPr lvl="1"/>
            <a:r>
              <a:rPr lang="cs-CZ" dirty="0" smtClean="0"/>
              <a:t>Vymezení úkolů dobrovolníka</a:t>
            </a:r>
          </a:p>
          <a:p>
            <a:pPr lvl="1"/>
            <a:r>
              <a:rPr lang="cs-CZ" dirty="0" smtClean="0"/>
              <a:t>Ochrana dobrovolníka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43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řízení sportovní akce (ČUS)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Postředky</a:t>
            </a:r>
            <a:r>
              <a:rPr lang="cs-CZ" dirty="0" smtClean="0"/>
              <a:t> k řízení</a:t>
            </a:r>
          </a:p>
          <a:p>
            <a:pPr lvl="1"/>
            <a:r>
              <a:rPr lang="cs-CZ" dirty="0" smtClean="0"/>
              <a:t>Ve </a:t>
            </a:r>
            <a:r>
              <a:rPr lang="cs-CZ" dirty="0"/>
              <a:t>stanovách zakotvený požadavek na zpracování finanční (hospodářské) </a:t>
            </a:r>
            <a:r>
              <a:rPr lang="cs-CZ" dirty="0" smtClean="0"/>
              <a:t>zprávy</a:t>
            </a:r>
          </a:p>
          <a:p>
            <a:pPr lvl="1"/>
            <a:r>
              <a:rPr lang="cs-CZ" dirty="0" smtClean="0"/>
              <a:t>Dostatečně </a:t>
            </a:r>
            <a:r>
              <a:rPr lang="cs-CZ" dirty="0"/>
              <a:t>vyškolený </a:t>
            </a:r>
            <a:r>
              <a:rPr lang="cs-CZ" dirty="0" smtClean="0"/>
              <a:t>pokladník</a:t>
            </a:r>
            <a:endParaRPr lang="cs-CZ" dirty="0"/>
          </a:p>
          <a:p>
            <a:pPr lvl="1"/>
            <a:r>
              <a:rPr lang="cs-CZ" dirty="0" smtClean="0"/>
              <a:t>Odpovídající </a:t>
            </a:r>
            <a:r>
              <a:rPr lang="cs-CZ" dirty="0"/>
              <a:t>účetní systém (</a:t>
            </a:r>
            <a:r>
              <a:rPr lang="cs-CZ" dirty="0" smtClean="0"/>
              <a:t>SW)</a:t>
            </a:r>
            <a:endParaRPr lang="cs-CZ" dirty="0"/>
          </a:p>
          <a:p>
            <a:pPr lvl="1"/>
            <a:r>
              <a:rPr lang="cs-CZ" dirty="0" smtClean="0"/>
              <a:t>Ověřené </a:t>
            </a:r>
            <a:r>
              <a:rPr lang="cs-CZ" dirty="0"/>
              <a:t>osoby s podpisovým </a:t>
            </a:r>
            <a:r>
              <a:rPr lang="cs-CZ" dirty="0" smtClean="0"/>
              <a:t>právem;</a:t>
            </a:r>
            <a:endParaRPr lang="cs-CZ" dirty="0"/>
          </a:p>
          <a:p>
            <a:pPr lvl="1"/>
            <a:r>
              <a:rPr lang="cs-CZ" dirty="0" smtClean="0"/>
              <a:t>Stanovené </a:t>
            </a:r>
            <a:r>
              <a:rPr lang="cs-CZ" dirty="0"/>
              <a:t>postupy informování předsednictva – otázky financí jsou pevným bodem programu jednání;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       ▪ správa majetku;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       ▪ revizní orgán;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       ▪ pravidelně připravovaný roční rozpočet.</a:t>
            </a:r>
          </a:p>
        </p:txBody>
      </p:sp>
    </p:spTree>
    <p:extLst>
      <p:ext uri="{BB962C8B-B14F-4D97-AF65-F5344CB8AC3E}">
        <p14:creationId xmlns:p14="http://schemas.microsoft.com/office/powerpoint/2010/main" val="5963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1931"/>
            <a:ext cx="9720073" cy="471864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Sportoviště </a:t>
            </a:r>
          </a:p>
          <a:p>
            <a:pPr lvl="1"/>
            <a:r>
              <a:rPr lang="cs-CZ" dirty="0" smtClean="0"/>
              <a:t>Nájem, provoz, stavební práce, bezpečnost, pokladny, údržba, úklid,…</a:t>
            </a:r>
          </a:p>
          <a:p>
            <a:r>
              <a:rPr lang="cs-CZ" dirty="0" smtClean="0"/>
              <a:t>Účastníci + soutěž </a:t>
            </a:r>
          </a:p>
          <a:p>
            <a:pPr lvl="1"/>
            <a:r>
              <a:rPr lang="cs-CZ" dirty="0" smtClean="0"/>
              <a:t>Ubytování, doprava, občerstvené, vybavení, </a:t>
            </a:r>
            <a:r>
              <a:rPr lang="cs-CZ" dirty="0" err="1" smtClean="0"/>
              <a:t>prize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, ceny, časomíra, odměna rozhodčím, zdravotníkům, funkcionářům,…</a:t>
            </a:r>
            <a:endParaRPr lang="cs-CZ" dirty="0"/>
          </a:p>
          <a:p>
            <a:r>
              <a:rPr lang="cs-CZ" dirty="0" smtClean="0"/>
              <a:t>Provoz akce (režijní)</a:t>
            </a:r>
          </a:p>
          <a:p>
            <a:pPr lvl="1"/>
            <a:r>
              <a:rPr lang="cs-CZ" dirty="0" smtClean="0"/>
              <a:t>Personál, dobrovolníci, pojištění, software, účetnictví, kancelářské potřeby, energie</a:t>
            </a:r>
            <a:endParaRPr lang="cs-CZ" dirty="0"/>
          </a:p>
          <a:p>
            <a:r>
              <a:rPr lang="cs-CZ" dirty="0" smtClean="0"/>
              <a:t>Marketing + propagace</a:t>
            </a:r>
          </a:p>
          <a:p>
            <a:pPr lvl="1"/>
            <a:r>
              <a:rPr lang="cs-CZ" dirty="0" smtClean="0"/>
              <a:t>Reklama, PR, web, design, tiskové konference, fotografové a kameramani, servis pro média</a:t>
            </a:r>
            <a:endParaRPr lang="cs-CZ" dirty="0"/>
          </a:p>
          <a:p>
            <a:r>
              <a:rPr lang="cs-CZ" dirty="0" smtClean="0"/>
              <a:t>Protiplnění sponzorům</a:t>
            </a:r>
          </a:p>
          <a:p>
            <a:pPr lvl="1"/>
            <a:r>
              <a:rPr lang="cs-CZ" dirty="0" smtClean="0"/>
              <a:t>Loga, jména sponzorů na určených místech, vstupenky, VIP </a:t>
            </a:r>
            <a:r>
              <a:rPr lang="cs-CZ" dirty="0" err="1" smtClean="0"/>
              <a:t>hospitality</a:t>
            </a:r>
            <a:r>
              <a:rPr lang="cs-CZ" dirty="0" smtClean="0"/>
              <a:t>, večírky, recepce, dárky,…</a:t>
            </a:r>
            <a:endParaRPr lang="cs-CZ" dirty="0"/>
          </a:p>
          <a:p>
            <a:r>
              <a:rPr lang="cs-CZ" dirty="0" smtClean="0"/>
              <a:t>Návštěvníci</a:t>
            </a:r>
          </a:p>
          <a:p>
            <a:pPr lvl="1"/>
            <a:r>
              <a:rPr lang="cs-CZ" dirty="0" smtClean="0"/>
              <a:t>Doprovodný program, tabule, infocentra, večírky a recepce, programy a průvodci, ubytování, doprava,…</a:t>
            </a:r>
          </a:p>
          <a:p>
            <a:r>
              <a:rPr lang="cs-CZ" dirty="0" smtClean="0"/>
              <a:t>Prezentace</a:t>
            </a:r>
          </a:p>
          <a:p>
            <a:pPr lvl="1"/>
            <a:r>
              <a:rPr lang="cs-CZ" dirty="0" smtClean="0"/>
              <a:t>Hudba, video, kostýmy, osvětlení, ozvučení, TV obrazovky, moderátor, vlajky, bannery, provozní personál</a:t>
            </a:r>
          </a:p>
          <a:p>
            <a:r>
              <a:rPr lang="cs-CZ" dirty="0" smtClean="0"/>
              <a:t>Rezervy</a:t>
            </a:r>
            <a:endParaRPr lang="cs-CZ" dirty="0"/>
          </a:p>
          <a:p>
            <a:pPr lvl="1"/>
            <a:r>
              <a:rPr lang="cs-CZ" dirty="0" smtClean="0"/>
              <a:t>Krizový plán, neočekávané události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42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85668"/>
            <a:ext cx="9720073" cy="45236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Vstupenky</a:t>
            </a:r>
          </a:p>
          <a:p>
            <a:r>
              <a:rPr lang="cs-CZ" dirty="0" smtClean="0"/>
              <a:t>Startovné</a:t>
            </a:r>
          </a:p>
          <a:p>
            <a:r>
              <a:rPr lang="cs-CZ" dirty="0" smtClean="0"/>
              <a:t>Vysílací práva</a:t>
            </a:r>
          </a:p>
          <a:p>
            <a:r>
              <a:rPr lang="cs-CZ" dirty="0" smtClean="0"/>
              <a:t>Dotace</a:t>
            </a:r>
          </a:p>
          <a:p>
            <a:pPr lvl="1"/>
            <a:r>
              <a:rPr lang="cs-CZ" dirty="0" smtClean="0"/>
              <a:t>Svaz, město, kraj, MŠMT, MV, MO, MZ</a:t>
            </a:r>
          </a:p>
          <a:p>
            <a:r>
              <a:rPr lang="cs-CZ" dirty="0" smtClean="0"/>
              <a:t>Sponzoři </a:t>
            </a:r>
          </a:p>
          <a:p>
            <a:pPr lvl="1"/>
            <a:r>
              <a:rPr lang="cs-CZ" dirty="0" smtClean="0"/>
              <a:t>Reklama, dary, barter</a:t>
            </a:r>
          </a:p>
          <a:p>
            <a:r>
              <a:rPr lang="cs-CZ" dirty="0" err="1" smtClean="0"/>
              <a:t>Merchandising</a:t>
            </a:r>
            <a:endParaRPr lang="cs-CZ" dirty="0" smtClean="0"/>
          </a:p>
          <a:p>
            <a:r>
              <a:rPr lang="cs-CZ" dirty="0" smtClean="0"/>
              <a:t>Prodej v areálu</a:t>
            </a:r>
            <a:endParaRPr lang="cs-CZ" dirty="0"/>
          </a:p>
          <a:p>
            <a:pPr lvl="1"/>
            <a:r>
              <a:rPr lang="cs-CZ" dirty="0" smtClean="0"/>
              <a:t>Catering, programy,…</a:t>
            </a:r>
          </a:p>
          <a:p>
            <a:r>
              <a:rPr lang="cs-CZ" dirty="0" smtClean="0"/>
              <a:t>Další příjmy</a:t>
            </a:r>
          </a:p>
        </p:txBody>
      </p:sp>
    </p:spTree>
    <p:extLst>
      <p:ext uri="{BB962C8B-B14F-4D97-AF65-F5344CB8AC3E}">
        <p14:creationId xmlns:p14="http://schemas.microsoft.com/office/powerpoint/2010/main" val="2579483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získat dodatečné příjmy? (dotace, partneři, diváci,…)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Rozhodování o dotacích a jejich využívání sportovními organizacemi TRANSPARENTNÍ</a:t>
            </a:r>
          </a:p>
          <a:p>
            <a:pPr lvl="1"/>
            <a:r>
              <a:rPr lang="cs-CZ" dirty="0" smtClean="0"/>
              <a:t>Zveřejnění žádostí</a:t>
            </a:r>
          </a:p>
          <a:p>
            <a:pPr lvl="1"/>
            <a:r>
              <a:rPr lang="cs-CZ" dirty="0" smtClean="0"/>
              <a:t>Zveřejnění rozpočtů organizací</a:t>
            </a:r>
          </a:p>
          <a:p>
            <a:r>
              <a:rPr lang="cs-CZ" dirty="0" smtClean="0"/>
              <a:t>Průhlednost řízení organizací</a:t>
            </a:r>
          </a:p>
          <a:p>
            <a:r>
              <a:rPr lang="cs-CZ" dirty="0" smtClean="0"/>
              <a:t>Větší zapojení občanů do rozhodování</a:t>
            </a:r>
          </a:p>
          <a:p>
            <a:pPr lvl="1"/>
            <a:r>
              <a:rPr lang="cs-CZ" dirty="0" smtClean="0"/>
              <a:t>Chtějí akci ve svém městě?</a:t>
            </a:r>
          </a:p>
          <a:p>
            <a:pPr lvl="1"/>
            <a:r>
              <a:rPr lang="cs-CZ" dirty="0" smtClean="0"/>
              <a:t>Referendum proti OH v Hamburku</a:t>
            </a:r>
          </a:p>
        </p:txBody>
      </p:sp>
    </p:spTree>
    <p:extLst>
      <p:ext uri="{BB962C8B-B14F-4D97-AF65-F5344CB8AC3E}">
        <p14:creationId xmlns:p14="http://schemas.microsoft.com/office/powerpoint/2010/main" val="1783774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Rozdělit lidi do jednotlivých týmů </a:t>
            </a:r>
          </a:p>
          <a:p>
            <a:r>
              <a:rPr lang="cs-CZ" dirty="0" smtClean="0"/>
              <a:t>Vytvořit samostatné úseky /úkoly</a:t>
            </a:r>
          </a:p>
          <a:p>
            <a:r>
              <a:rPr lang="cs-CZ" dirty="0" smtClean="0"/>
              <a:t>Zaměstnanci   x   dobrovolníci</a:t>
            </a:r>
          </a:p>
          <a:p>
            <a:r>
              <a:rPr lang="cs-CZ" dirty="0" smtClean="0"/>
              <a:t>Nezbytné obsazení funkčních oblastí</a:t>
            </a:r>
            <a:endParaRPr lang="cs-CZ" dirty="0"/>
          </a:p>
        </p:txBody>
      </p:sp>
      <p:grpSp>
        <p:nvGrpSpPr>
          <p:cNvPr id="11" name="Skupina 10"/>
          <p:cNvGrpSpPr/>
          <p:nvPr/>
        </p:nvGrpSpPr>
        <p:grpSpPr>
          <a:xfrm>
            <a:off x="7427342" y="2126427"/>
            <a:ext cx="3735238" cy="3939514"/>
            <a:chOff x="7427342" y="2126427"/>
            <a:chExt cx="3735238" cy="3939514"/>
          </a:xfrm>
        </p:grpSpPr>
        <p:grpSp>
          <p:nvGrpSpPr>
            <p:cNvPr id="8" name="Skupina 7"/>
            <p:cNvGrpSpPr/>
            <p:nvPr/>
          </p:nvGrpSpPr>
          <p:grpSpPr>
            <a:xfrm>
              <a:off x="7427342" y="2495759"/>
              <a:ext cx="3735238" cy="3200849"/>
              <a:chOff x="7427342" y="2495759"/>
              <a:chExt cx="3735238" cy="3200849"/>
            </a:xfrm>
          </p:grpSpPr>
          <p:grpSp>
            <p:nvGrpSpPr>
              <p:cNvPr id="6" name="Skupina 5"/>
              <p:cNvGrpSpPr/>
              <p:nvPr/>
            </p:nvGrpSpPr>
            <p:grpSpPr>
              <a:xfrm>
                <a:off x="7427342" y="2495759"/>
                <a:ext cx="3735238" cy="3200849"/>
                <a:chOff x="6616459" y="2397695"/>
                <a:chExt cx="3735238" cy="3200849"/>
              </a:xfrm>
            </p:grpSpPr>
            <p:sp>
              <p:nvSpPr>
                <p:cNvPr id="4" name="Rovnoramenný trojúhelník 3"/>
                <p:cNvSpPr/>
                <p:nvPr/>
              </p:nvSpPr>
              <p:spPr>
                <a:xfrm rot="10800000">
                  <a:off x="6616460" y="2976113"/>
                  <a:ext cx="3735237" cy="2622431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" name="Rovnoramenný trojúhelník 4"/>
                <p:cNvSpPr/>
                <p:nvPr/>
              </p:nvSpPr>
              <p:spPr>
                <a:xfrm flipH="1">
                  <a:off x="6616459" y="2397695"/>
                  <a:ext cx="3735237" cy="578418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7" name="TextovéPole 6"/>
              <p:cNvSpPr txBox="1"/>
              <p:nvPr/>
            </p:nvSpPr>
            <p:spPr>
              <a:xfrm>
                <a:off x="8997350" y="2987822"/>
                <a:ext cx="83676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Akce</a:t>
                </a:r>
                <a:endParaRPr lang="cs-CZ" dirty="0"/>
              </a:p>
            </p:txBody>
          </p:sp>
        </p:grpSp>
        <p:sp>
          <p:nvSpPr>
            <p:cNvPr id="9" name="TextovéPole 8"/>
            <p:cNvSpPr txBox="1"/>
            <p:nvPr/>
          </p:nvSpPr>
          <p:spPr>
            <a:xfrm>
              <a:off x="7962179" y="2126427"/>
              <a:ext cx="26655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Formální vypořádání akce</a:t>
              </a:r>
              <a:endParaRPr lang="cs-CZ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8479764" y="5696609"/>
              <a:ext cx="1630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/>
                <a:t>Přípravná fáze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85935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a péče o personál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Personál </a:t>
            </a:r>
          </a:p>
          <a:p>
            <a:pPr lvl="1"/>
            <a:r>
              <a:rPr lang="cs-CZ" dirty="0" smtClean="0"/>
              <a:t>Má na starosti průběh akce</a:t>
            </a:r>
          </a:p>
          <a:p>
            <a:pPr lvl="1"/>
            <a:r>
              <a:rPr lang="cs-CZ" dirty="0" smtClean="0"/>
              <a:t>Komunikuje se všemi zúčastněnými stranami</a:t>
            </a:r>
          </a:p>
          <a:p>
            <a:pPr lvl="2"/>
            <a:r>
              <a:rPr lang="cs-CZ" dirty="0" smtClean="0"/>
              <a:t>Účastníci</a:t>
            </a:r>
          </a:p>
          <a:p>
            <a:pPr lvl="2"/>
            <a:r>
              <a:rPr lang="cs-CZ" dirty="0" smtClean="0"/>
              <a:t>Návštěvníci</a:t>
            </a:r>
          </a:p>
          <a:p>
            <a:pPr lvl="2"/>
            <a:r>
              <a:rPr lang="cs-CZ" dirty="0" smtClean="0"/>
              <a:t>Sponzoři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45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personálu v průběhu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238"/>
            <a:ext cx="10515600" cy="500332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Příjezd </a:t>
            </a:r>
          </a:p>
          <a:p>
            <a:pPr lvl="1"/>
            <a:r>
              <a:rPr lang="cs-CZ" dirty="0" smtClean="0"/>
              <a:t>včasný příjezd na místo akce, prvotní kontakt a předání základních informací o úkolech a zodpovědnostech</a:t>
            </a:r>
          </a:p>
          <a:p>
            <a:r>
              <a:rPr lang="cs-CZ" dirty="0" smtClean="0"/>
              <a:t>Schůzky </a:t>
            </a:r>
          </a:p>
          <a:p>
            <a:pPr lvl="1"/>
            <a:r>
              <a:rPr lang="cs-CZ" dirty="0" smtClean="0"/>
              <a:t>Před každým nástupem zopakovat důležité organizační a provozní záležitosti, případné aktualizace nebo změny</a:t>
            </a:r>
          </a:p>
          <a:p>
            <a:r>
              <a:rPr lang="cs-CZ" dirty="0" smtClean="0"/>
              <a:t>Odpovědnosti</a:t>
            </a:r>
          </a:p>
          <a:p>
            <a:pPr lvl="1"/>
            <a:r>
              <a:rPr lang="cs-CZ" dirty="0" smtClean="0"/>
              <a:t>Opakování specifických úkolů a povinností (důležité hlavně u dobrovolníků)</a:t>
            </a:r>
            <a:endParaRPr lang="cs-CZ" dirty="0"/>
          </a:p>
          <a:p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Vysílačky, mobily</a:t>
            </a:r>
          </a:p>
          <a:p>
            <a:r>
              <a:rPr lang="cs-CZ" dirty="0" smtClean="0"/>
              <a:t>Přestávky, rotace</a:t>
            </a:r>
          </a:p>
          <a:p>
            <a:pPr lvl="1"/>
            <a:r>
              <a:rPr lang="cs-CZ" dirty="0" smtClean="0"/>
              <a:t>Hlavně u delších akcí velmi důležité</a:t>
            </a:r>
          </a:p>
          <a:p>
            <a:r>
              <a:rPr lang="cs-CZ" dirty="0" smtClean="0"/>
              <a:t>Přiřazení pozic</a:t>
            </a:r>
            <a:endParaRPr lang="cs-CZ" dirty="0"/>
          </a:p>
          <a:p>
            <a:pPr lvl="1"/>
            <a:r>
              <a:rPr lang="cs-CZ" dirty="0" smtClean="0"/>
              <a:t>Obsadit pozice vhodnými lidmi vzhledem k schopnostem a zkušenostem</a:t>
            </a:r>
          </a:p>
          <a:p>
            <a:r>
              <a:rPr lang="cs-CZ" dirty="0" smtClean="0"/>
              <a:t>Porada po akci</a:t>
            </a:r>
          </a:p>
          <a:p>
            <a:pPr lvl="1"/>
            <a:r>
              <a:rPr lang="cs-CZ" dirty="0" smtClean="0"/>
              <a:t>Co fungovalo dobře, co je potřeba vylepšit nebo předělat,…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36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účastníků v průběhu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Příjezd a odjezd</a:t>
            </a:r>
          </a:p>
          <a:p>
            <a:pPr lvl="1"/>
            <a:r>
              <a:rPr lang="cs-CZ" dirty="0" smtClean="0"/>
              <a:t>Uvítání, zajištění dopravy, bezpečnosti, doprovod na sportovištích</a:t>
            </a:r>
            <a:endParaRPr lang="cs-CZ" dirty="0"/>
          </a:p>
          <a:p>
            <a:r>
              <a:rPr lang="cs-CZ" dirty="0" smtClean="0"/>
              <a:t>Zařízení a vybavení</a:t>
            </a:r>
          </a:p>
          <a:p>
            <a:pPr lvl="1"/>
            <a:r>
              <a:rPr lang="cs-CZ" dirty="0" smtClean="0"/>
              <a:t>Šatny a odpovídající vybavení</a:t>
            </a:r>
          </a:p>
          <a:p>
            <a:pPr lvl="1"/>
            <a:r>
              <a:rPr lang="cs-CZ" dirty="0" smtClean="0"/>
              <a:t>Posilovna, zasedací místnost,…</a:t>
            </a:r>
          </a:p>
          <a:p>
            <a:pPr lvl="1"/>
            <a:r>
              <a:rPr lang="cs-CZ" dirty="0" smtClean="0"/>
              <a:t>Speciální požadavky (ochranka, strava,…)</a:t>
            </a:r>
            <a:endParaRPr lang="cs-CZ" dirty="0"/>
          </a:p>
          <a:p>
            <a:r>
              <a:rPr lang="cs-CZ" dirty="0" smtClean="0"/>
              <a:t>Komunikace</a:t>
            </a:r>
          </a:p>
          <a:p>
            <a:pPr lvl="1"/>
            <a:r>
              <a:rPr lang="cs-CZ" dirty="0" smtClean="0"/>
              <a:t>Průběžně informovat o</a:t>
            </a:r>
          </a:p>
          <a:p>
            <a:pPr lvl="2"/>
            <a:r>
              <a:rPr lang="cs-CZ" dirty="0" smtClean="0"/>
              <a:t>Programu, detailech registrace, prostorech areálu a zázemí, kontaktní osoby…</a:t>
            </a:r>
            <a:endParaRPr lang="cs-CZ" dirty="0"/>
          </a:p>
          <a:p>
            <a:r>
              <a:rPr lang="cs-CZ" dirty="0" smtClean="0"/>
              <a:t>Doprovodný tým</a:t>
            </a:r>
          </a:p>
          <a:p>
            <a:pPr lvl="1"/>
            <a:r>
              <a:rPr lang="cs-CZ" dirty="0" smtClean="0"/>
              <a:t>Osobní trenéři, manažeři, maséři,….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9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a péče o návštěvníky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průběhu celé akce</a:t>
            </a:r>
          </a:p>
          <a:p>
            <a:pPr lvl="1"/>
            <a:r>
              <a:rPr lang="cs-CZ" dirty="0" smtClean="0"/>
              <a:t>Cílem je šíření pozitivního zážitku z akce</a:t>
            </a:r>
          </a:p>
          <a:p>
            <a:r>
              <a:rPr lang="cs-CZ" dirty="0" smtClean="0"/>
              <a:t>Nabídka tištěných programů a průvodců s mapou areálu, programem a informacemi, ale také o nabízených službách</a:t>
            </a:r>
          </a:p>
          <a:p>
            <a:r>
              <a:rPr lang="cs-CZ" dirty="0" smtClean="0"/>
              <a:t>Plán na</a:t>
            </a:r>
          </a:p>
          <a:p>
            <a:pPr lvl="1"/>
            <a:r>
              <a:rPr lang="cs-CZ" dirty="0" smtClean="0"/>
              <a:t>Dopravu, vstup do sportovního areálu (zamezení tvoření front), pečlivě sestavit návštěvní řád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626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a péče o VIP hosty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Diváci, vyžadující speciální péči</a:t>
            </a:r>
          </a:p>
          <a:p>
            <a:pPr lvl="1"/>
            <a:r>
              <a:rPr lang="cs-CZ" dirty="0" smtClean="0"/>
              <a:t>Média, sponzoři, celebrity,…</a:t>
            </a:r>
            <a:endParaRPr lang="cs-CZ" dirty="0"/>
          </a:p>
          <a:p>
            <a:r>
              <a:rPr lang="cs-CZ" dirty="0" smtClean="0"/>
              <a:t>VIP doprava, parkování, vstupy i prémiová místa</a:t>
            </a:r>
          </a:p>
          <a:p>
            <a:r>
              <a:rPr lang="cs-CZ" dirty="0" smtClean="0"/>
              <a:t>Pro sponzory možnost vidět plnění protislužeb (PR, reklama,…)</a:t>
            </a:r>
          </a:p>
          <a:p>
            <a:pPr lvl="1"/>
            <a:r>
              <a:rPr lang="cs-CZ" dirty="0" smtClean="0"/>
              <a:t>Přidaná hodnota, speciální servis, vyjádření vděčnosti a vytvoření pozitivního dojmu z celé akce, udržení dobrých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564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Průběh akce </a:t>
            </a:r>
          </a:p>
          <a:p>
            <a:pPr lvl="1"/>
            <a:r>
              <a:rPr lang="cs-CZ" dirty="0" smtClean="0"/>
              <a:t>Obsluha sportoviště</a:t>
            </a:r>
          </a:p>
          <a:p>
            <a:pPr lvl="2"/>
            <a:r>
              <a:rPr lang="cs-CZ" dirty="0" smtClean="0"/>
              <a:t>Uvaděči, </a:t>
            </a:r>
            <a:r>
              <a:rPr lang="cs-CZ" dirty="0" err="1" smtClean="0"/>
              <a:t>security</a:t>
            </a:r>
            <a:r>
              <a:rPr lang="cs-CZ" dirty="0" smtClean="0"/>
              <a:t>, zdravotníci, úklid</a:t>
            </a:r>
          </a:p>
          <a:p>
            <a:pPr lvl="1"/>
            <a:r>
              <a:rPr lang="cs-CZ" dirty="0" smtClean="0"/>
              <a:t>Akreditace</a:t>
            </a:r>
          </a:p>
          <a:p>
            <a:pPr lvl="1"/>
            <a:r>
              <a:rPr lang="cs-CZ" dirty="0" smtClean="0"/>
              <a:t>Doprava</a:t>
            </a:r>
          </a:p>
          <a:p>
            <a:pPr lvl="1"/>
            <a:r>
              <a:rPr lang="cs-CZ" dirty="0" smtClean="0"/>
              <a:t>Administrativa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08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19177"/>
            <a:ext cx="10515600" cy="5857786"/>
          </a:xfrm>
        </p:spPr>
        <p:txBody>
          <a:bodyPr/>
          <a:lstStyle/>
          <a:p>
            <a:r>
              <a:rPr lang="cs-CZ" dirty="0" smtClean="0"/>
              <a:t>Soutěž / závod / turnaj</a:t>
            </a:r>
          </a:p>
          <a:p>
            <a:pPr lvl="1"/>
            <a:r>
              <a:rPr lang="cs-CZ" dirty="0" smtClean="0"/>
              <a:t>Rozvrh / harmonogram</a:t>
            </a:r>
          </a:p>
          <a:p>
            <a:pPr lvl="1"/>
            <a:r>
              <a:rPr lang="cs-CZ" dirty="0" smtClean="0"/>
              <a:t>Komunikace s účastníky</a:t>
            </a:r>
          </a:p>
          <a:p>
            <a:pPr lvl="1"/>
            <a:r>
              <a:rPr lang="cs-CZ" dirty="0" smtClean="0"/>
              <a:t>Příprava a údržba sportoviště</a:t>
            </a:r>
          </a:p>
          <a:p>
            <a:pPr lvl="1"/>
            <a:r>
              <a:rPr lang="cs-CZ" dirty="0" smtClean="0"/>
              <a:t>Zajištění a údržba sportovního zařízení /vybavení</a:t>
            </a:r>
          </a:p>
          <a:p>
            <a:pPr lvl="1"/>
            <a:r>
              <a:rPr lang="cs-CZ" dirty="0" smtClean="0"/>
              <a:t>Rozhodčí</a:t>
            </a:r>
            <a:endParaRPr lang="cs-CZ" dirty="0"/>
          </a:p>
          <a:p>
            <a:pPr lvl="1"/>
            <a:r>
              <a:rPr lang="cs-CZ" dirty="0" smtClean="0"/>
              <a:t>Ceremoniály (medaile, ocenění,…)</a:t>
            </a:r>
          </a:p>
          <a:p>
            <a:r>
              <a:rPr lang="cs-CZ" dirty="0" smtClean="0"/>
              <a:t>Zákaznické služby</a:t>
            </a:r>
          </a:p>
          <a:p>
            <a:pPr lvl="1"/>
            <a:r>
              <a:rPr lang="cs-CZ" dirty="0" smtClean="0"/>
              <a:t>Prodej vstupenek</a:t>
            </a:r>
          </a:p>
          <a:p>
            <a:pPr lvl="1"/>
            <a:r>
              <a:rPr lang="cs-CZ" dirty="0" smtClean="0"/>
              <a:t>VIP služby a programy</a:t>
            </a:r>
          </a:p>
          <a:p>
            <a:pPr lvl="1"/>
            <a:r>
              <a:rPr lang="cs-CZ" dirty="0" smtClean="0"/>
              <a:t>Informační programy / průvodci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740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1885</TotalTime>
  <Words>878</Words>
  <Application>Microsoft Office PowerPoint</Application>
  <PresentationFormat>Širokoúhlá obrazovka</PresentationFormat>
  <Paragraphs>162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Tw Cen MT</vt:lpstr>
      <vt:lpstr>Tw Cen MT Condensed</vt:lpstr>
      <vt:lpstr>Wingdings 3</vt:lpstr>
      <vt:lpstr>Integrál</vt:lpstr>
      <vt:lpstr>Management sportovních akcí a klubů</vt:lpstr>
      <vt:lpstr>Lidské zdroje</vt:lpstr>
      <vt:lpstr>Řízení a péče o personál</vt:lpstr>
      <vt:lpstr>Řízení personálu v průběhu akce</vt:lpstr>
      <vt:lpstr>Řízení účastníků v průběhu akce</vt:lpstr>
      <vt:lpstr>Řízení a péče o návštěvníky</vt:lpstr>
      <vt:lpstr>Řízení a péče o VIP hosty</vt:lpstr>
      <vt:lpstr>Funkční oblasti</vt:lpstr>
      <vt:lpstr>Prezentace aplikace PowerPoint</vt:lpstr>
      <vt:lpstr>Prezentace aplikace PowerPoint</vt:lpstr>
      <vt:lpstr>Další funkční oblasti dle velikosti akce</vt:lpstr>
      <vt:lpstr>Pracovníci na plný úvazek</vt:lpstr>
      <vt:lpstr>Dočasní pracovníci /na částečný úvazek</vt:lpstr>
      <vt:lpstr>Zásady práce s dobrovolníky</vt:lpstr>
      <vt:lpstr>Finanční řízení sportovní akce (ČUS)</vt:lpstr>
      <vt:lpstr>Výdaje</vt:lpstr>
      <vt:lpstr>Příjmy</vt:lpstr>
      <vt:lpstr>Jak získat dodatečné příjmy? (dotace, partneři, diváci,…)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klubů</dc:title>
  <dc:creator>HP</dc:creator>
  <cp:lastModifiedBy>HP</cp:lastModifiedBy>
  <cp:revision>24</cp:revision>
  <dcterms:created xsi:type="dcterms:W3CDTF">2018-10-17T10:09:41Z</dcterms:created>
  <dcterms:modified xsi:type="dcterms:W3CDTF">2018-11-09T10:09:35Z</dcterms:modified>
</cp:coreProperties>
</file>