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9" r:id="rId13"/>
    <p:sldId id="267" r:id="rId14"/>
    <p:sldId id="268" r:id="rId15"/>
    <p:sldId id="270" r:id="rId16"/>
    <p:sldId id="265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85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75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8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34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1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2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4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198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3964-4A49-46A5-8691-572BD645AB8B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6935-D2B5-4CCF-B97B-D1F203839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9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ps.muni.cz/impact/kondicni-trenink-4/" TargetMode="External"/><Relationship Id="rId2" Type="http://schemas.openxmlformats.org/officeDocument/2006/relationships/hyperlink" Target="http://www.fsps.muni.cz/impact/aktualni-formy-a-metody-sportovnich-cinnosti-ve-vod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iA29nwxbXPAhXEXhoKHUXvArkQjRwIBw&amp;url=http://clubescuderiaalba.blogspot.com/2015/07/aquaerobic.html&amp;bvm=bv.134052249,d.d24&amp;psig=AFQjCNG63P50rbotl3ZsSVq0hQheLzC9KQ&amp;ust=147527164198845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ved=0ahUKEwiW__zAxbXPAhWG0hoKHV7uDykQjRwIBw&amp;url=http://www.guiaspracticas.com/maquinas-de-gimnasio/que-es-el-pool-bike&amp;bvm=bv.134052249,d.d24&amp;psig=AFQjCNG63P50rbotl3ZsSVq0hQheLzC9KQ&amp;ust=147527164198845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google.cz/url?sa=i&amp;rct=j&amp;q=&amp;esrc=s&amp;source=images&amp;cd=&amp;cad=rja&amp;uact=8&amp;ved=0ahUKEwj9h4vpxLXPAhUFWxoKHcVbAiQQjRwIBw&amp;url=http://linervalencia.com/noticias/deportes-piscina-verano-aquaerobic/&amp;psig=AFQjCNGfeRUgJn7AM20pJqG8pRH48U6wKw&amp;ust=14752714914204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0ahUKEwj9h4vpxLXPAhUFWxoKHcVbAiQQjRwIBw&amp;url=http://www.olterm.cz/delfinek/fotogalerie&amp;psig=AFQjCNGfeRUgJn7AM20pJqG8pRH48U6wKw&amp;ust=147527149142049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ahUKEwjln8e-8LbPAhWCzRQKHazcCs8QjRwIBw&amp;url=http://www.fsps.muni.cz/sdetmivjmkvpohode/kurzy/aquaerobik/hloubka.php&amp;psig=AFQjCNEDHIhIKImij6PL-zO-nmP8agN1eQ&amp;ust=1475317152146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z/url?sa=i&amp;rct=j&amp;q=&amp;esrc=s&amp;source=images&amp;cd=&amp;cad=rja&amp;uact=8&amp;ved=0ahUKEwiznO3M8LbPAhWCbhQKHcQnBFQQjRwIBw&amp;url=http://www.fsps.muni.cz/sdetmivjmkvpohode/kurzy/aquaerobik/hloubka.php&amp;psig=AFQjCNEDHIhIKImij6PL-zO-nmP8agN1eQ&amp;ust=14753171521463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z/url?sa=i&amp;rct=j&amp;q=&amp;esrc=s&amp;source=images&amp;cd=&amp;cad=rja&amp;uact=8&amp;ved=0ahUKEwintMzxx7XPAhWCVBoKHZjIBQ8QjRwIBw&amp;url=http://www.fsps.muni.cz/sdetmivjmkvpohode/index.php?menu%3Dkurzy%26kurzy%3Daquaerobik&amp;bvm=bv.134052249,d.d24&amp;psig=AFQjCNFtqJP_SL7wXnrxoleWO46jgzV6PQ&amp;ust=1475272298456856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ahUKEwi53ff57rbPAhVGsxQKHcn-DbYQjRwIBw&amp;url=http://www.naseinfo.cz/clanky/cviceni-a-sport/ruzne-sporty/cviceni-ve-vode-aquafitness&amp;psig=AFQjCNEDHIhIKImij6PL-zO-nmP8agN1eQ&amp;ust=1475317152146316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cad=rja&amp;uact=8&amp;ved=0ahUKEwj9h4vpxLXPAhUFWxoKHcVbAiQQjRwIBw&amp;url=http://www.olterm.cz/delfinek/nabizene-sluzby/aquaerobic-3&amp;psig=AFQjCNGfeRUgJn7AM20pJqG8pRH48U6wKw&amp;ust=147527149142049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9600" u="sng" dirty="0"/>
              <a:t>AQUA – FITNESS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380932"/>
            <a:ext cx="10515600" cy="5477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V pojmu </a:t>
            </a:r>
            <a:r>
              <a:rPr lang="cs-CZ" sz="3200" b="1" dirty="0" err="1"/>
              <a:t>aqua</a:t>
            </a:r>
            <a:r>
              <a:rPr lang="cs-CZ" sz="3200" b="1" dirty="0"/>
              <a:t>-fitness </a:t>
            </a:r>
            <a:r>
              <a:rPr lang="cs-CZ" sz="3200" dirty="0"/>
              <a:t>se spojuje vodní prostředí a tělesná zdatnost v jeden </a:t>
            </a:r>
            <a:r>
              <a:rPr lang="cs-CZ" sz="3200" dirty="0" smtClean="0"/>
              <a:t>celek. </a:t>
            </a:r>
          </a:p>
          <a:p>
            <a:pPr marL="0" indent="0" algn="ctr">
              <a:buNone/>
            </a:pPr>
            <a:r>
              <a:rPr lang="cs-CZ" sz="3200" dirty="0" smtClean="0"/>
              <a:t>Představuje </a:t>
            </a:r>
            <a:r>
              <a:rPr lang="cs-CZ" sz="3200" dirty="0"/>
              <a:t>široký záběr všech cvičebních programů 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od </a:t>
            </a:r>
            <a:r>
              <a:rPr lang="cs-CZ" sz="3200" dirty="0"/>
              <a:t>klasického plavání přes specializované druhy cvičení </a:t>
            </a:r>
            <a:endParaRPr lang="cs-CZ" sz="3200" dirty="0" smtClean="0"/>
          </a:p>
          <a:p>
            <a:pPr marL="0" indent="0" algn="ctr">
              <a:buNone/>
            </a:pPr>
            <a:r>
              <a:rPr lang="cs-CZ" sz="3200" dirty="0" smtClean="0"/>
              <a:t>až </a:t>
            </a:r>
            <a:r>
              <a:rPr lang="cs-CZ" sz="3200" dirty="0"/>
              <a:t>po rehabilitační </a:t>
            </a:r>
            <a:r>
              <a:rPr lang="cs-CZ" sz="3200" dirty="0" smtClean="0"/>
              <a:t>programy.</a:t>
            </a:r>
          </a:p>
          <a:p>
            <a:pPr marL="0" indent="0" algn="ctr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85583" y="1866123"/>
            <a:ext cx="129499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21029"/>
              </p:ext>
            </p:extLst>
          </p:nvPr>
        </p:nvGraphicFramePr>
        <p:xfrm>
          <a:off x="838200" y="4209954"/>
          <a:ext cx="4413380" cy="26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3" imgW="6857143" imgH="5485714" progId="MSPhotoEd.3">
                  <p:embed/>
                </p:oleObj>
              </mc:Choice>
              <mc:Fallback>
                <p:oleObj r:id="rId3" imgW="6857143" imgH="548571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09954"/>
                        <a:ext cx="4413380" cy="264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64356" y="3385167"/>
            <a:ext cx="86420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25511"/>
              </p:ext>
            </p:extLst>
          </p:nvPr>
        </p:nvGraphicFramePr>
        <p:xfrm>
          <a:off x="7160505" y="4209954"/>
          <a:ext cx="4189445" cy="264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5" imgW="6857143" imgH="5485714" progId="MSPhotoEd.3">
                  <p:embed/>
                </p:oleObj>
              </mc:Choice>
              <mc:Fallback>
                <p:oleObj r:id="rId5" imgW="6857143" imgH="548571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505" y="4209954"/>
                        <a:ext cx="4189445" cy="2648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8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" y="640080"/>
            <a:ext cx="103098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/>
              <a:t/>
            </a:r>
            <a:br>
              <a:rPr lang="cs-CZ" u="sng" dirty="0"/>
            </a:br>
            <a:r>
              <a:rPr lang="cs-CZ" sz="8000" u="sng" dirty="0" smtClean="0"/>
              <a:t>ZDRAVOTNÍ  </a:t>
            </a:r>
            <a:r>
              <a:rPr lang="cs-CZ" sz="8000" u="sng" dirty="0"/>
              <a:t>PLAVÁNÍ</a:t>
            </a:r>
            <a:r>
              <a:rPr lang="cs-CZ" sz="8000" dirty="0"/>
              <a:t/>
            </a:r>
            <a:br>
              <a:rPr lang="cs-CZ" sz="8000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6400" dirty="0" smtClean="0">
                <a:solidFill>
                  <a:srgbClr val="0070C0"/>
                </a:solidFill>
              </a:rPr>
              <a:t>Zdravotní </a:t>
            </a:r>
            <a:r>
              <a:rPr lang="cs-CZ" sz="6400" dirty="0">
                <a:solidFill>
                  <a:srgbClr val="0070C0"/>
                </a:solidFill>
              </a:rPr>
              <a:t>(rehabilitační) plavání se zaměřuje především </a:t>
            </a:r>
            <a:r>
              <a:rPr lang="cs-CZ" sz="6400" dirty="0" smtClean="0">
                <a:solidFill>
                  <a:srgbClr val="0070C0"/>
                </a:solidFill>
              </a:rPr>
              <a:t>na: </a:t>
            </a:r>
          </a:p>
          <a:p>
            <a:pPr marL="0" indent="0">
              <a:buNone/>
            </a:pPr>
            <a:endParaRPr lang="cs-CZ" sz="6400" dirty="0" smtClean="0">
              <a:solidFill>
                <a:srgbClr val="0070C0"/>
              </a:solidFill>
            </a:endParaRPr>
          </a:p>
          <a:p>
            <a:r>
              <a:rPr lang="cs-CZ" sz="5100" b="1" dirty="0" smtClean="0"/>
              <a:t>nácvik </a:t>
            </a:r>
            <a:r>
              <a:rPr lang="cs-CZ" sz="5100" b="1" dirty="0"/>
              <a:t>správného držení </a:t>
            </a:r>
            <a:r>
              <a:rPr lang="cs-CZ" sz="5100" b="1" dirty="0" smtClean="0"/>
              <a:t>těla</a:t>
            </a:r>
          </a:p>
          <a:p>
            <a:endParaRPr lang="cs-CZ" sz="5100" b="1" dirty="0" smtClean="0"/>
          </a:p>
          <a:p>
            <a:r>
              <a:rPr lang="cs-CZ" sz="5100" b="1" dirty="0" smtClean="0"/>
              <a:t>vyrovnávání </a:t>
            </a:r>
            <a:r>
              <a:rPr lang="cs-CZ" sz="5100" b="1" dirty="0"/>
              <a:t>svalových </a:t>
            </a:r>
            <a:r>
              <a:rPr lang="cs-CZ" sz="5100" b="1" dirty="0" err="1"/>
              <a:t>dysbalancí</a:t>
            </a:r>
            <a:r>
              <a:rPr lang="cs-CZ" sz="5100" b="1" dirty="0"/>
              <a:t> </a:t>
            </a:r>
            <a:endParaRPr lang="cs-CZ" sz="5100" dirty="0"/>
          </a:p>
          <a:p>
            <a:endParaRPr lang="cs-CZ" sz="5100" b="1" dirty="0" smtClean="0"/>
          </a:p>
          <a:p>
            <a:r>
              <a:rPr lang="cs-CZ" sz="5100" b="1" dirty="0" smtClean="0"/>
              <a:t>nácvik </a:t>
            </a:r>
            <a:r>
              <a:rPr lang="cs-CZ" sz="5100" b="1" dirty="0"/>
              <a:t>pravidelného a prohloubeného </a:t>
            </a:r>
            <a:r>
              <a:rPr lang="cs-CZ" sz="5100" b="1" dirty="0" smtClean="0"/>
              <a:t>dýchání</a:t>
            </a:r>
            <a:endParaRPr lang="cs-CZ" sz="5100" dirty="0"/>
          </a:p>
          <a:p>
            <a:pPr marL="0" indent="0">
              <a:buNone/>
            </a:pPr>
            <a:r>
              <a:rPr lang="cs-CZ" sz="5100" dirty="0"/>
              <a:t>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99" y="2421229"/>
            <a:ext cx="4316301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9967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800" dirty="0"/>
              <a:t>P</a:t>
            </a:r>
            <a:r>
              <a:rPr lang="cs-CZ" sz="4800" dirty="0" smtClean="0"/>
              <a:t>ro účely zdravotního plavání lze </a:t>
            </a:r>
            <a:r>
              <a:rPr lang="cs-CZ" sz="4800" dirty="0"/>
              <a:t>využít :</a:t>
            </a:r>
            <a:endParaRPr lang="cs-CZ" sz="4800" dirty="0" smtClean="0"/>
          </a:p>
          <a:p>
            <a:r>
              <a:rPr lang="cs-CZ" sz="4800" dirty="0" smtClean="0"/>
              <a:t>téměř </a:t>
            </a:r>
            <a:r>
              <a:rPr lang="cs-CZ" sz="4800" dirty="0"/>
              <a:t>všechny </a:t>
            </a:r>
            <a:r>
              <a:rPr lang="cs-CZ" sz="4800" b="1" dirty="0"/>
              <a:t>plavecké způsoby</a:t>
            </a:r>
            <a:r>
              <a:rPr lang="cs-CZ" sz="4800" dirty="0"/>
              <a:t> </a:t>
            </a:r>
            <a:r>
              <a:rPr lang="cs-CZ" sz="4000" dirty="0"/>
              <a:t>(znak, prsa, kraul) </a:t>
            </a:r>
            <a:endParaRPr lang="cs-CZ" sz="4000" dirty="0" smtClean="0"/>
          </a:p>
          <a:p>
            <a:r>
              <a:rPr lang="cs-CZ" sz="4800" b="1" dirty="0" smtClean="0"/>
              <a:t> prvky </a:t>
            </a:r>
            <a:r>
              <a:rPr lang="cs-CZ" sz="4800" b="1" dirty="0"/>
              <a:t>s modifikací </a:t>
            </a:r>
            <a:endParaRPr lang="cs-CZ" sz="4800" b="1" dirty="0" smtClean="0"/>
          </a:p>
          <a:p>
            <a:r>
              <a:rPr lang="cs-CZ" sz="4800" b="1" dirty="0" smtClean="0"/>
              <a:t> prvky s</a:t>
            </a:r>
            <a:r>
              <a:rPr lang="cs-CZ" sz="4800" b="1" dirty="0"/>
              <a:t> pomůckami</a:t>
            </a:r>
            <a:r>
              <a:rPr lang="cs-CZ" sz="4800" dirty="0"/>
              <a:t> </a:t>
            </a:r>
            <a:r>
              <a:rPr lang="cs-CZ" sz="4000" dirty="0"/>
              <a:t>(desky, ploutve, </a:t>
            </a:r>
            <a:r>
              <a:rPr lang="cs-CZ" sz="4000" dirty="0" smtClean="0"/>
              <a:t>nadlehčovací pomůcky)</a:t>
            </a:r>
            <a:endParaRPr lang="cs-CZ" sz="40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" y="394481"/>
            <a:ext cx="4343400" cy="60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7200" dirty="0"/>
              <a:t>Zdravotní význam plavání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všestranně a rovnoměrně zatěžuje svalstvo 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odlehčení páteře i celého podpůrného aparátu</a:t>
            </a:r>
          </a:p>
          <a:p>
            <a:r>
              <a:rPr lang="cs-CZ" dirty="0">
                <a:solidFill>
                  <a:srgbClr val="0070C0"/>
                </a:solidFill>
              </a:rPr>
              <a:t>vodorovná poloha těla je prospěšná oběhovému systému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přispívá </a:t>
            </a:r>
            <a:r>
              <a:rPr lang="cs-CZ" dirty="0">
                <a:solidFill>
                  <a:srgbClr val="FF0000"/>
                </a:solidFill>
              </a:rPr>
              <a:t>k rozvoji a udržení kloubní pohyblivosti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rozvoj </a:t>
            </a:r>
            <a:r>
              <a:rPr lang="cs-CZ" dirty="0">
                <a:solidFill>
                  <a:srgbClr val="0070C0"/>
                </a:solidFill>
              </a:rPr>
              <a:t>termoregulačních schopností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rozvoj </a:t>
            </a:r>
            <a:r>
              <a:rPr lang="cs-CZ" dirty="0">
                <a:solidFill>
                  <a:srgbClr val="FF0000"/>
                </a:solidFill>
              </a:rPr>
              <a:t>dýchacího ústrojí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rozvoj </a:t>
            </a:r>
            <a:r>
              <a:rPr lang="cs-CZ" dirty="0">
                <a:solidFill>
                  <a:srgbClr val="0070C0"/>
                </a:solidFill>
              </a:rPr>
              <a:t>vytrvalostních </a:t>
            </a:r>
            <a:r>
              <a:rPr lang="cs-CZ" dirty="0" smtClean="0">
                <a:solidFill>
                  <a:srgbClr val="0070C0"/>
                </a:solidFill>
              </a:rPr>
              <a:t>schopností</a:t>
            </a:r>
          </a:p>
          <a:p>
            <a:r>
              <a:rPr lang="cs-CZ" dirty="0">
                <a:solidFill>
                  <a:srgbClr val="FF0000"/>
                </a:solidFill>
              </a:rPr>
              <a:t>nízká možnost úrazu</a:t>
            </a:r>
          </a:p>
          <a:p>
            <a:r>
              <a:rPr lang="cs-CZ" dirty="0" smtClean="0"/>
              <a:t>pozitivní </a:t>
            </a:r>
            <a:r>
              <a:rPr lang="cs-CZ" dirty="0"/>
              <a:t>vliv na duševní funkce člověka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0" y="3438658"/>
            <a:ext cx="5215943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900" b="1" dirty="0" smtClean="0"/>
              <a:t>Při </a:t>
            </a:r>
            <a:r>
              <a:rPr lang="cs-CZ" sz="4900" b="1" dirty="0"/>
              <a:t>využití zdravotního plavání se jedná především o aplikaci zdokonalovacího výcviku se specifickým </a:t>
            </a:r>
            <a:r>
              <a:rPr lang="cs-CZ" sz="4900" b="1" dirty="0" smtClean="0"/>
              <a:t>zaměřením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b="1" u="sng" dirty="0" smtClean="0">
                <a:solidFill>
                  <a:srgbClr val="0070C0"/>
                </a:solidFill>
              </a:rPr>
              <a:t>oslabení </a:t>
            </a:r>
            <a:r>
              <a:rPr lang="cs-CZ" sz="4000" b="1" u="sng" dirty="0">
                <a:solidFill>
                  <a:srgbClr val="0070C0"/>
                </a:solidFill>
              </a:rPr>
              <a:t>pohybového aparátu</a:t>
            </a:r>
            <a:r>
              <a:rPr lang="cs-CZ" sz="4000" u="sng" dirty="0">
                <a:solidFill>
                  <a:srgbClr val="0070C0"/>
                </a:solidFill>
              </a:rPr>
              <a:t> </a:t>
            </a:r>
            <a:endParaRPr lang="cs-CZ" sz="4000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dirty="0" smtClean="0"/>
              <a:t>vhodný </a:t>
            </a:r>
            <a:r>
              <a:rPr lang="cs-CZ" sz="4000" b="1" dirty="0"/>
              <a:t>výběr plaveckých prostředků</a:t>
            </a:r>
            <a:r>
              <a:rPr lang="cs-CZ" sz="4000" dirty="0"/>
              <a:t> a </a:t>
            </a:r>
            <a:r>
              <a:rPr lang="cs-CZ" sz="4000" b="1" dirty="0"/>
              <a:t>přesnost provedení</a:t>
            </a:r>
            <a:r>
              <a:rPr lang="cs-CZ" sz="4000" dirty="0"/>
              <a:t> jednotlivých poloh a pohybů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4000" b="1" u="sng" dirty="0">
                <a:solidFill>
                  <a:srgbClr val="0070C0"/>
                </a:solidFill>
              </a:rPr>
              <a:t>interní </a:t>
            </a:r>
            <a:r>
              <a:rPr lang="cs-CZ" sz="4000" b="1" u="sng" dirty="0" smtClean="0">
                <a:solidFill>
                  <a:srgbClr val="0070C0"/>
                </a:solidFill>
              </a:rPr>
              <a:t>oslabení </a:t>
            </a:r>
            <a:r>
              <a:rPr lang="cs-CZ" sz="4000" dirty="0" smtClean="0"/>
              <a:t>přiměřené </a:t>
            </a:r>
            <a:r>
              <a:rPr lang="cs-CZ" sz="4000" b="1" dirty="0"/>
              <a:t>dávkování plaveckého zatížení</a:t>
            </a:r>
            <a:r>
              <a:rPr lang="cs-CZ" sz="4000" dirty="0"/>
              <a:t> vzhledem </a:t>
            </a:r>
            <a:r>
              <a:rPr lang="cs-CZ" sz="4000" dirty="0" smtClean="0"/>
              <a:t>k</a:t>
            </a:r>
            <a:r>
              <a:rPr lang="cs-CZ" sz="4000" dirty="0"/>
              <a:t> zdravotnímu i aktuálnímu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5886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4211392"/>
            <a:ext cx="10515600" cy="2125014"/>
          </a:xfrm>
        </p:spPr>
        <p:txBody>
          <a:bodyPr/>
          <a:lstStyle/>
          <a:p>
            <a:r>
              <a:rPr lang="cs-CZ" sz="4000" b="1" dirty="0"/>
              <a:t>!Plavání</a:t>
            </a:r>
            <a:r>
              <a:rPr lang="cs-CZ" sz="4000" dirty="0"/>
              <a:t> nelze chápat jen jako prostředek pro rozvoj motorických schopností, ale také jeho </a:t>
            </a:r>
            <a:r>
              <a:rPr lang="cs-CZ" sz="4000" b="1" dirty="0"/>
              <a:t>příznivý vliv na psychosomatický stav pacientů!</a:t>
            </a:r>
            <a:endParaRPr lang="cs-CZ" sz="4000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8" y="365124"/>
            <a:ext cx="5364051" cy="3588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5151548" cy="35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Učební podpora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sz="3200" dirty="0" smtClean="0"/>
          </a:p>
          <a:p>
            <a:r>
              <a:rPr lang="cs-CZ" sz="3200" dirty="0" smtClean="0">
                <a:hlinkClick r:id="rId2"/>
              </a:rPr>
              <a:t>http</a:t>
            </a:r>
            <a:r>
              <a:rPr lang="cs-CZ" sz="3200" dirty="0">
                <a:hlinkClick r:id="rId2"/>
              </a:rPr>
              <a:t>://www.fsps.muni.cz/impact/aktualni-formy-a-metody-sportovnich-cinnosti-ve-vode</a:t>
            </a:r>
            <a:r>
              <a:rPr lang="cs-CZ" sz="3200" dirty="0" smtClean="0">
                <a:hlinkClick r:id="rId2"/>
              </a:rPr>
              <a:t>/</a:t>
            </a: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>
                <a:hlinkClick r:id="rId3"/>
              </a:rPr>
              <a:t>http</a:t>
            </a:r>
            <a:r>
              <a:rPr lang="cs-CZ" sz="3200" dirty="0">
                <a:hlinkClick r:id="rId3"/>
              </a:rPr>
              <a:t>://www.fsps.muni.cz/impact/kondicni-trenink-4</a:t>
            </a:r>
            <a:r>
              <a:rPr lang="cs-CZ" sz="3200" dirty="0" smtClean="0">
                <a:hlinkClick r:id="rId3"/>
              </a:rPr>
              <a:t>/</a:t>
            </a:r>
            <a:endParaRPr lang="cs-CZ" sz="3200" dirty="0" smtClean="0"/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Přístupové jméno: </a:t>
            </a:r>
            <a:r>
              <a:rPr lang="cs-CZ" sz="3200" dirty="0" err="1" smtClean="0"/>
              <a:t>visitor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Heslo: p1l0t (</a:t>
            </a:r>
            <a:r>
              <a:rPr lang="cs-CZ" sz="3200" dirty="0" err="1" smtClean="0"/>
              <a:t>pé</a:t>
            </a:r>
            <a:r>
              <a:rPr lang="cs-CZ" sz="3200" dirty="0" smtClean="0"/>
              <a:t> jedna el nula té)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096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185"/>
          </a:xfrm>
        </p:spPr>
        <p:txBody>
          <a:bodyPr/>
          <a:lstStyle/>
          <a:p>
            <a:pPr algn="ctr"/>
            <a:r>
              <a:rPr lang="cs-CZ" dirty="0" smtClean="0"/>
              <a:t>AŤ VÁS </a:t>
            </a:r>
            <a:r>
              <a:rPr lang="cs-CZ" dirty="0" smtClean="0">
                <a:solidFill>
                  <a:srgbClr val="0070C0"/>
                </a:solidFill>
              </a:rPr>
              <a:t>PLAVÁNÍ</a:t>
            </a:r>
            <a:r>
              <a:rPr lang="cs-CZ" dirty="0" smtClean="0"/>
              <a:t> BAVÍ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33731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33061" y="2348024"/>
            <a:ext cx="10356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715000" algn="l"/>
              </a:tabLst>
            </a:pP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569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5715000" algn="l"/>
              </a:tabLst>
            </a:pP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Historie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aplikovaného plavání a cvičení ve vodě je dávná. Z léčebných, rehabilitačních a rekreačních důvodů byly pohybové činnosti ve vodě vždy hojně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vyhledávány </a:t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Dnes 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jsou znovuobjeveny a rozvíjí se 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atraktivními a moderními způsoby.</a:t>
            </a:r>
            <a:br>
              <a:rPr lang="cs-CZ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Využívá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různých pohybových forem, hudby a pomůcek.</a:t>
            </a:r>
            <a:b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2" y="2436150"/>
            <a:ext cx="3025645" cy="15428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2" y="2358452"/>
            <a:ext cx="3236167" cy="17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 </a:t>
            </a:r>
            <a:r>
              <a:rPr lang="cs-CZ" b="1" dirty="0" err="1"/>
              <a:t>aqua</a:t>
            </a:r>
            <a:r>
              <a:rPr lang="cs-CZ" b="1" dirty="0"/>
              <a:t>-fitness </a:t>
            </a:r>
            <a:r>
              <a:rPr lang="cs-CZ" dirty="0"/>
              <a:t>rozumíme různé pohybové aktivity ve vodě, které přispívají 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lvl="0"/>
            <a:r>
              <a:rPr lang="cs-CZ" sz="3200" dirty="0"/>
              <a:t>rozvoji aerobní vytrvalosti</a:t>
            </a:r>
          </a:p>
          <a:p>
            <a:pPr lvl="0"/>
            <a:r>
              <a:rPr lang="cs-CZ" sz="3200" dirty="0"/>
              <a:t>rozvoji silových schopností</a:t>
            </a:r>
          </a:p>
          <a:p>
            <a:pPr lvl="0"/>
            <a:r>
              <a:rPr lang="cs-CZ" sz="3200" dirty="0"/>
              <a:t>zlepšení a udržení pohyblivosti</a:t>
            </a:r>
          </a:p>
          <a:p>
            <a:pPr lvl="0"/>
            <a:r>
              <a:rPr lang="cs-CZ" sz="3200" dirty="0"/>
              <a:t>formování postavy</a:t>
            </a:r>
          </a:p>
          <a:p>
            <a:pPr lvl="0"/>
            <a:r>
              <a:rPr lang="cs-CZ" sz="3200" dirty="0"/>
              <a:t>psychické harmonizaci a relaxaci</a:t>
            </a:r>
          </a:p>
          <a:p>
            <a:endParaRPr lang="cs-CZ" dirty="0"/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55371"/>
            <a:ext cx="5181600" cy="4096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Druhy cvičení…..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36437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 err="1" smtClean="0"/>
              <a:t>aqua-walking</a:t>
            </a:r>
            <a:r>
              <a:rPr lang="cs-CZ" b="1" dirty="0" smtClean="0"/>
              <a:t> 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-jogging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-gymnastika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-aerobik</a:t>
            </a:r>
            <a:endParaRPr lang="cs-CZ" dirty="0"/>
          </a:p>
          <a:p>
            <a:pPr lvl="0"/>
            <a:r>
              <a:rPr lang="cs-CZ" b="1" dirty="0" err="1"/>
              <a:t>aqua-power</a:t>
            </a:r>
            <a:endParaRPr lang="cs-CZ" dirty="0"/>
          </a:p>
          <a:p>
            <a:pPr lvl="0"/>
            <a:r>
              <a:rPr lang="cs-CZ" b="1" dirty="0" err="1"/>
              <a:t>aqua-dance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-strečink </a:t>
            </a:r>
            <a:endParaRPr lang="cs-CZ" dirty="0"/>
          </a:p>
          <a:p>
            <a:pPr lvl="0"/>
            <a:r>
              <a:rPr lang="cs-CZ" b="1" dirty="0" err="1"/>
              <a:t>aqua</a:t>
            </a:r>
            <a:r>
              <a:rPr lang="cs-CZ" b="1" dirty="0"/>
              <a:t>-step</a:t>
            </a:r>
            <a:endParaRPr lang="cs-CZ" dirty="0"/>
          </a:p>
          <a:p>
            <a:pPr lvl="0"/>
            <a:r>
              <a:rPr lang="cs-CZ" b="1" dirty="0" err="1"/>
              <a:t>aqua-cycling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6" y="4281487"/>
            <a:ext cx="5181600" cy="22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aquaerobic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46" y="1783719"/>
            <a:ext cx="5181600" cy="221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8361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/>
              <a:t>Podmínky cvičení</a:t>
            </a:r>
            <a:endParaRPr lang="cs-CZ" sz="7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838200" y="2071395"/>
            <a:ext cx="5181600" cy="4105567"/>
          </a:xfrm>
        </p:spPr>
        <p:txBody>
          <a:bodyPr>
            <a:normAutofit/>
          </a:bodyPr>
          <a:lstStyle/>
          <a:p>
            <a:r>
              <a:rPr lang="cs-CZ" sz="5400" dirty="0" smtClean="0"/>
              <a:t>hloubka vody</a:t>
            </a:r>
          </a:p>
          <a:p>
            <a:r>
              <a:rPr lang="cs-CZ" sz="5400" dirty="0" smtClean="0"/>
              <a:t>teplota vody</a:t>
            </a:r>
          </a:p>
          <a:p>
            <a:r>
              <a:rPr lang="cs-CZ" sz="5400" dirty="0" smtClean="0"/>
              <a:t>hudba</a:t>
            </a:r>
          </a:p>
          <a:p>
            <a:r>
              <a:rPr lang="cs-CZ" sz="5400" dirty="0"/>
              <a:t>v</a:t>
            </a:r>
            <a:r>
              <a:rPr lang="cs-CZ" sz="5400" dirty="0" smtClean="0"/>
              <a:t>odní pomůcky</a:t>
            </a:r>
            <a:endParaRPr lang="cs-CZ" sz="5400" dirty="0"/>
          </a:p>
        </p:txBody>
      </p:sp>
      <p:pic>
        <p:nvPicPr>
          <p:cNvPr id="16" name="Zástupný symbol pro obsah 15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700" u="sng" dirty="0" smtClean="0"/>
              <a:t/>
            </a:r>
            <a:br>
              <a:rPr lang="cs-CZ" sz="6700" u="sng" dirty="0" smtClean="0"/>
            </a:br>
            <a:r>
              <a:rPr lang="cs-CZ" sz="6700" dirty="0" smtClean="0"/>
              <a:t>Rozdělení </a:t>
            </a:r>
            <a:r>
              <a:rPr lang="cs-CZ" sz="6700" dirty="0"/>
              <a:t>podle hloubky </a:t>
            </a:r>
            <a:r>
              <a:rPr lang="cs-CZ" sz="6700" dirty="0" smtClean="0"/>
              <a:t>vody</a:t>
            </a:r>
            <a:r>
              <a:rPr lang="cs-CZ" sz="6700" dirty="0"/>
              <a:t/>
            </a:r>
            <a:br>
              <a:rPr lang="cs-CZ" sz="6700" dirty="0"/>
            </a:br>
            <a:r>
              <a:rPr lang="cs-CZ" sz="6700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 mělká </a:t>
            </a:r>
            <a:r>
              <a:rPr lang="cs-CZ" dirty="0" smtClean="0"/>
              <a:t>voda                      </a:t>
            </a:r>
            <a:r>
              <a:rPr lang="cs-CZ" b="1" dirty="0" smtClean="0"/>
              <a:t>přechodová</a:t>
            </a:r>
            <a:r>
              <a:rPr lang="cs-CZ" dirty="0" smtClean="0"/>
              <a:t> voda                     </a:t>
            </a:r>
            <a:r>
              <a:rPr lang="cs-CZ" b="1" dirty="0" smtClean="0"/>
              <a:t>hluboká</a:t>
            </a:r>
            <a:r>
              <a:rPr lang="cs-CZ" dirty="0" smtClean="0"/>
              <a:t> voda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Výsledek obrázku pro historie cvičení ve vodě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5291"/>
            <a:ext cx="2223602" cy="387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historie cvičení ve vodě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02" y="2383971"/>
            <a:ext cx="2399327" cy="39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2383971"/>
            <a:ext cx="2513045" cy="39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Vodní pomůcky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cs-CZ" b="1" dirty="0" smtClean="0"/>
          </a:p>
          <a:p>
            <a:pPr lvl="0"/>
            <a:r>
              <a:rPr lang="cs-CZ" sz="4000" b="1" dirty="0" err="1" smtClean="0"/>
              <a:t>aqua</a:t>
            </a:r>
            <a:r>
              <a:rPr lang="cs-CZ" sz="4000" b="1" dirty="0" smtClean="0"/>
              <a:t> </a:t>
            </a:r>
            <a:r>
              <a:rPr lang="cs-CZ" sz="4000" b="1" dirty="0"/>
              <a:t>– nudle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pás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rukavice</a:t>
            </a:r>
            <a:endParaRPr lang="cs-CZ" sz="4000" dirty="0"/>
          </a:p>
          <a:p>
            <a:pPr lvl="0"/>
            <a:r>
              <a:rPr lang="cs-CZ" sz="4000" b="1" dirty="0" err="1"/>
              <a:t>aqua</a:t>
            </a:r>
            <a:r>
              <a:rPr lang="cs-CZ" sz="4000" b="1" dirty="0"/>
              <a:t> – činky</a:t>
            </a:r>
            <a:endParaRPr lang="cs-CZ" sz="4000" dirty="0"/>
          </a:p>
          <a:p>
            <a:pPr lvl="0"/>
            <a:r>
              <a:rPr lang="cs-CZ" sz="4000" b="1" dirty="0" err="1"/>
              <a:t>unipásy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Výsledek obrázku pro aquaerobic v nízké vodě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75173"/>
            <a:ext cx="5334000" cy="3452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Zvyšování zátěže a variabilita </a:t>
            </a:r>
            <a:r>
              <a:rPr lang="cs-CZ" sz="5400" dirty="0" smtClean="0"/>
              <a:t>cvičení</a:t>
            </a:r>
            <a:endParaRPr lang="cs-CZ" sz="5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3600" dirty="0"/>
              <a:t>změna tvaru těla nebo jeho částí</a:t>
            </a:r>
          </a:p>
          <a:p>
            <a:pPr lvl="0"/>
            <a:r>
              <a:rPr lang="cs-CZ" sz="3600" dirty="0"/>
              <a:t>změny polohy těla</a:t>
            </a:r>
          </a:p>
          <a:p>
            <a:pPr lvl="0"/>
            <a:r>
              <a:rPr lang="cs-CZ" sz="3600" dirty="0"/>
              <a:t>zvětšení záběrové plochy -  využití pomůcek</a:t>
            </a:r>
          </a:p>
          <a:p>
            <a:pPr lvl="0"/>
            <a:r>
              <a:rPr lang="cs-CZ" sz="3600" dirty="0"/>
              <a:t>přesuny v různých směrech</a:t>
            </a:r>
          </a:p>
          <a:p>
            <a:pPr lvl="0"/>
            <a:r>
              <a:rPr lang="cs-CZ" sz="3600" dirty="0"/>
              <a:t>změny rychlosti</a:t>
            </a:r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</p:txBody>
      </p:sp>
      <p:pic>
        <p:nvPicPr>
          <p:cNvPr id="5" name="Zástupný symbol pro obsah 4" descr="Výsledek obrázku pro historie cvičení ve vodě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5" y="1825625"/>
            <a:ext cx="4086808" cy="4127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7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/>
              <a:t>Výhody a </a:t>
            </a:r>
            <a:r>
              <a:rPr lang="cs-CZ" sz="7200" dirty="0" smtClean="0">
                <a:solidFill>
                  <a:srgbClr val="FF0000"/>
                </a:solidFill>
              </a:rPr>
              <a:t>rizika</a:t>
            </a:r>
            <a:endParaRPr lang="cs-CZ" sz="7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/>
              <a:t>cvičení určené pro všechny bez omezení věku i schopností</a:t>
            </a:r>
          </a:p>
          <a:p>
            <a:pPr lvl="0"/>
            <a:r>
              <a:rPr lang="cs-CZ" sz="2000" dirty="0"/>
              <a:t>využití v jakémkoliv vodním prostředí</a:t>
            </a:r>
          </a:p>
          <a:p>
            <a:pPr lvl="0"/>
            <a:r>
              <a:rPr lang="cs-CZ" sz="2000" dirty="0"/>
              <a:t>odlehčení nosných kloubů i páteře</a:t>
            </a:r>
          </a:p>
          <a:p>
            <a:pPr lvl="0"/>
            <a:r>
              <a:rPr lang="cs-CZ" sz="2000" dirty="0"/>
              <a:t>minimalizace rizika úrazu a zranění</a:t>
            </a:r>
          </a:p>
          <a:p>
            <a:r>
              <a:rPr lang="cs-CZ" sz="2000" dirty="0"/>
              <a:t>nepřetěžování kardiovaskulárního </a:t>
            </a:r>
            <a:r>
              <a:rPr lang="cs-CZ" sz="2000" dirty="0" smtClean="0"/>
              <a:t>systému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n</a:t>
            </a:r>
            <a:r>
              <a:rPr lang="cs-CZ" sz="2000" dirty="0" smtClean="0">
                <a:solidFill>
                  <a:srgbClr val="FF0000"/>
                </a:solidFill>
              </a:rPr>
              <a:t>esprávné provedení pohybu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řetížení hýžďového a lýtkového svalstva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rochladnutí organismu</a:t>
            </a:r>
          </a:p>
          <a:p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odráždění sliznic očí a nosu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Výsledek obrázku pro aquaerobic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281</Words>
  <Application>Microsoft Office PowerPoint</Application>
  <PresentationFormat>Širokoúhlá obrazovka</PresentationFormat>
  <Paragraphs>93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MSPhotoEd.3</vt:lpstr>
      <vt:lpstr>AQUA – FITNESS </vt:lpstr>
      <vt:lpstr>  Historie aplikovaného plavání a cvičení ve vodě je dávná. Z léčebných, rehabilitačních a rekreačních důvodů byly pohybové činnosti ve vodě vždy hojně vyhledávány    Dnes jsou znovuobjeveny a rozvíjí se  atraktivními a moderními způsoby. Využívá se různých pohybových forem, hudby a pomůcek.   </vt:lpstr>
      <vt:lpstr>Pod aqua-fitness rozumíme různé pohybové aktivity ve vodě, které přispívají k:</vt:lpstr>
      <vt:lpstr>Druhy cvičení…..</vt:lpstr>
      <vt:lpstr>Podmínky cvičení</vt:lpstr>
      <vt:lpstr> Rozdělení podle hloubky vody   </vt:lpstr>
      <vt:lpstr>Vodní pomůcky</vt:lpstr>
      <vt:lpstr>Zvyšování zátěže a variabilita cvičení</vt:lpstr>
      <vt:lpstr>Výhody a rizika</vt:lpstr>
      <vt:lpstr>Prezentace aplikace PowerPoint</vt:lpstr>
      <vt:lpstr>  ZDRAVOTNÍ  PLAVÁNÍ   </vt:lpstr>
      <vt:lpstr>Prezentace aplikace PowerPoint</vt:lpstr>
      <vt:lpstr>Zdravotní význam plavání </vt:lpstr>
      <vt:lpstr>  Při využití zdravotního plavání se jedná především o aplikaci zdokonalovacího výcviku se specifickým zaměřením   </vt:lpstr>
      <vt:lpstr>Prezentace aplikace PowerPoint</vt:lpstr>
      <vt:lpstr>Učební podpora</vt:lpstr>
      <vt:lpstr>AŤ VÁS PLAVÁNÍ BAVÍ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– FITNESS</dc:title>
  <dc:creator>Dita Hlavoňová</dc:creator>
  <cp:lastModifiedBy>Dita Hlavoňová</cp:lastModifiedBy>
  <cp:revision>28</cp:revision>
  <dcterms:created xsi:type="dcterms:W3CDTF">2016-09-30T09:27:16Z</dcterms:created>
  <dcterms:modified xsi:type="dcterms:W3CDTF">2018-11-08T20:19:13Z</dcterms:modified>
</cp:coreProperties>
</file>