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6" r:id="rId10"/>
    <p:sldId id="265" r:id="rId11"/>
    <p:sldId id="268" r:id="rId12"/>
    <p:sldId id="269" r:id="rId13"/>
    <p:sldId id="267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9/24/2018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9/24/2018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9/24/2018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9/24/2018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9/24/2018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9/24/2018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Obecná neurofyziologie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4654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01" y="543465"/>
            <a:ext cx="9670418" cy="5115464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1017917" y="5986732"/>
            <a:ext cx="10239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http://www.macmillanhighered.com/BrainHoney/Resource/6716/digital_first_content/trunk/test/hillis2e/hillis2e_ch38_5.html</a:t>
            </a:r>
          </a:p>
        </p:txBody>
      </p:sp>
    </p:spTree>
    <p:extLst>
      <p:ext uri="{BB962C8B-B14F-4D97-AF65-F5344CB8AC3E}">
        <p14:creationId xmlns:p14="http://schemas.microsoft.com/office/powerpoint/2010/main" val="4185500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Specifika vývoje 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Kritická období vývoje NS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528" y="1380530"/>
            <a:ext cx="7447472" cy="547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245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Struktura 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Neuronová síť</a:t>
            </a:r>
          </a:p>
          <a:p>
            <a:r>
              <a:rPr lang="cs-CZ" dirty="0" err="1" smtClean="0"/>
              <a:t>Myelinizace</a:t>
            </a:r>
            <a:endParaRPr lang="cs-CZ" dirty="0" smtClean="0"/>
          </a:p>
          <a:p>
            <a:r>
              <a:rPr lang="cs-CZ" dirty="0" smtClean="0"/>
              <a:t>Senzitivní období učení</a:t>
            </a:r>
          </a:p>
          <a:p>
            <a:pPr lvl="1"/>
            <a:r>
              <a:rPr lang="cs-CZ" dirty="0" smtClean="0"/>
              <a:t>Mateřský jazyk</a:t>
            </a:r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pPr marL="457200" lvl="1" indent="0">
              <a:buNone/>
            </a:pPr>
            <a:r>
              <a:rPr lang="cs-CZ" dirty="0" smtClean="0"/>
              <a:t>	</a:t>
            </a:r>
            <a:r>
              <a:rPr lang="cs-CZ" sz="2800" dirty="0" smtClean="0"/>
              <a:t>CNS s PNS</a:t>
            </a:r>
            <a:endParaRPr lang="cs-CZ" sz="2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736" y="1647013"/>
            <a:ext cx="5420264" cy="521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836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Zánik neuronů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Ap</a:t>
            </a:r>
            <a:r>
              <a:rPr lang="cs-CZ" dirty="0" err="1" smtClean="0"/>
              <a:t>optóza</a:t>
            </a:r>
            <a:r>
              <a:rPr lang="cs-CZ" dirty="0" smtClean="0"/>
              <a:t> </a:t>
            </a:r>
            <a:r>
              <a:rPr lang="cs-CZ" dirty="0" smtClean="0"/>
              <a:t>– cílená geneticky řízená destrukce buněk</a:t>
            </a:r>
          </a:p>
          <a:p>
            <a:r>
              <a:rPr lang="cs-CZ" dirty="0" smtClean="0"/>
              <a:t>Nekróza – kolikvační – zkapalnění nekrotické tkáně</a:t>
            </a:r>
          </a:p>
          <a:p>
            <a:pPr lvl="1"/>
            <a:r>
              <a:rPr lang="cs-CZ" dirty="0" smtClean="0"/>
              <a:t>Prostup </a:t>
            </a:r>
            <a:r>
              <a:rPr lang="cs-CZ" dirty="0" err="1" smtClean="0"/>
              <a:t>glyemi</a:t>
            </a:r>
            <a:r>
              <a:rPr lang="cs-CZ" dirty="0" smtClean="0"/>
              <a:t> – vznik jizvy</a:t>
            </a:r>
          </a:p>
          <a:p>
            <a:pPr lvl="1"/>
            <a:r>
              <a:rPr lang="cs-CZ" dirty="0" smtClean="0"/>
              <a:t>Vznik dutiny – </a:t>
            </a:r>
            <a:r>
              <a:rPr lang="cs-CZ" dirty="0" err="1" smtClean="0"/>
              <a:t>pseudocysty</a:t>
            </a:r>
            <a:r>
              <a:rPr lang="cs-CZ" dirty="0" smtClean="0"/>
              <a:t> </a:t>
            </a:r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pPr marL="457200" lvl="1" indent="0">
              <a:buNone/>
            </a:pPr>
            <a:r>
              <a:rPr lang="cs-CZ" dirty="0" smtClean="0"/>
              <a:t>					</a:t>
            </a:r>
            <a:r>
              <a:rPr lang="cs-CZ" sz="3200" dirty="0" smtClean="0"/>
              <a:t>NEUROPLASTICITA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4541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Trojan, S. a kol. (2003). </a:t>
            </a:r>
            <a:r>
              <a:rPr lang="cs-CZ" i="1" dirty="0" smtClean="0"/>
              <a:t>Lékařská fyziologie (4.vyd.).</a:t>
            </a:r>
            <a:r>
              <a:rPr lang="cs-CZ" dirty="0" smtClean="0"/>
              <a:t> Praha: </a:t>
            </a:r>
            <a:r>
              <a:rPr lang="cs-CZ" dirty="0" err="1" smtClean="0"/>
              <a:t>Grada</a:t>
            </a:r>
            <a:r>
              <a:rPr lang="cs-CZ" dirty="0" smtClean="0"/>
              <a:t> </a:t>
            </a:r>
            <a:r>
              <a:rPr lang="cs-CZ" dirty="0" err="1" smtClean="0"/>
              <a:t>Publishing</a:t>
            </a:r>
            <a:r>
              <a:rPr lang="cs-CZ" dirty="0" smtClean="0"/>
              <a:t>, a.s.</a:t>
            </a:r>
          </a:p>
          <a:p>
            <a:r>
              <a:rPr lang="cs-CZ" dirty="0" smtClean="0"/>
              <a:t>Švestková, O., </a:t>
            </a:r>
            <a:r>
              <a:rPr lang="cs-CZ" dirty="0" err="1" smtClean="0"/>
              <a:t>Angerová</a:t>
            </a:r>
            <a:r>
              <a:rPr lang="cs-CZ" dirty="0" smtClean="0"/>
              <a:t>, Y., </a:t>
            </a:r>
            <a:r>
              <a:rPr lang="cs-CZ" dirty="0" err="1" smtClean="0"/>
              <a:t>Druga</a:t>
            </a:r>
            <a:r>
              <a:rPr lang="cs-CZ" dirty="0" smtClean="0"/>
              <a:t>, R., </a:t>
            </a:r>
            <a:r>
              <a:rPr lang="cs-CZ" dirty="0" err="1" smtClean="0"/>
              <a:t>Pfeiffer</a:t>
            </a:r>
            <a:r>
              <a:rPr lang="cs-CZ" dirty="0" smtClean="0"/>
              <a:t>, J., &amp; Votava, J. (2017). </a:t>
            </a:r>
            <a:r>
              <a:rPr lang="cs-CZ" i="1" dirty="0" smtClean="0"/>
              <a:t>Rehabilitace motoriky člověka. Fyziologie a léčebné postupy. </a:t>
            </a:r>
            <a:r>
              <a:rPr lang="cs-CZ" dirty="0" smtClean="0"/>
              <a:t>Praha: </a:t>
            </a:r>
            <a:r>
              <a:rPr lang="cs-CZ" dirty="0" err="1" smtClean="0"/>
              <a:t>Grada</a:t>
            </a:r>
            <a:r>
              <a:rPr lang="cs-CZ" dirty="0" smtClean="0"/>
              <a:t> </a:t>
            </a:r>
            <a:r>
              <a:rPr lang="cs-CZ" dirty="0" err="1" smtClean="0"/>
              <a:t>Publishing</a:t>
            </a:r>
            <a:r>
              <a:rPr lang="cs-CZ" dirty="0" smtClean="0"/>
              <a:t>, a.s.</a:t>
            </a:r>
          </a:p>
          <a:p>
            <a:r>
              <a:rPr lang="cs-CZ" dirty="0" err="1" smtClean="0"/>
              <a:t>Pfeiffer</a:t>
            </a:r>
            <a:r>
              <a:rPr lang="cs-CZ" dirty="0" smtClean="0"/>
              <a:t>, J. (2007). </a:t>
            </a:r>
            <a:r>
              <a:rPr lang="cs-CZ" i="1" dirty="0" smtClean="0"/>
              <a:t>Neurologie v rehabilitaci.</a:t>
            </a:r>
            <a:r>
              <a:rPr lang="cs-CZ" dirty="0" smtClean="0"/>
              <a:t> Praha: </a:t>
            </a:r>
            <a:r>
              <a:rPr lang="cs-CZ" dirty="0" err="1" smtClean="0"/>
              <a:t>Grada</a:t>
            </a:r>
            <a:r>
              <a:rPr lang="cs-CZ" dirty="0" smtClean="0"/>
              <a:t> </a:t>
            </a:r>
            <a:r>
              <a:rPr lang="cs-CZ" dirty="0" err="1" smtClean="0"/>
              <a:t>Publishing</a:t>
            </a:r>
            <a:r>
              <a:rPr lang="cs-CZ" dirty="0" smtClean="0"/>
              <a:t>, a.s.</a:t>
            </a:r>
          </a:p>
          <a:p>
            <a:r>
              <a:rPr lang="cs-CZ" dirty="0" smtClean="0"/>
              <a:t>Mysliveček, J. </a:t>
            </a:r>
            <a:r>
              <a:rPr lang="cs-CZ" dirty="0"/>
              <a:t>&amp;</a:t>
            </a:r>
            <a:r>
              <a:rPr lang="cs-CZ" dirty="0" smtClean="0"/>
              <a:t> kol. (2009). </a:t>
            </a:r>
            <a:r>
              <a:rPr lang="cs-CZ" i="1" dirty="0" smtClean="0"/>
              <a:t>Základy neurověd. </a:t>
            </a:r>
            <a:r>
              <a:rPr lang="cs-CZ" dirty="0" smtClean="0"/>
              <a:t>Praha: TRITON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8609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Nervový systém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Nervový systém je hlavním řídícím a integrujícím systémem organizmu</a:t>
            </a:r>
          </a:p>
          <a:p>
            <a:r>
              <a:rPr lang="cs-CZ" dirty="0" smtClean="0"/>
              <a:t>Základní funkce – rychlý a přesný přenos informací</a:t>
            </a:r>
          </a:p>
          <a:p>
            <a:r>
              <a:rPr lang="cs-CZ" dirty="0" smtClean="0"/>
              <a:t>Vzruchy – přenášené informace – jsou kódem nervové soustavy</a:t>
            </a:r>
          </a:p>
          <a:p>
            <a:r>
              <a:rPr lang="cs-CZ" dirty="0"/>
              <a:t>Nervová tkáň vytváří centrální a periferní nervstvo</a:t>
            </a:r>
          </a:p>
          <a:p>
            <a:pPr lvl="1"/>
            <a:r>
              <a:rPr lang="cs-CZ" dirty="0"/>
              <a:t>NEURON – je základní funkční a anatomickou jednotkou nervové soustavy</a:t>
            </a:r>
          </a:p>
          <a:p>
            <a:pPr lvl="1"/>
            <a:r>
              <a:rPr lang="cs-CZ" dirty="0"/>
              <a:t>NEUROGLYE (</a:t>
            </a:r>
            <a:r>
              <a:rPr lang="cs-CZ" dirty="0" err="1"/>
              <a:t>glye</a:t>
            </a:r>
            <a:r>
              <a:rPr lang="cs-CZ" dirty="0"/>
              <a:t>, </a:t>
            </a:r>
            <a:r>
              <a:rPr lang="cs-CZ" dirty="0" err="1"/>
              <a:t>glyové</a:t>
            </a:r>
            <a:r>
              <a:rPr lang="cs-CZ" dirty="0"/>
              <a:t> buňky) – podpůrné, nutriční, </a:t>
            </a:r>
            <a:r>
              <a:rPr lang="cs-CZ" dirty="0" smtClean="0"/>
              <a:t>stavební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192701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Neuron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356508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Je specializovanou buňkou, která je schopna přijmout určité formy signálů, odpovědět speciálními signály, vést je a vytvářet specifické funkční kontakty (synapse)</a:t>
            </a:r>
          </a:p>
          <a:p>
            <a:r>
              <a:rPr lang="cs-CZ" dirty="0" smtClean="0"/>
              <a:t>Během života se neuron nedělí</a:t>
            </a:r>
          </a:p>
          <a:p>
            <a:r>
              <a:rPr lang="cs-CZ" dirty="0"/>
              <a:t>Stavba</a:t>
            </a:r>
          </a:p>
          <a:p>
            <a:pPr lvl="1"/>
            <a:r>
              <a:rPr lang="cs-CZ" dirty="0"/>
              <a:t>buněčné tělo s jádrem v cytoplazmě</a:t>
            </a:r>
          </a:p>
          <a:p>
            <a:pPr lvl="1"/>
            <a:r>
              <a:rPr lang="cs-CZ" dirty="0"/>
              <a:t>Výběžky</a:t>
            </a:r>
          </a:p>
          <a:p>
            <a:pPr lvl="2"/>
            <a:r>
              <a:rPr lang="cs-CZ" dirty="0"/>
              <a:t>Dendrity – dostředivé</a:t>
            </a:r>
          </a:p>
          <a:p>
            <a:pPr lvl="2"/>
            <a:r>
              <a:rPr lang="cs-CZ" dirty="0"/>
              <a:t>Neurit (axon) – </a:t>
            </a:r>
            <a:r>
              <a:rPr lang="cs-CZ" dirty="0" smtClean="0"/>
              <a:t>odstředivý, na konci </a:t>
            </a:r>
            <a:r>
              <a:rPr lang="cs-CZ" dirty="0" err="1" smtClean="0"/>
              <a:t>telodendrie</a:t>
            </a:r>
            <a:r>
              <a:rPr lang="cs-CZ" dirty="0" smtClean="0"/>
              <a:t> </a:t>
            </a:r>
          </a:p>
          <a:p>
            <a:r>
              <a:rPr lang="cs-CZ" dirty="0" smtClean="0"/>
              <a:t>Nervové vlákno – nepřesný pojem</a:t>
            </a:r>
          </a:p>
          <a:p>
            <a:r>
              <a:rPr lang="cs-CZ" dirty="0" smtClean="0"/>
              <a:t>NERVY – velká množství neuronů, jejichž neurity jsou spojeny analogicky jako kabel</a:t>
            </a:r>
          </a:p>
        </p:txBody>
      </p:sp>
    </p:spTree>
    <p:extLst>
      <p:ext uri="{BB962C8B-B14F-4D97-AF65-F5344CB8AC3E}">
        <p14:creationId xmlns:p14="http://schemas.microsoft.com/office/powerpoint/2010/main" val="3759338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910" y="179178"/>
            <a:ext cx="8320995" cy="5519594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475116" y="5934973"/>
            <a:ext cx="10110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Dostupné z: https://docplayer.cz/3676352-Ustav-histologie-a-embryologie-lf-up-v-olomouci-2-centrum-vypocetni-techniky-up-v-olomouci.html</a:t>
            </a:r>
          </a:p>
        </p:txBody>
      </p:sp>
    </p:spTree>
    <p:extLst>
      <p:ext uri="{BB962C8B-B14F-4D97-AF65-F5344CB8AC3E}">
        <p14:creationId xmlns:p14="http://schemas.microsoft.com/office/powerpoint/2010/main" val="4126748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583" y="1045538"/>
            <a:ext cx="6323163" cy="4308704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38354" y="5814204"/>
            <a:ext cx="10877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Dostupné z: https://www.prolekare.cz/casopisy/pracovni-lekarstvi/2011-2/profesionalni-uzinove-leze-loketniho-nervu-v-oblasti-lokte-anatomicke-fyziologicke-principy-patogeneze-36437</a:t>
            </a:r>
          </a:p>
        </p:txBody>
      </p:sp>
    </p:spTree>
    <p:extLst>
      <p:ext uri="{BB962C8B-B14F-4D97-AF65-F5344CB8AC3E}">
        <p14:creationId xmlns:p14="http://schemas.microsoft.com/office/powerpoint/2010/main" val="1935765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Prenatální vývoj 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ř</a:t>
            </a:r>
            <a:r>
              <a:rPr lang="cs-CZ" dirty="0" smtClean="0"/>
              <a:t>ídí se u člověka (vyšších obratlovců a savců) principy vývoje </a:t>
            </a:r>
            <a:r>
              <a:rPr lang="cs-CZ" dirty="0" err="1" smtClean="0"/>
              <a:t>trubcové</a:t>
            </a:r>
            <a:r>
              <a:rPr lang="cs-CZ" dirty="0" smtClean="0"/>
              <a:t> nervové soustavy</a:t>
            </a:r>
          </a:p>
          <a:p>
            <a:endParaRPr lang="cs-CZ" dirty="0" smtClean="0"/>
          </a:p>
          <a:p>
            <a:r>
              <a:rPr lang="cs-CZ" dirty="0" smtClean="0"/>
              <a:t>Zárodek formuje nervovou ploténku z níž se formuje mícha – medulární ploténka, která se prohlubuje  v rýhu a uzavírá v neurální trubici</a:t>
            </a:r>
          </a:p>
          <a:p>
            <a:endParaRPr lang="cs-CZ" dirty="0" smtClean="0"/>
          </a:p>
          <a:p>
            <a:r>
              <a:rPr lang="cs-CZ" dirty="0" smtClean="0"/>
              <a:t>Protažení v předozadním směru</a:t>
            </a:r>
          </a:p>
          <a:p>
            <a:pPr lvl="1"/>
            <a:r>
              <a:rPr lang="cs-CZ" dirty="0"/>
              <a:t>Ventrální – bazální ploténka – eferentní (motorické) elementy</a:t>
            </a:r>
          </a:p>
          <a:p>
            <a:pPr lvl="1"/>
            <a:r>
              <a:rPr lang="cs-CZ" dirty="0"/>
              <a:t>Dorzální – </a:t>
            </a:r>
            <a:r>
              <a:rPr lang="cs-CZ" dirty="0" err="1"/>
              <a:t>alární</a:t>
            </a:r>
            <a:r>
              <a:rPr lang="cs-CZ" dirty="0"/>
              <a:t> ploténka – aferentní (senzitivní) elementy</a:t>
            </a:r>
            <a:endParaRPr lang="cs-CZ" dirty="0" smtClean="0"/>
          </a:p>
          <a:p>
            <a:endParaRPr lang="cs-CZ" dirty="0" smtClean="0"/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696672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Prenatální vývoj 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 horního konce medulární trubice – dělení – formování mozku</a:t>
            </a:r>
          </a:p>
          <a:p>
            <a:pPr lvl="1"/>
            <a:r>
              <a:rPr lang="cs-CZ" dirty="0"/>
              <a:t>3 primární mozkové váčky 	5 sekundárních mozkových váčků</a:t>
            </a:r>
          </a:p>
          <a:p>
            <a:pPr lvl="2"/>
            <a:r>
              <a:rPr lang="cs-CZ" dirty="0" err="1"/>
              <a:t>Rhombencephalon</a:t>
            </a:r>
            <a:r>
              <a:rPr lang="cs-CZ" dirty="0"/>
              <a:t>				</a:t>
            </a:r>
            <a:r>
              <a:rPr lang="cs-CZ" dirty="0" err="1"/>
              <a:t>metencephalon</a:t>
            </a:r>
            <a:r>
              <a:rPr lang="cs-CZ" dirty="0"/>
              <a:t>, </a:t>
            </a:r>
            <a:r>
              <a:rPr lang="cs-CZ" dirty="0" err="1"/>
              <a:t>myelencephalon</a:t>
            </a:r>
            <a:endParaRPr lang="cs-CZ" dirty="0"/>
          </a:p>
          <a:p>
            <a:pPr lvl="2"/>
            <a:r>
              <a:rPr lang="cs-CZ" dirty="0" err="1"/>
              <a:t>Mesencephalon</a:t>
            </a:r>
            <a:endParaRPr lang="cs-CZ" dirty="0"/>
          </a:p>
          <a:p>
            <a:pPr lvl="2"/>
            <a:r>
              <a:rPr lang="cs-CZ" dirty="0" err="1"/>
              <a:t>Prosencephalon</a:t>
            </a:r>
            <a:r>
              <a:rPr lang="cs-CZ" dirty="0"/>
              <a:t>				</a:t>
            </a:r>
            <a:r>
              <a:rPr lang="cs-CZ" dirty="0" err="1"/>
              <a:t>telencephalon</a:t>
            </a:r>
            <a:r>
              <a:rPr lang="cs-CZ" dirty="0"/>
              <a:t>, </a:t>
            </a:r>
            <a:r>
              <a:rPr lang="cs-CZ" dirty="0" err="1" smtClean="0"/>
              <a:t>diencephalon</a:t>
            </a:r>
            <a:endParaRPr lang="cs-CZ" dirty="0" smtClean="0"/>
          </a:p>
          <a:p>
            <a:pPr lvl="2"/>
            <a:endParaRPr lang="cs-CZ" dirty="0" smtClean="0"/>
          </a:p>
          <a:p>
            <a:r>
              <a:rPr lang="cs-CZ" dirty="0" smtClean="0"/>
              <a:t>Uvnitř neurální trubice je prostor, ze kterého dělení probíhá, a ze kterého se později formuje komorový systém</a:t>
            </a:r>
            <a:endParaRPr lang="cs-CZ" dirty="0"/>
          </a:p>
          <a:p>
            <a:endParaRPr lang="cs-CZ" dirty="0" smtClean="0"/>
          </a:p>
          <a:p>
            <a:pPr lvl="2"/>
            <a:endParaRPr lang="cs-CZ" dirty="0" smtClean="0"/>
          </a:p>
          <a:p>
            <a:pPr lvl="2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26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Specifika vývoje 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Neurogeneze</a:t>
            </a:r>
            <a:r>
              <a:rPr lang="cs-CZ" dirty="0" smtClean="0"/>
              <a:t> – probíhá nejintenzivněji v prenatálním období, ale trvá celý život</a:t>
            </a:r>
          </a:p>
          <a:p>
            <a:r>
              <a:rPr lang="cs-CZ" dirty="0"/>
              <a:t>Zralé neurony – vysoce specializované buňky (</a:t>
            </a:r>
            <a:r>
              <a:rPr lang="cs-CZ" dirty="0" err="1"/>
              <a:t>postmitotické</a:t>
            </a:r>
            <a:r>
              <a:rPr lang="cs-CZ" dirty="0"/>
              <a:t>), ztratili schopnost dělení</a:t>
            </a:r>
          </a:p>
          <a:p>
            <a:pPr lvl="1"/>
            <a:r>
              <a:rPr lang="cs-CZ" dirty="0"/>
              <a:t>Proliferace – vznik nových buněk</a:t>
            </a:r>
          </a:p>
          <a:p>
            <a:pPr lvl="1"/>
            <a:r>
              <a:rPr lang="cs-CZ" dirty="0"/>
              <a:t>Diferenciace – strukturální a funkční rozrůzňování v průběhu prenatální ontogeneze (u člověka vznik tkání)</a:t>
            </a:r>
          </a:p>
          <a:p>
            <a:pPr lvl="1"/>
            <a:r>
              <a:rPr lang="cs-CZ" dirty="0"/>
              <a:t>Zrání </a:t>
            </a:r>
          </a:p>
          <a:p>
            <a:pPr lvl="1"/>
            <a:r>
              <a:rPr lang="cs-CZ" dirty="0" smtClean="0"/>
              <a:t>migrace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569925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Specifika vývoje 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Společně se srdcem a cévami se vyvíjí jako první</a:t>
            </a:r>
          </a:p>
          <a:p>
            <a:r>
              <a:rPr lang="cs-CZ" dirty="0" smtClean="0"/>
              <a:t>Derivuje se z ektodermu</a:t>
            </a:r>
          </a:p>
          <a:p>
            <a:r>
              <a:rPr lang="cs-CZ" dirty="0" smtClean="0"/>
              <a:t>z mesodermu vznikají mozkomíšní obaly, krevní cévy a </a:t>
            </a:r>
            <a:r>
              <a:rPr lang="cs-CZ" dirty="0" err="1" smtClean="0"/>
              <a:t>mikroglye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13335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201</TotalTime>
  <Words>443</Words>
  <Application>Microsoft Office PowerPoint</Application>
  <PresentationFormat>Širokoúhlá obrazovka</PresentationFormat>
  <Paragraphs>72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Ion</vt:lpstr>
      <vt:lpstr>Obecná neurofyziologie</vt:lpstr>
      <vt:lpstr>Nervový systém</vt:lpstr>
      <vt:lpstr>Neuron</vt:lpstr>
      <vt:lpstr>Prezentace aplikace PowerPoint</vt:lpstr>
      <vt:lpstr>Prezentace aplikace PowerPoint</vt:lpstr>
      <vt:lpstr>Prenatální vývoj NS</vt:lpstr>
      <vt:lpstr>Prenatální vývoj NS</vt:lpstr>
      <vt:lpstr>Specifika vývoje NS</vt:lpstr>
      <vt:lpstr>Specifika vývoje NS</vt:lpstr>
      <vt:lpstr>Prezentace aplikace PowerPoint</vt:lpstr>
      <vt:lpstr>Specifika vývoje NS</vt:lpstr>
      <vt:lpstr>Struktura NS</vt:lpstr>
      <vt:lpstr>Zánik neuronů</vt:lpstr>
      <vt:lpstr>Zdroje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Obecná neurofyziologie</dc:title>
  <dc:creator>Rehex</dc:creator>
  <cp:lastModifiedBy>Radulenka</cp:lastModifiedBy>
  <cp:revision>16</cp:revision>
  <dcterms:created xsi:type="dcterms:W3CDTF">2018-09-24T09:02:55Z</dcterms:created>
  <dcterms:modified xsi:type="dcterms:W3CDTF">2018-09-24T19:03:53Z</dcterms:modified>
</cp:coreProperties>
</file>