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84" r:id="rId2"/>
    <p:sldId id="256" r:id="rId3"/>
    <p:sldId id="257" r:id="rId4"/>
    <p:sldId id="282" r:id="rId5"/>
    <p:sldId id="283" r:id="rId6"/>
    <p:sldId id="261" r:id="rId7"/>
    <p:sldId id="268" r:id="rId8"/>
    <p:sldId id="270" r:id="rId9"/>
    <p:sldId id="272" r:id="rId10"/>
    <p:sldId id="285" r:id="rId11"/>
    <p:sldId id="286" r:id="rId12"/>
    <p:sldId id="287" r:id="rId13"/>
    <p:sldId id="288" r:id="rId14"/>
    <p:sldId id="275" r:id="rId15"/>
    <p:sldId id="276" r:id="rId16"/>
    <p:sldId id="277" r:id="rId17"/>
    <p:sldId id="278" r:id="rId18"/>
    <p:sldId id="279" r:id="rId19"/>
    <p:sldId id="260" r:id="rId20"/>
    <p:sldId id="262" r:id="rId21"/>
    <p:sldId id="263" r:id="rId22"/>
    <p:sldId id="264" r:id="rId23"/>
    <p:sldId id="265" r:id="rId24"/>
    <p:sldId id="280" r:id="rId25"/>
    <p:sldId id="281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33"/>
    <a:srgbClr val="FF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275" autoAdjust="0"/>
  </p:normalViewPr>
  <p:slideViewPr>
    <p:cSldViewPr>
      <p:cViewPr varScale="1">
        <p:scale>
          <a:sx n="66" d="100"/>
          <a:sy n="66" d="100"/>
        </p:scale>
        <p:origin x="19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F4FBF036-2C8E-4BCD-B4C4-76F934E3A4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7950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BF036-2C8E-4BCD-B4C4-76F934E3A493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001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 smtClean="0"/>
              <a:t>Vysokoprahové</a:t>
            </a:r>
            <a:r>
              <a:rPr lang="cs-CZ" altLang="cs-CZ" dirty="0" smtClean="0"/>
              <a:t> – aktivitu projevují až při opravdu intenzivních podnětech, které jsou právem považovány za bolestivé (mají schopnost poškodit tkáň). Tedy vzhledem k silnému spouštěcímu podnětu není zapotřebí jeho zesílení, které je základní vlastností většiny ostatních receptorů, ty totiž musí reagovat na energie podstatně nižší, proto v prvé řadě pracují jako zesilovače.</a:t>
            </a:r>
          </a:p>
          <a:p>
            <a:r>
              <a:rPr lang="cs-CZ" altLang="cs-CZ" dirty="0" err="1" smtClean="0"/>
              <a:t>Polymodální</a:t>
            </a:r>
            <a:r>
              <a:rPr lang="cs-CZ" altLang="cs-CZ" dirty="0" smtClean="0"/>
              <a:t> – v závislosti na kvantitě jedné fyzikální modality lze vybudit kvalitativně odlišné pocity, přitom vědomé vyhodnocení činnosti jiných receptorů je při kvantitativních změnách podnětu vždy specifické a zůstává takové i když použijeme jinou formu energie. Slouží receptory bolesti jiným smyslům, anebo je to naopak?</a:t>
            </a:r>
          </a:p>
          <a:p>
            <a:r>
              <a:rPr lang="cs-CZ" altLang="cs-CZ" dirty="0" smtClean="0"/>
              <a:t>Ve svém konečném důsledku jsou receptory vždy specifikovány podle toho, se kterými vlákny jsou spojeny.</a:t>
            </a:r>
          </a:p>
          <a:p>
            <a:r>
              <a:rPr lang="cs-CZ" altLang="cs-CZ" dirty="0" smtClean="0"/>
              <a:t>Nemůžeme nechat bolest vybolet, naopak se musíme snažit aby se v našem těle neusadila, protože při déletrvajícím působení bolestivého podnětu se stávají citlivějšími – reagují stále na menší a menší podněty. S tímto procesem se setkáváme i na dalších stupních přenosu bolesti, čím déle bolest konkrétní cestou probíhá, tím snadněji bude v budoucnu podnět na této dráze považován za bolestivý a tím hůře bude </a:t>
            </a:r>
            <a:r>
              <a:rPr lang="cs-CZ" altLang="cs-CZ" dirty="0" err="1" smtClean="0"/>
              <a:t>modulovatelný</a:t>
            </a:r>
            <a:r>
              <a:rPr lang="cs-CZ" altLang="cs-CZ" dirty="0" smtClean="0"/>
              <a:t>.</a:t>
            </a:r>
          </a:p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BF036-2C8E-4BCD-B4C4-76F934E3A493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76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3D6E2-7A16-4694-9A1F-A5A226B58B22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senzitivní aferentní vlákna jsou součástí periferního nervu. Po rozdělení na přední a zadní míšní kořen se nachází míšní ganglion, ve kterém jsou uložena těla nervových buněk, kterým dané axony náleží, první neuron.</a:t>
            </a:r>
          </a:p>
          <a:p>
            <a:r>
              <a:rPr lang="cs-CZ" altLang="cs-CZ"/>
              <a:t>Dále pokračují do míchy, kde jsou k jejich průběhu paralelně zapojeny interneurony, a to v jednotlivých míšních lamelách, tzv. Rexedových zónách. </a:t>
            </a:r>
          </a:p>
        </p:txBody>
      </p:sp>
    </p:spTree>
    <p:extLst>
      <p:ext uri="{BB962C8B-B14F-4D97-AF65-F5344CB8AC3E}">
        <p14:creationId xmlns:p14="http://schemas.microsoft.com/office/powerpoint/2010/main" val="266521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BF036-2C8E-4BCD-B4C4-76F934E3A493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881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8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150" dirty="0">
                <a:solidFill>
                  <a:srgbClr val="ACD433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150" dirty="0">
                <a:solidFill>
                  <a:srgbClr val="ACD433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31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6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5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36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2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4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3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8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0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2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2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effectLst/>
                <a:latin typeface="Century Gothic" panose="020B0502020202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12/2/2018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effectLst/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  <a:alpha val="60000"/>
                </a:prstClr>
              </a:solidFill>
              <a:effectLst/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  <a:effectLst/>
                <a:latin typeface="Century Gothic" panose="020B0502020202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effectLst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0986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7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0.xml"/><Relationship Id="rId7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Obecná neurofyziologie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BOLEST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6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bolesti</a:t>
            </a:r>
            <a:br>
              <a:rPr lang="cs-CZ" dirty="0" smtClean="0"/>
            </a:br>
            <a:r>
              <a:rPr lang="cs-CZ" dirty="0" smtClean="0"/>
              <a:t>Dle délky trvání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Akutní – délkou trvání odpovídá vyvolávající příčině a nebývá delší než tři měsíce</a:t>
            </a:r>
          </a:p>
          <a:p>
            <a:endParaRPr lang="cs-CZ" dirty="0"/>
          </a:p>
          <a:p>
            <a:r>
              <a:rPr lang="cs-CZ" dirty="0" smtClean="0"/>
              <a:t>Chronická – navazuje na akutní a přetrvává týdny, měsíce, roky, může mít i trvalý charakter. Bývá doprovázena dalšími příznaky (nespavost, nechutenství, podrážděnost, deprese.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43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bolesti</a:t>
            </a:r>
            <a:br>
              <a:rPr lang="cs-CZ" dirty="0" smtClean="0"/>
            </a:br>
            <a:r>
              <a:rPr lang="cs-CZ" dirty="0" smtClean="0"/>
              <a:t>Dle lokality a původu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Nociceptivní</a:t>
            </a:r>
            <a:r>
              <a:rPr lang="cs-CZ" dirty="0" smtClean="0"/>
              <a:t> bolest – vzniká přímým podrážděním </a:t>
            </a:r>
            <a:r>
              <a:rPr lang="cs-CZ" dirty="0" err="1" smtClean="0"/>
              <a:t>nociceptoru</a:t>
            </a:r>
            <a:endParaRPr lang="cs-CZ" dirty="0" smtClean="0"/>
          </a:p>
          <a:p>
            <a:pPr lvl="1"/>
            <a:r>
              <a:rPr lang="cs-CZ" dirty="0" smtClean="0"/>
              <a:t>Somatická a viscerální</a:t>
            </a:r>
          </a:p>
          <a:p>
            <a:endParaRPr lang="cs-CZ" dirty="0" smtClean="0"/>
          </a:p>
          <a:p>
            <a:r>
              <a:rPr lang="cs-CZ" dirty="0" smtClean="0"/>
              <a:t>Neuropatická bolest – vzniká jako následek poranění nervů nebo poškození senzorických míšních či mozkových drah. (bolest vyvolaná nebo způsobená primárním poškozením či dysfunkcí PNS nebo CNS</a:t>
            </a:r>
          </a:p>
          <a:p>
            <a:endParaRPr lang="cs-CZ" dirty="0"/>
          </a:p>
          <a:p>
            <a:r>
              <a:rPr lang="cs-CZ" dirty="0"/>
              <a:t>Psychogenní bolest – bolestivá porucha spojená s psychologickými faktory. Může být vyjádřením emocionálního problému. </a:t>
            </a:r>
          </a:p>
          <a:p>
            <a:pPr lvl="1"/>
            <a:r>
              <a:rPr lang="cs-CZ" dirty="0"/>
              <a:t>Nemá organický původ, ale má biologický základ a vzniká na úrovni limbického systému a mozkové kůry</a:t>
            </a:r>
          </a:p>
          <a:p>
            <a:endParaRPr lang="cs-CZ" dirty="0" smtClean="0"/>
          </a:p>
          <a:p>
            <a:r>
              <a:rPr lang="cs-CZ" dirty="0" smtClean="0"/>
              <a:t>Smíšený typ</a:t>
            </a:r>
          </a:p>
          <a:p>
            <a:pPr marL="3429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1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ovlivňující bolest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Kulturní a etnické</a:t>
            </a:r>
          </a:p>
          <a:p>
            <a:endParaRPr lang="cs-CZ" dirty="0"/>
          </a:p>
          <a:p>
            <a:r>
              <a:rPr lang="cs-CZ" dirty="0" smtClean="0"/>
              <a:t>Bio-psycho-sociální</a:t>
            </a:r>
          </a:p>
          <a:p>
            <a:endParaRPr lang="cs-CZ" dirty="0"/>
          </a:p>
          <a:p>
            <a:r>
              <a:rPr lang="cs-CZ" dirty="0" smtClean="0"/>
              <a:t>Emoční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56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bolesti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McGillův</a:t>
            </a:r>
            <a:r>
              <a:rPr lang="cs-CZ" dirty="0" smtClean="0"/>
              <a:t> dotazník bolesti</a:t>
            </a:r>
          </a:p>
          <a:p>
            <a:endParaRPr lang="cs-CZ" dirty="0"/>
          </a:p>
          <a:p>
            <a:r>
              <a:rPr lang="cs-CZ" dirty="0" smtClean="0"/>
              <a:t>Vizuální analogová škála</a:t>
            </a:r>
          </a:p>
          <a:p>
            <a:endParaRPr lang="cs-CZ" dirty="0"/>
          </a:p>
          <a:p>
            <a:r>
              <a:rPr lang="cs-CZ" dirty="0" err="1" smtClean="0"/>
              <a:t>Škálování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64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ATECON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4050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GATECON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276475"/>
            <a:ext cx="4506912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GATECON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4675"/>
            <a:ext cx="4787900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AutoShape 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900112" cy="6477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ATE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459788" y="6381750"/>
            <a:ext cx="684212" cy="47625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ATEC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9144000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ATEC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47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43888" y="6453188"/>
            <a:ext cx="576262" cy="4048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RAD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3513"/>
            <a:ext cx="7056438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466" y="149225"/>
            <a:ext cx="8748713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Klasifikace </a:t>
            </a:r>
            <a:r>
              <a:rPr lang="cs-CZ" alt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nerv.vláken</a:t>
            </a: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8366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582" name="Group 366"/>
          <p:cNvGraphicFramePr>
            <a:graphicFrameLocks noGrp="1"/>
          </p:cNvGraphicFramePr>
          <p:nvPr/>
        </p:nvGraphicFramePr>
        <p:xfrm>
          <a:off x="107950" y="620713"/>
          <a:ext cx="8928100" cy="6055997"/>
        </p:xfrm>
        <a:graphic>
          <a:graphicData uri="http://schemas.openxmlformats.org/drawingml/2006/table">
            <a:tbl>
              <a:tblPr/>
              <a:tblGrid>
                <a:gridCol w="792163"/>
                <a:gridCol w="2303462"/>
                <a:gridCol w="1439863"/>
                <a:gridCol w="1223962"/>
                <a:gridCol w="1081088"/>
                <a:gridCol w="1079500"/>
                <a:gridCol w="1008062"/>
              </a:tblGrid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 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Funkce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Rychlost 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Hrot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ARF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Odolnost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vlákna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(ms-1)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(ms)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(ms)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anoxii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a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propriocepce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12,0 - 20,0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70 - 120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0,4 - 0,5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0,4 - 1,0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*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somatická hybnost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dotek, tlak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5,0 - 12,0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30 - 70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*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g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systém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3,0 - 6,0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15 - 30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*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bolest, chlad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2.0 - 5.0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13 - 20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* *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pregangliová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3 - 15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autonomní vlákna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bolest, teplo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0,4 - 1,2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0,5 - 2,0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* *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postgangliová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sympatická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0,3 - 1,3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0,7 - 2,3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*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583" name="AutoShape 36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6207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9750" y="1844675"/>
            <a:ext cx="7956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0" dirty="0">
                <a:solidFill>
                  <a:schemeClr val="tx1"/>
                </a:solidFill>
                <a:effectLst/>
              </a:rPr>
              <a:t>Mozek má schopnost vyvolat jakýkoli zážitek, včetně bolesti, bez přítomnosti zevního podnětu.</a:t>
            </a:r>
          </a:p>
          <a:p>
            <a:pPr>
              <a:spcBef>
                <a:spcPct val="50000"/>
              </a:spcBef>
            </a:pPr>
            <a:r>
              <a:rPr lang="cs-CZ" altLang="cs-CZ" b="0" dirty="0">
                <a:solidFill>
                  <a:schemeClr val="tx1"/>
                </a:solidFill>
                <a:effectLst/>
              </a:rPr>
              <a:t>					(</a:t>
            </a:r>
            <a:r>
              <a:rPr lang="cs-CZ" altLang="cs-CZ" b="0" dirty="0" err="1">
                <a:solidFill>
                  <a:schemeClr val="tx1"/>
                </a:solidFill>
                <a:effectLst/>
              </a:rPr>
              <a:t>Melzack</a:t>
            </a:r>
            <a:r>
              <a:rPr lang="cs-CZ" altLang="cs-CZ" b="0" dirty="0">
                <a:solidFill>
                  <a:schemeClr val="tx1"/>
                </a:solidFill>
                <a:effectLst/>
              </a:rPr>
              <a:t> 1990)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ZMIC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50"/>
            <a:ext cx="7848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ILA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2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827087" cy="6207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827087" cy="69215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342" name="Picture 6" descr="MI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875"/>
            <a:ext cx="7272337" cy="68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RA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NUCL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152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t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459788" y="6308725"/>
            <a:ext cx="684212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DRAHAB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602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900112" cy="7651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538555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0" dirty="0">
                <a:solidFill>
                  <a:schemeClr val="tx1"/>
                </a:solidFill>
                <a:effectLst/>
              </a:rPr>
              <a:t>Bolest je nepříjemný smyslový a emocionální zážitek, spojený se skutečným nebo potenciálním poškozením tkáně, nebo popisovaný výrazy pro takové poškození. Bolest je vždy subjektivní.	(WHO</a:t>
            </a:r>
            <a:r>
              <a:rPr lang="cs-CZ" altLang="cs-CZ" sz="2400" b="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spcBef>
                <a:spcPct val="50000"/>
              </a:spcBef>
            </a:pPr>
            <a:endParaRPr lang="cs-CZ" altLang="cs-CZ" sz="2400" b="0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ct val="50000"/>
              </a:spcBef>
            </a:pPr>
            <a:r>
              <a:rPr lang="cs-CZ" sz="2400" b="0" dirty="0" smtClean="0">
                <a:solidFill>
                  <a:schemeClr val="tx1"/>
                </a:solidFill>
                <a:effectLst/>
              </a:rPr>
              <a:t>Bolest má dalekosáhlé působení a reakce organizmu na ni je komplexní – somatická i psychická stránka (Kolář, 2009).</a:t>
            </a:r>
          </a:p>
          <a:p>
            <a:pPr>
              <a:spcBef>
                <a:spcPct val="50000"/>
              </a:spcBef>
            </a:pPr>
            <a:endParaRPr lang="cs-CZ" altLang="cs-CZ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1416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558924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0" dirty="0">
                <a:solidFill>
                  <a:schemeClr val="tx1"/>
                </a:solidFill>
                <a:effectLst/>
              </a:rPr>
              <a:t>vznik – vedení – centrální zpracování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7504" y="20608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0" dirty="0" err="1">
                <a:solidFill>
                  <a:schemeClr val="tx1"/>
                </a:solidFill>
                <a:effectLst/>
              </a:rPr>
              <a:t>Nocicepce</a:t>
            </a:r>
            <a:r>
              <a:rPr lang="cs-CZ" altLang="cs-CZ" sz="2800" b="0" dirty="0">
                <a:solidFill>
                  <a:schemeClr val="tx1"/>
                </a:solidFill>
                <a:effectLst/>
              </a:rPr>
              <a:t> – proces detekování a signalizace přítomnosti bolestivého podnětu, probíhá aferentně v nervových strukturách</a:t>
            </a:r>
            <a:r>
              <a:rPr lang="cs-CZ" altLang="cs-CZ" sz="2800" b="0" i="1" dirty="0"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13471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402" y="1165112"/>
            <a:ext cx="6709906" cy="4195481"/>
          </a:xfrm>
        </p:spPr>
        <p:txBody>
          <a:bodyPr>
            <a:normAutofit/>
          </a:bodyPr>
          <a:lstStyle/>
          <a:p>
            <a:r>
              <a:rPr lang="cs-CZ" sz="1800" dirty="0" smtClean="0"/>
              <a:t>Bolest je ochranný mechanizmus, který vzniká přímým účinkem bolestivé stimulace na  receptory bolesti (</a:t>
            </a:r>
            <a:r>
              <a:rPr lang="cs-CZ" sz="1800" dirty="0" err="1" smtClean="0"/>
              <a:t>nociceptory</a:t>
            </a:r>
            <a:r>
              <a:rPr lang="cs-CZ" sz="1800" dirty="0" smtClean="0"/>
              <a:t>) nebo jako následek zánětlivého procesu, který uvolňuje látky dráždící </a:t>
            </a:r>
            <a:r>
              <a:rPr lang="cs-CZ" sz="1800" dirty="0" err="1" smtClean="0"/>
              <a:t>nociceptory</a:t>
            </a:r>
            <a:r>
              <a:rPr lang="cs-CZ" sz="1800" dirty="0" smtClean="0"/>
              <a:t>.</a:t>
            </a:r>
          </a:p>
          <a:p>
            <a:r>
              <a:rPr lang="cs-CZ" sz="1800" dirty="0" err="1" smtClean="0"/>
              <a:t>Nociceptory</a:t>
            </a:r>
            <a:endParaRPr lang="cs-CZ" sz="1800" dirty="0" smtClean="0"/>
          </a:p>
          <a:p>
            <a:pPr lvl="1"/>
            <a:r>
              <a:rPr lang="cs-CZ" sz="1600" dirty="0"/>
              <a:t>Volná nervová zakončení – na konci aferentních vláken</a:t>
            </a:r>
          </a:p>
          <a:p>
            <a:pPr lvl="1"/>
            <a:r>
              <a:rPr lang="cs-CZ" sz="1600" dirty="0" err="1"/>
              <a:t>Polymodální</a:t>
            </a:r>
            <a:r>
              <a:rPr lang="cs-CZ" sz="1600" dirty="0"/>
              <a:t> </a:t>
            </a:r>
            <a:r>
              <a:rPr lang="cs-CZ" sz="1600" dirty="0" err="1"/>
              <a:t>nocisenzory</a:t>
            </a:r>
            <a:r>
              <a:rPr lang="cs-CZ" sz="1600" dirty="0"/>
              <a:t> – bolest, teplo, chlad, mechanické dráždění</a:t>
            </a:r>
          </a:p>
          <a:p>
            <a:pPr lvl="1"/>
            <a:r>
              <a:rPr lang="cs-CZ" sz="1600" dirty="0" err="1"/>
              <a:t>Vysokoprahové</a:t>
            </a:r>
            <a:r>
              <a:rPr lang="cs-CZ" sz="1600" dirty="0"/>
              <a:t> </a:t>
            </a:r>
            <a:r>
              <a:rPr lang="cs-CZ" sz="1600" dirty="0" err="1"/>
              <a:t>mechanosenzory</a:t>
            </a:r>
            <a:r>
              <a:rPr lang="cs-CZ" sz="1600" dirty="0"/>
              <a:t> – silné mechanické </a:t>
            </a:r>
            <a:r>
              <a:rPr lang="cs-CZ" sz="1600" dirty="0" smtClean="0"/>
              <a:t>podráždění</a:t>
            </a:r>
            <a:endParaRPr lang="cs-CZ" sz="1600" dirty="0"/>
          </a:p>
          <a:p>
            <a:r>
              <a:rPr lang="cs-CZ" sz="1800" dirty="0" err="1" smtClean="0"/>
              <a:t>Nociceptory</a:t>
            </a:r>
            <a:r>
              <a:rPr lang="cs-CZ" sz="1800" dirty="0" smtClean="0"/>
              <a:t> se nacházejí v povrchových vrstvách kůže, v okostici, na povrchu kloubních ploch, v cévní stěně a ve sliznici vnitřních orgánů (CNS a mícha)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528" y="566124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0" dirty="0" err="1">
                <a:solidFill>
                  <a:schemeClr val="tx1"/>
                </a:solidFill>
                <a:effectLst/>
              </a:rPr>
              <a:t>Nocisenzory</a:t>
            </a:r>
            <a:r>
              <a:rPr lang="cs-CZ" altLang="cs-CZ" sz="2800" b="0" dirty="0">
                <a:solidFill>
                  <a:schemeClr val="tx1"/>
                </a:solidFill>
                <a:effectLst/>
              </a:rPr>
              <a:t> se neadaptují, bolest je </a:t>
            </a:r>
            <a:r>
              <a:rPr lang="cs-CZ" altLang="cs-CZ" sz="2800" b="0" dirty="0" err="1">
                <a:solidFill>
                  <a:schemeClr val="tx1"/>
                </a:solidFill>
                <a:effectLst/>
              </a:rPr>
              <a:t>memory-like</a:t>
            </a:r>
            <a:r>
              <a:rPr lang="cs-CZ" altLang="cs-CZ" sz="2800" b="0" dirty="0">
                <a:solidFill>
                  <a:schemeClr val="tx1"/>
                </a:solidFill>
                <a:effectLst/>
              </a:rPr>
              <a:t> fenomén – pamatujeme si ji a upevňuje se učením</a:t>
            </a:r>
          </a:p>
        </p:txBody>
      </p:sp>
    </p:spTree>
    <p:extLst>
      <p:ext uri="{BB962C8B-B14F-4D97-AF65-F5344CB8AC3E}">
        <p14:creationId xmlns:p14="http://schemas.microsoft.com/office/powerpoint/2010/main" val="1536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3059113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0" dirty="0">
                <a:solidFill>
                  <a:schemeClr val="tx1"/>
                </a:solidFill>
                <a:effectLst/>
              </a:rPr>
              <a:t>Vedení bolesti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981075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0" dirty="0">
                <a:solidFill>
                  <a:schemeClr val="tx1"/>
                </a:solidFill>
                <a:effectLst/>
              </a:rPr>
              <a:t>receptory – periferní nerv – zadní kořen míšní – mícha – thalamus – mozková kůra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80975" y="4365624"/>
            <a:ext cx="9144000" cy="221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b="0" dirty="0">
                <a:solidFill>
                  <a:schemeClr val="tx1"/>
                </a:solidFill>
                <a:effectLst/>
              </a:rPr>
              <a:t>senzoricky diskriminativní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b="0" dirty="0">
                <a:solidFill>
                  <a:schemeClr val="tx1"/>
                </a:solidFill>
                <a:effectLst/>
              </a:rPr>
              <a:t>afektivně motivační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b="0" dirty="0">
                <a:solidFill>
                  <a:schemeClr val="tx1"/>
                </a:solidFill>
                <a:effectLst/>
              </a:rPr>
              <a:t>kognitivně evaluační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b="0" dirty="0">
                <a:solidFill>
                  <a:schemeClr val="tx1"/>
                </a:solidFill>
                <a:effectLst/>
              </a:rPr>
              <a:t>motorická a vegetativní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3517900"/>
            <a:ext cx="5148263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0" dirty="0">
                <a:solidFill>
                  <a:schemeClr val="tx1"/>
                </a:solidFill>
                <a:effectLst/>
              </a:rPr>
              <a:t>Složky zpracování bolesti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50825" y="2276475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i="1"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obratel</a:t>
            </a:r>
            <a:endParaRPr lang="cs-CZ" altLang="cs-CZ" sz="2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0825" y="2852738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i="1"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mícha</a:t>
            </a:r>
            <a:endParaRPr lang="cs-CZ" altLang="cs-CZ" sz="2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979613" y="2276475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i="1"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řez 1</a:t>
            </a:r>
            <a:endParaRPr lang="cs-CZ" altLang="cs-CZ" sz="2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563938" y="227647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i="1"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dráha 1</a:t>
            </a:r>
            <a:endParaRPr lang="cs-CZ" altLang="cs-CZ" sz="2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492500" y="2852738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i="1"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sldjump"/>
              </a:rPr>
              <a:t>klasifikace</a:t>
            </a:r>
            <a:endParaRPr lang="cs-CZ" altLang="cs-CZ" sz="2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435600" y="22764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i="1"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dráha 2</a:t>
            </a:r>
            <a:endParaRPr lang="cs-CZ" altLang="cs-CZ" sz="2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8" grpId="0"/>
      <p:bldP spid="10249" grpId="0" animBg="1"/>
      <p:bldP spid="10250" grpId="0"/>
      <p:bldP spid="10251" grpId="0"/>
      <p:bldP spid="10252" grpId="0"/>
      <p:bldP spid="10254" grpId="0"/>
      <p:bldP spid="10256" grpId="0"/>
      <p:bldP spid="102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6624638" cy="113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altLang="cs-CZ" sz="4200" b="0" dirty="0">
                <a:effectLst/>
              </a:rPr>
              <a:t>Vrátková teorie bolesti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cs-CZ" altLang="cs-CZ" sz="3400" b="0" dirty="0">
                <a:effectLst/>
              </a:rPr>
              <a:t>hradlová, </a:t>
            </a:r>
            <a:r>
              <a:rPr lang="cs-CZ" altLang="cs-CZ" sz="3400" b="0" dirty="0" err="1">
                <a:effectLst/>
              </a:rPr>
              <a:t>gate</a:t>
            </a:r>
            <a:r>
              <a:rPr lang="cs-CZ" altLang="cs-CZ" sz="3400" b="0" dirty="0">
                <a:effectLst/>
              </a:rPr>
              <a:t> </a:t>
            </a:r>
            <a:r>
              <a:rPr lang="cs-CZ" altLang="cs-CZ" sz="3400" b="0" dirty="0" err="1">
                <a:effectLst/>
              </a:rPr>
              <a:t>control</a:t>
            </a:r>
            <a:r>
              <a:rPr lang="cs-CZ" altLang="cs-CZ" sz="3400" b="0" dirty="0">
                <a:effectLst/>
              </a:rPr>
              <a:t>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2845" y="1826962"/>
            <a:ext cx="8893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000" b="0" dirty="0">
                <a:solidFill>
                  <a:schemeClr val="tx1"/>
                </a:solidFill>
                <a:effectLst/>
              </a:rPr>
              <a:t>míšní vrátkový systém v zadních rozích míšních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52120" y="832644"/>
            <a:ext cx="187166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 b="0" dirty="0">
                <a:solidFill>
                  <a:srgbClr val="FFFF00"/>
                </a:solidFill>
                <a:effectLst/>
              </a:rPr>
              <a:t>R. </a:t>
            </a:r>
            <a:r>
              <a:rPr lang="cs-CZ" altLang="cs-CZ" sz="1800" b="0" dirty="0" err="1">
                <a:solidFill>
                  <a:srgbClr val="FFFF00"/>
                </a:solidFill>
                <a:effectLst/>
              </a:rPr>
              <a:t>Melzack</a:t>
            </a:r>
            <a:endParaRPr lang="cs-CZ" altLang="cs-CZ" sz="1800" b="0" dirty="0">
              <a:solidFill>
                <a:srgbClr val="FFFF00"/>
              </a:solidFill>
              <a:effectLst/>
            </a:endParaRPr>
          </a:p>
          <a:p>
            <a:pPr>
              <a:spcBef>
                <a:spcPct val="50000"/>
              </a:spcBef>
            </a:pPr>
            <a:r>
              <a:rPr lang="cs-CZ" altLang="cs-CZ" sz="1800" b="0" dirty="0" err="1" smtClean="0">
                <a:solidFill>
                  <a:srgbClr val="FFFF00"/>
                </a:solidFill>
                <a:effectLst/>
              </a:rPr>
              <a:t>P.D.Wall</a:t>
            </a:r>
            <a:r>
              <a:rPr lang="cs-CZ" altLang="cs-CZ" sz="1800" b="0" dirty="0" smtClean="0">
                <a:solidFill>
                  <a:srgbClr val="FFFF00"/>
                </a:solidFill>
                <a:effectLst/>
              </a:rPr>
              <a:t> 1965</a:t>
            </a:r>
            <a:endParaRPr lang="cs-CZ" altLang="cs-CZ" sz="1800" b="0" dirty="0">
              <a:solidFill>
                <a:srgbClr val="FFFF00"/>
              </a:solidFill>
              <a:effectLst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370" y="2529421"/>
            <a:ext cx="8893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000" b="0" dirty="0">
                <a:solidFill>
                  <a:schemeClr val="tx1"/>
                </a:solidFill>
                <a:effectLst/>
              </a:rPr>
              <a:t>poměr aktivity ve vláknech o velkém a malém průměru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3850" y="5876925"/>
            <a:ext cx="1584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 action="ppaction://hlinksldjump"/>
              </a:rPr>
              <a:t>hradlo</a:t>
            </a:r>
            <a:endParaRPr lang="cs-CZ" altLang="cs-CZ" sz="340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948488" y="5949950"/>
            <a:ext cx="1800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schéma</a:t>
            </a:r>
            <a:endParaRPr lang="cs-CZ" altLang="cs-CZ" sz="340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842263"/>
            <a:ext cx="8101013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b="0" dirty="0">
                <a:solidFill>
                  <a:schemeClr val="tx1"/>
                </a:solidFill>
                <a:effectLst/>
              </a:rPr>
              <a:t>p</a:t>
            </a:r>
            <a:r>
              <a:rPr lang="cs-CZ" altLang="cs-CZ" b="0" dirty="0" smtClean="0">
                <a:solidFill>
                  <a:schemeClr val="tx1"/>
                </a:solidFill>
                <a:effectLst/>
              </a:rPr>
              <a:t>oměr je možné ovlivnit aferentně – z kůže nebo eferentně – descendentní systém - </a:t>
            </a:r>
            <a:r>
              <a:rPr lang="cs-CZ" altLang="cs-CZ" b="0" dirty="0" err="1" smtClean="0">
                <a:solidFill>
                  <a:schemeClr val="tx1"/>
                </a:solidFill>
                <a:effectLst/>
              </a:rPr>
              <a:t>opioidy</a:t>
            </a:r>
            <a:endParaRPr lang="cs-CZ" altLang="cs-CZ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51275" y="5949950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řez</a:t>
            </a:r>
            <a:endParaRPr lang="cs-CZ" altLang="cs-CZ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  <p:bldP spid="18438" grpId="0"/>
      <p:bldP spid="18439" grpId="0"/>
      <p:bldP spid="18440" grpId="0"/>
      <p:bldP spid="184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59263" cy="850900"/>
          </a:xfrm>
        </p:spPr>
        <p:txBody>
          <a:bodyPr/>
          <a:lstStyle/>
          <a:p>
            <a:pPr algn="l"/>
            <a:r>
              <a:rPr lang="cs-CZ" altLang="cs-CZ" sz="4200" dirty="0">
                <a:solidFill>
                  <a:schemeClr val="tx1"/>
                </a:solidFill>
              </a:rPr>
              <a:t>2. teorie kódů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340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4978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000" b="0" dirty="0">
                <a:solidFill>
                  <a:schemeClr val="tx1"/>
                </a:solidFill>
                <a:effectLst/>
              </a:rPr>
              <a:t>informace je z periferie do centra přenášena ve formě určitého kódu, výsledný pocit vzniká až v CNS dekódováním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3284538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000" b="0" dirty="0">
                <a:solidFill>
                  <a:schemeClr val="tx1"/>
                </a:solidFill>
                <a:effectLst/>
              </a:rPr>
              <a:t>teorie sumace (</a:t>
            </a:r>
            <a:r>
              <a:rPr lang="cs-CZ" altLang="cs-CZ" sz="3000" b="0" dirty="0" err="1">
                <a:solidFill>
                  <a:schemeClr val="tx1"/>
                </a:solidFill>
                <a:effectLst/>
              </a:rPr>
              <a:t>Goldscheider</a:t>
            </a:r>
            <a:r>
              <a:rPr lang="cs-CZ" altLang="cs-CZ" sz="3000" b="0" dirty="0">
                <a:solidFill>
                  <a:schemeClr val="tx1"/>
                </a:solidFill>
                <a:effectLst/>
              </a:rPr>
              <a:t> 1894)</a:t>
            </a:r>
          </a:p>
          <a:p>
            <a:pPr>
              <a:spcBef>
                <a:spcPct val="50000"/>
              </a:spcBef>
            </a:pPr>
            <a:r>
              <a:rPr lang="cs-CZ" altLang="cs-CZ" sz="3000" b="0" dirty="0">
                <a:solidFill>
                  <a:schemeClr val="tx1"/>
                </a:solidFill>
                <a:effectLst/>
              </a:rPr>
              <a:t>teorie periferního kódu (</a:t>
            </a:r>
            <a:r>
              <a:rPr lang="cs-CZ" altLang="cs-CZ" sz="3000" b="0" dirty="0" err="1">
                <a:solidFill>
                  <a:schemeClr val="tx1"/>
                </a:solidFill>
                <a:effectLst/>
              </a:rPr>
              <a:t>Weddel</a:t>
            </a:r>
            <a:r>
              <a:rPr lang="cs-CZ" altLang="cs-CZ" sz="3000" b="0" dirty="0">
                <a:solidFill>
                  <a:schemeClr val="tx1"/>
                </a:solidFill>
                <a:effectLst/>
              </a:rPr>
              <a:t>, </a:t>
            </a:r>
            <a:r>
              <a:rPr lang="cs-CZ" altLang="cs-CZ" sz="3000" b="0" dirty="0" err="1">
                <a:solidFill>
                  <a:schemeClr val="tx1"/>
                </a:solidFill>
                <a:effectLst/>
              </a:rPr>
              <a:t>Sinclair</a:t>
            </a:r>
            <a:r>
              <a:rPr lang="cs-CZ" altLang="cs-CZ" sz="3000" b="0" dirty="0">
                <a:solidFill>
                  <a:schemeClr val="tx1"/>
                </a:solidFill>
                <a:effectLst/>
              </a:rPr>
              <a:t> 1955)</a:t>
            </a:r>
          </a:p>
          <a:p>
            <a:pPr>
              <a:spcBef>
                <a:spcPct val="50000"/>
              </a:spcBef>
            </a:pPr>
            <a:r>
              <a:rPr lang="cs-CZ" altLang="cs-CZ" sz="3000" b="0" dirty="0">
                <a:solidFill>
                  <a:schemeClr val="tx1"/>
                </a:solidFill>
                <a:effectLst/>
              </a:rPr>
              <a:t>teorie </a:t>
            </a:r>
            <a:r>
              <a:rPr lang="cs-CZ" altLang="cs-CZ" sz="3000" b="0" dirty="0" err="1">
                <a:solidFill>
                  <a:schemeClr val="tx1"/>
                </a:solidFill>
                <a:effectLst/>
              </a:rPr>
              <a:t>reverberačních</a:t>
            </a:r>
            <a:r>
              <a:rPr lang="cs-CZ" altLang="cs-CZ" sz="3000" b="0" dirty="0">
                <a:solidFill>
                  <a:schemeClr val="tx1"/>
                </a:solidFill>
                <a:effectLst/>
              </a:rPr>
              <a:t> okruhů (</a:t>
            </a:r>
            <a:r>
              <a:rPr lang="cs-CZ" altLang="cs-CZ" sz="3000" b="0" dirty="0" err="1">
                <a:solidFill>
                  <a:schemeClr val="tx1"/>
                </a:solidFill>
                <a:effectLst/>
              </a:rPr>
              <a:t>Livingstone</a:t>
            </a:r>
            <a:r>
              <a:rPr lang="cs-CZ" altLang="cs-CZ" sz="3000" b="0" dirty="0">
                <a:solidFill>
                  <a:schemeClr val="tx1"/>
                </a:solidFill>
                <a:effectLst/>
              </a:rPr>
              <a:t> 1943)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11413" y="5661025"/>
            <a:ext cx="4105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0" dirty="0">
                <a:solidFill>
                  <a:schemeClr val="tx1"/>
                </a:solidFill>
                <a:effectLst/>
              </a:rPr>
              <a:t>interference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200" dirty="0">
                <a:solidFill>
                  <a:schemeClr val="tx1"/>
                </a:solidFill>
              </a:rPr>
              <a:t>3. endorfinová teorie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3528" y="2204864"/>
            <a:ext cx="84597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sz="3400" b="0" dirty="0">
                <a:solidFill>
                  <a:schemeClr val="tx1"/>
                </a:solidFill>
                <a:effectLst/>
              </a:rPr>
              <a:t>v organismu vznikají </a:t>
            </a:r>
            <a:r>
              <a:rPr lang="cs-CZ" altLang="cs-CZ" sz="3400" b="0" dirty="0" err="1">
                <a:solidFill>
                  <a:schemeClr val="tx1"/>
                </a:solidFill>
                <a:effectLst/>
              </a:rPr>
              <a:t>působky</a:t>
            </a:r>
            <a:r>
              <a:rPr lang="cs-CZ" altLang="cs-CZ" sz="3400" b="0" dirty="0">
                <a:solidFill>
                  <a:schemeClr val="tx1"/>
                </a:solidFill>
                <a:effectLst/>
              </a:rPr>
              <a:t> endorfiny, enkefaliny, </a:t>
            </a:r>
            <a:r>
              <a:rPr lang="cs-CZ" altLang="cs-CZ" sz="3400" b="0" dirty="0" err="1">
                <a:solidFill>
                  <a:schemeClr val="tx1"/>
                </a:solidFill>
                <a:effectLst/>
              </a:rPr>
              <a:t>dynorfiny</a:t>
            </a:r>
            <a:r>
              <a:rPr lang="cs-CZ" altLang="cs-CZ" sz="3400" b="0" dirty="0">
                <a:solidFill>
                  <a:schemeClr val="tx1"/>
                </a:solidFill>
                <a:effectLst/>
              </a:rPr>
              <a:t> i další, které mají výrazný analgetický účinek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308850" y="47974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i="1">
                <a:effectLst>
                  <a:outerShdw blurRad="38100" dist="38100" dir="2700000" algn="tl">
                    <a:srgbClr val="000000"/>
                  </a:outerShdw>
                </a:effectLst>
                <a:hlinkClick r:id="rId2" action="ppaction://hlinksldjump"/>
              </a:rPr>
              <a:t>obrázek</a:t>
            </a:r>
            <a:endParaRPr lang="cs-CZ" altLang="cs-CZ" sz="2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840</Words>
  <Application>Microsoft Office PowerPoint</Application>
  <PresentationFormat>Předvádění na obrazovce (4:3)</PresentationFormat>
  <Paragraphs>165</Paragraphs>
  <Slides>25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Symbol</vt:lpstr>
      <vt:lpstr>Wingdings 3</vt:lpstr>
      <vt:lpstr>1_Ion</vt:lpstr>
      <vt:lpstr>Obecná neurofyziologie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2. teorie kódů</vt:lpstr>
      <vt:lpstr>3. endorfinová teorie</vt:lpstr>
      <vt:lpstr>Rozdělení bolesti Dle délky trvání</vt:lpstr>
      <vt:lpstr>Rozdělení bolesti Dle lokality a původu</vt:lpstr>
      <vt:lpstr>Faktory ovlivňující bolest</vt:lpstr>
      <vt:lpstr>Hodnocení bolesti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NONAME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Radana</dc:creator>
  <cp:lastModifiedBy>Rehex</cp:lastModifiedBy>
  <cp:revision>16</cp:revision>
  <dcterms:created xsi:type="dcterms:W3CDTF">2007-02-04T19:46:23Z</dcterms:created>
  <dcterms:modified xsi:type="dcterms:W3CDTF">2018-12-02T20:55:54Z</dcterms:modified>
</cp:coreProperties>
</file>