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</p:sldMasterIdLst>
  <p:notesMasterIdLst>
    <p:notesMasterId r:id="rId33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2A303-7936-4704-BDE8-B003F6711F63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A6A2C-C47C-4E34-9C42-A9CCE7CC77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2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6A2C-C47C-4E34-9C42-A9CCE7CC778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56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6A2C-C47C-4E34-9C42-A9CCE7CC778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71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6A2C-C47C-4E34-9C42-A9CCE7CC778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94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99C1-0282-45BD-8A90-206091C7400D}" type="datetime1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94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DE2E-FD4A-4708-B3E6-0E797C2A47B7}" type="datetime1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5657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E4E3-71C1-4B9B-976A-7ECC2AF4CDE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97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A64C2-1186-4476-9093-FF36635209B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563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D9E8-7E28-4413-BEAA-5086D552522D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90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4FADB-87C4-4DB8-A33B-15030C3578D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714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2C698-2334-4BE9-96F7-8EDFA58DEF1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429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F6D2-0557-429C-A7B7-D7FFAFA9307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577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81521-47EB-47FD-8CFD-E83773B6FDA3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44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B5754-E9A6-4DBA-8C90-E3D51713622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971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8E512-C209-4B9D-A395-099F8517D5E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738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592AF-03CE-42EF-BB78-3DC36C2D37B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8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E12-F352-4A17-99E8-0A452E6CA791}" type="datetime1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1884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C18AA-064B-4FC1-9785-B16A40DBBF8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094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420F-135C-40EB-9E67-BFF18C13D1C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058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2B1B-50F6-4D25-B7D6-7F66B5B0C40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66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FD94-131B-4F59-BC74-BE15AD0B012B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798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2C2F-3268-4720-B9FA-2FB0CE85B5E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123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9863-43C8-4142-ACB3-A25696A28A9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375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243A-B470-4ED5-BF6E-164084B6E08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400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59BD5-2A23-4EFE-814E-256349B2AB3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333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4878-E518-4FD9-8D13-3E0C2DA2C997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605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26FB5-D1E0-4645-8E48-A6C228BE53F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BEEF-46F7-4A2B-8B68-800A480B1ADC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893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A481A-E3D8-44C1-8B28-C5E495F5DFF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587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4DB8-CEDF-494A-9D5D-5B3E4AC2C2BC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660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7E0F-961B-42E8-940B-5533147806AF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768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57492-D3B2-4C42-96C7-376BC941CD3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346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080F3-0294-48EC-B243-F95E59FE3429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860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83E4-DB5E-4E23-ADA0-29B132FA010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973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D09EB-6DCD-40E7-93EE-576E25701AF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649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12D6-7BFC-4934-BAFE-A4714EB54CBF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818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2183-B95B-4FDF-BE2C-3C2821B1E7AF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937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A25A-0BD0-45D1-BF04-45CBF776A45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7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9A58-52E9-4AC1-84DF-F7AC6B8C73BF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2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F04C3-6189-4635-9F0D-3D13EC55696B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61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1277-B793-4B6A-94E2-449D62B567CB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226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D4E3-E517-4C6B-BEEA-BF1E7E0B890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831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0128-BBAC-4195-AC41-DCADEE406A2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55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40B16-E916-45C0-B924-7B45023662D7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57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F469-2308-46A7-882E-CFE3B7B989D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489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C3FA-016E-45DB-9A4C-65C71F9AA9F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466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281E-7FD8-4158-AF4B-A080F388D6A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847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EAA1B-AF81-4591-9793-0680F364FB0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824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66772-BB51-42FE-9334-9B006F18EED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29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1B225-011F-4AC9-8EAC-AF7AD1C390D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920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03000-C118-4B8B-9E13-2415352DB5B9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60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0C61-F0FD-4951-9F58-9C4372904B47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230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ACCB-A992-4468-8BDE-76AD5B82C36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887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CD7EE-0223-490B-847E-F6BF84A45A4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11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13FC-EC11-4720-B1F4-A57A019196D8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76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09C4F-E522-4E17-92F1-D8FCB145945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492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C340-E10C-4991-B4FB-A729A858D1D8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179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22E71-66D5-431A-8046-80D1D4D243D7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977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4CB5C-7FE6-4664-BC86-C8B8CCA1497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341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D108-36F9-437D-AFF0-B1D8DD2510C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1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FED8-C1A4-41FC-B4F5-DB3B411DA17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B1F29-3460-43B1-A1DA-1189FF8612A8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268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6BA6-D097-4D84-9163-00659A098DE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0476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3E86A-D00F-4D54-AE5F-7F91964D32A9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577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1146-3570-4BE5-883D-A9A66C90E36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867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4ACD-57C6-469D-B372-06CDD01EA31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351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03843-C3CC-4AE2-8530-E7D506DB481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573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C848-CC2D-4364-97CB-42BF08DA728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909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A0CD6-BAA6-4AF9-AFE8-B8D7A317239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974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8047-555F-440B-8E14-FBA780480CE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437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482A-EAFD-4046-9D2F-28F0BF307347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2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9C95E-C3F3-4030-9349-4EDBB2A2C74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871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EC3B8-87B0-4FCA-AA31-E4233474279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652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ECD7-7679-461F-88C6-8DC2AB055CB9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52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50DCE-35F9-43EA-8939-C1A5E0D1C5D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655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E2E4-7E9D-43C5-91AA-DDBEC047DBBB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74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027E0-76D6-488A-B521-70ABC211677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190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EC7F7-9C49-4C01-9D03-472D2A25AE5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94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18A2-9137-4649-B0C6-EA1D81D6C43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96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673C-F559-4DCA-B1C5-5ABF11225699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35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FA627-05D7-4D28-943C-7E3EBB94290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8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01A1-3577-42F0-9A2E-5BBBBFD6058C}" type="datetime1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684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F0BF-9DFB-4296-B2EE-25621A6E6938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68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677E-BE81-44B7-B9C1-30477BF24E3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37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E11F-02C7-4B37-87BC-974A46ED87F3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8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F6B4-6EA5-4C22-BCE8-5DF855D16B4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39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3AA5B-0B72-48A4-ABA9-CCD0285A616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7E54-0732-4FC7-8671-179E444246DD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53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A5E8-4776-43E4-A531-7009D3B2797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10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E72E-BC41-4C40-9C1E-178F04AB6C7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2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042B-9136-4910-AA8F-DD07CA08ADAB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82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639A2-FDA1-4DBD-BC82-BC38228C306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4B5-A5CD-4DCE-A4FA-913EBF2D6508}" type="datetime1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517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C74D1-CCE7-4403-AF77-2367C434189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87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9978-BF50-4B3B-9218-5AD4751A4ADF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54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2021-F423-4CD9-8486-EE61F10F2FCF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9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4742-459C-4954-BBD9-ED5CE9A08B4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6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4185-0BF9-4008-BE7A-303305C6AB1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17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6504-CBA8-4591-B854-E7D561865373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10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AAB2-1562-4687-B6B5-3F1F49630EA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48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4AFF-95C3-4632-A253-3FC60229E4EC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D3B1-C5CE-41FE-AFA8-F62D5F0F750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8663-E0F3-4669-A2E4-8D3F3D9DA1B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0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B76F-B06A-4F28-A6CA-9BCC2E874C8C}" type="datetime1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154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6698D-5F3C-461A-969C-C261F334ECDB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38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B5B44-BE25-405C-BBA2-C8A090F8A14F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75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0C1D7-9CB2-49BE-9B01-59183CB546E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00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0B8D-FBCF-4803-9C83-A4BEA168F803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66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268A-F401-4EF4-AC29-7D4ED51A72A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73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4888-7A96-4468-AF8B-21B0DBB5495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16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76693-42B6-4676-A7F4-AD7462C5F8B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53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DE662-7758-4039-8AA5-1A1DC09777E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5C53-5F5C-4078-A866-96FF99952FEC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58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D56A-F7B1-4DC2-B49F-57757D090E59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0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8B87-E283-4BEE-BBE3-FB55E6448EE2}" type="datetime1">
              <a:rPr lang="cs-CZ" smtClean="0"/>
              <a:t>31.10.2018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64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21716-604D-4F15-B03C-E03FADC41BE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31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24EB5-C5D6-45A8-A26C-2E3DEAEE6A5B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21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2C02F-462A-4C9B-8905-387938A929D8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51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C87F8-4E7F-47A2-ABB6-7D7F689FF86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209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BCAF9-8ADB-4E8C-8075-FAC9715F85B8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72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0868F-2C85-4474-8610-020B2D2144F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83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85BB-EEFC-4866-87C0-EB04C020E11D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259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F7DE0-FE5D-4EC9-8C76-EE82851AB2AB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888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A2066-7FF7-428A-9CCF-D972AB0C304B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80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6684-9849-46F4-BFBD-E84B14E99B18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6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9A22-9616-42D2-8876-4562706B61E3}" type="datetime1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6493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008C-B3A0-42A3-A31C-EAC60EFB9687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35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FFBE9-AE0C-400A-AF6A-41713A818CE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532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7D73E-8B0E-445E-BFB8-707338FCEDC9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4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F39BA-FB0E-43AD-9BF4-0620A6BBCB93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18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0798-013A-47E4-93EC-BE59920AA5D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963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96DB4-6406-4008-B617-365F24538E9C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2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328F6-197C-4A33-8A1D-5F32CCAAC90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846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8C89-5356-47B1-96A0-2A59AEA6B8E3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56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FCE2F-710C-45D1-ACD4-107451F372CD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32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C490-C21F-4F47-B9E0-A5350EBA2E7D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9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EB4E-F6BE-4EB9-AA30-8859431B9A2B}" type="datetime1">
              <a:rPr lang="cs-CZ" smtClean="0"/>
              <a:t>31.10.2018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7180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DCE0C-5832-45E7-A2D0-E0B84B6121D9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94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EAC6-0078-4A88-BE78-046C46F1691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891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73D3F-ADE7-4953-9FA9-1BE1A6AAAF73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622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D454-AB27-4C4A-A2E0-40084F9B662F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464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A38B-AA0A-45BC-862A-9608E6D3427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155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CC17-2E27-423E-AE7C-0730A9465633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0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48394-527F-4E92-B8FA-18CB2988128C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56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DB98-0B68-4629-9BD0-65AED391FCF3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732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5111F-B7DF-468D-B21B-E7380D7CD87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315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A6F94-E197-49F1-889D-775301DF432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28A6-BD00-4722-B596-8FB8C29DFB3C}" type="datetime1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07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10C4-4552-46F2-ABAF-61B82E04EE5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552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E4B3F-F4E7-4666-A80F-06F165B6097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596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EF897-B1E1-4C5E-81B9-88AB1746FB4B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059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E6BB-CA1A-4F97-92AA-B308DC8214D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687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44041-3CAE-4809-818E-FEDE96ECBB5C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800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11D9-E527-4DD6-A8B2-8CD401D0955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64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2F35-CD0A-4B62-8069-5E289FEF600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43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10FD2-1D21-4DA6-A647-8757D9170EA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4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C1AF-FEF9-4A02-A4E3-AEF1581EDFB9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558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BCA8-AF6E-49DA-A9B1-FD1A5805DBD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9A4-BB28-45F1-828C-AEDA5787FC1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7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4E5-6F01-48B4-9D8A-76E85FE2327D}" type="datetime1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8374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101-0A9C-4750-A36F-2282AAB499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C60E4-B170-4D2C-9546-55AF3E61B2DB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53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824-66C2-4282-9E29-54C87297EFB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6E69-BB7C-4F56-808E-8D2D722C71C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524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A8A-54A7-4AC6-A0E5-30F40AD0424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2E769-F31A-4EB9-BA1A-6EB3F2ADA30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175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2E0-CCB8-437D-9A5B-C32F3265E71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7D1A-7E2D-44E5-83C7-8A8018153C4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680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63D0-AA3B-4703-A956-4B586DEEC3B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F3F6-55E2-43DB-9B0E-FE4BDD8897B8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300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C68C-B64C-4CD0-92F7-6D7B1B59333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25EAA-15FB-47F7-A73A-D9020A65273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054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074A-2FE2-490A-B9ED-4718063F023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8338-81BD-4092-87FB-C8E624680D97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831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0788-961C-43F4-8183-1C923FE7A6F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3B982-09F0-422F-B769-EFD351553F9C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117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C845-0450-4032-BF77-888115BB53E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B71E-DB08-4566-87CC-D8E5DA52EB3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065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E60-F207-4100-B6F0-94D9F269175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0352-0478-43AA-BE2F-354A03F70A1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6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EE9B-392C-404E-8E37-B6064D6B2C6D}" type="datetime1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© Doc. Ing. Jiří Novotný, CSc. FSpS MUNI 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19C28-1C83-48AF-B7E6-C7DFB0A7E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EAEB2D-EC7E-4EF9-95FA-E53DCEBFFE07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5714645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2C718-75E4-4989-B7CD-6A141FF51047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3459836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18A6FF-9CC9-42FC-ADBC-E59619C9B4C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078587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A0F3D1-534E-4870-A5DE-AFDCA943AE42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1705651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6DCEF-BAFF-4A47-8A4A-58BCE304C3FD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131061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3E8BF-AEE0-4761-B627-54B626B0979C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59604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87FF4-DD5E-4BA8-A3FB-70708F53D09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9112458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0BE63C-5407-44A7-9249-DADEB51696E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0554315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AA69A6-945C-458F-9E7B-AA9D09678396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2395080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A44F4-D6DF-467D-B3A2-7EC4C5F88D59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2361546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DA8D4-C561-492E-BAFC-7EF6B613551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5533573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91084-093F-4ECD-980F-7BD8EC74E5B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6991318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4D2B0-EC1F-4887-997C-BCFDE4A6641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940786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14F6-411D-40DC-B88B-EE5FD7CF5A83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C2578-FDF6-432A-B416-A909D60CA29D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784687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24894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Schvalovací proces velk</a:t>
            </a:r>
            <a:r>
              <a:rPr lang="cs-CZ" sz="4400" b="1" dirty="0"/>
              <a:t>é</a:t>
            </a:r>
            <a:r>
              <a:rPr lang="cs-CZ" sz="4400" b="1" dirty="0" smtClean="0"/>
              <a:t> mezinárodní sportovní akce</a:t>
            </a:r>
            <a:endParaRPr lang="cs-CZ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cs-CZ" kern="0" dirty="0" smtClean="0"/>
              <a:t>Doc. Ing. Jiří Novotný, CSc.</a:t>
            </a:r>
          </a:p>
          <a:p>
            <a:pPr>
              <a:defRPr/>
            </a:pPr>
            <a:r>
              <a:rPr lang="cs-CZ" kern="0" dirty="0" smtClean="0"/>
              <a:t>KSVMS, </a:t>
            </a:r>
            <a:r>
              <a:rPr lang="cs-CZ" kern="0" dirty="0" err="1" smtClean="0"/>
              <a:t>FSpS</a:t>
            </a:r>
            <a:r>
              <a:rPr lang="cs-CZ" kern="0" dirty="0" smtClean="0"/>
              <a:t> MUNI</a:t>
            </a:r>
          </a:p>
          <a:p>
            <a:pPr>
              <a:defRPr/>
            </a:pPr>
            <a:r>
              <a:rPr lang="cs-CZ" kern="0" dirty="0" smtClean="0"/>
              <a:t>BRNO 2018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25609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5ACBA-10F2-40EB-80C5-3DD80446107D}" type="slidenum">
              <a:rPr lang="cs-CZ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172125C-E066-4F78-BB19-C001CE4A234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dirty="0"/>
              <a:t>Harmonogram kandidatury pro LOH 2016 – kandidátská fáze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1" y="1484785"/>
            <a:ext cx="89644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FFFFFF"/>
                </a:solidFill>
              </a:rPr>
              <a:t>Termín	                                                    </a:t>
            </a:r>
            <a:r>
              <a:rPr lang="cs-CZ" dirty="0">
                <a:solidFill>
                  <a:srgbClr val="FFFFFF"/>
                </a:solidFill>
              </a:rPr>
              <a:t>Popis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FFFFFF"/>
                </a:solidFill>
              </a:rPr>
              <a:t> červen </a:t>
            </a:r>
            <a:r>
              <a:rPr lang="cs-CZ" dirty="0">
                <a:solidFill>
                  <a:srgbClr val="FFFFFF"/>
                </a:solidFill>
              </a:rPr>
              <a:t>2008		Výběr kandidátských měst pro XXXI. Olympijské hry 				výkonným výborem </a:t>
            </a:r>
            <a:r>
              <a:rPr lang="cs-CZ" dirty="0">
                <a:solidFill>
                  <a:srgbClr val="FFFFFF"/>
                </a:solidFill>
              </a:rPr>
              <a:t>MOV, podepsání kandidátské 				procedury, složení zálohy 0,5 M USD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dirty="0">
                <a:solidFill>
                  <a:srgbClr val="FFFFFF"/>
                </a:solidFill>
              </a:rPr>
              <a:t> srpen 2008		OH pozorovatelský program a zprávy kandidátských měst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FFFFFF"/>
                </a:solidFill>
              </a:rPr>
              <a:t> 12</a:t>
            </a:r>
            <a:r>
              <a:rPr lang="cs-CZ" dirty="0">
                <a:solidFill>
                  <a:srgbClr val="FFFFFF"/>
                </a:solidFill>
              </a:rPr>
              <a:t>. února 2009		Termín pro odeslání kandidátských dotazníků </a:t>
            </a:r>
            <a:r>
              <a:rPr lang="cs-CZ" dirty="0">
                <a:solidFill>
                  <a:srgbClr val="FFFFFF"/>
                </a:solidFill>
              </a:rPr>
              <a:t>vybraných 			měst, záruk a závazků k pořádání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FFFFFF"/>
                </a:solidFill>
              </a:rPr>
              <a:t> březen – červen 2009	návštěvy hodnotící komise MOV v kandidátských městech</a:t>
            </a: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FFFFFF"/>
                </a:solidFill>
              </a:rPr>
              <a:t> září </a:t>
            </a:r>
            <a:r>
              <a:rPr lang="cs-CZ" dirty="0">
                <a:solidFill>
                  <a:srgbClr val="FFFFFF"/>
                </a:solidFill>
              </a:rPr>
              <a:t>2009		Zveřejnění zprávy hodnotící komise </a:t>
            </a:r>
            <a:r>
              <a:rPr lang="cs-CZ" dirty="0">
                <a:solidFill>
                  <a:srgbClr val="FFFFFF"/>
                </a:solidFill>
              </a:rPr>
              <a:t>MOV (ne víc než 30 			dní před volbou)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FFFFFF"/>
                </a:solidFill>
              </a:rPr>
              <a:t> 2</a:t>
            </a:r>
            <a:r>
              <a:rPr lang="cs-CZ" dirty="0">
                <a:solidFill>
                  <a:srgbClr val="FFFFFF"/>
                </a:solidFill>
              </a:rPr>
              <a:t>. října 2009		Volba pořadatele XXXI. Olympijských her v roce 				2016 na 121. volebním zasedání MOV v </a:t>
            </a:r>
            <a:r>
              <a:rPr lang="cs-CZ" dirty="0">
                <a:solidFill>
                  <a:srgbClr val="FFFFFF"/>
                </a:solidFill>
              </a:rPr>
              <a:t>Kodani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aspekty bere hodnotící komise MOV na 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Vládní podpora, právní náležitosti, podpora veřejností</a:t>
            </a:r>
          </a:p>
          <a:p>
            <a:r>
              <a:rPr lang="cs-CZ" sz="2400" dirty="0"/>
              <a:t>Všeobecná infrastruktura</a:t>
            </a:r>
          </a:p>
          <a:p>
            <a:r>
              <a:rPr lang="cs-CZ" sz="2400" dirty="0"/>
              <a:t>Sportovní zařízení</a:t>
            </a:r>
          </a:p>
          <a:p>
            <a:r>
              <a:rPr lang="cs-CZ" sz="2400" dirty="0"/>
              <a:t>Olympijská vesnice</a:t>
            </a:r>
          </a:p>
          <a:p>
            <a:r>
              <a:rPr lang="cs-CZ" sz="2400" dirty="0"/>
              <a:t>Životní prostředí a dopad</a:t>
            </a:r>
          </a:p>
          <a:p>
            <a:r>
              <a:rPr lang="cs-CZ" sz="2400" dirty="0"/>
              <a:t>Ubytování</a:t>
            </a:r>
          </a:p>
          <a:p>
            <a:r>
              <a:rPr lang="cs-CZ" sz="2400" dirty="0"/>
              <a:t>Doprava</a:t>
            </a:r>
          </a:p>
          <a:p>
            <a:r>
              <a:rPr lang="cs-CZ" sz="2400" dirty="0"/>
              <a:t>Bezpečnost</a:t>
            </a:r>
          </a:p>
          <a:p>
            <a:r>
              <a:rPr lang="cs-CZ" sz="2400" dirty="0"/>
              <a:t>Zkušenosti z min. akcí</a:t>
            </a:r>
          </a:p>
          <a:p>
            <a:r>
              <a:rPr lang="cs-CZ" sz="2400" dirty="0"/>
              <a:t>Financování</a:t>
            </a:r>
          </a:p>
          <a:p>
            <a:r>
              <a:rPr lang="cs-CZ" sz="2400" dirty="0"/>
              <a:t>Celkový projekt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89101-0A9C-4750-A36F-2282AAB49991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A33E08-E02C-4AF6-9304-0BFBB72E663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pic>
        <p:nvPicPr>
          <p:cNvPr id="6" name="Picture 2" descr="http://static.4amcloud.net/medias/ioc/BuenosAires2013/images/20130909_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06" y="4005065"/>
            <a:ext cx="5100301" cy="28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hodnotící komise MOV LOH 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89101-0A9C-4750-A36F-2282AAB49991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4CE82C-6504-4CF5-89D8-7C89A4C15AE5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306" y="1700808"/>
            <a:ext cx="90316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207568" y="522920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FFFFFF"/>
                </a:solidFill>
              </a:rPr>
              <a:t>Hodnotící komise vyřadila BAKU, DAUHÁ a PRAHU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hodnotící komise MOV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4865340"/>
          </a:xfrm>
        </p:spPr>
        <p:txBody>
          <a:bodyPr/>
          <a:lstStyle/>
          <a:p>
            <a:r>
              <a:rPr lang="cs-CZ" sz="2800" dirty="0"/>
              <a:t>Hodnotí projekty kandidátských měst – podrobněji ze všech hledisek</a:t>
            </a:r>
          </a:p>
          <a:p>
            <a:r>
              <a:rPr lang="cs-CZ" sz="2800" dirty="0"/>
              <a:t>90 stránek 4 kandidátské města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89101-0A9C-4750-A36F-2282AAB49991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ED6A2D3-ED30-4F4D-BA6E-59E8BA3CAC94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2736684"/>
            <a:ext cx="7560840" cy="409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Kdo volí pořadatele OH?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625" y="1000126"/>
            <a:ext cx="8229600" cy="557212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Kongres MOV</a:t>
            </a:r>
          </a:p>
          <a:p>
            <a:pPr lvl="1" eaLnBrk="1" hangingPunct="1">
              <a:defRPr/>
            </a:pPr>
            <a:r>
              <a:rPr lang="cs-CZ" sz="2400" dirty="0"/>
              <a:t>Členové MOV  - přirozené osobnosti nejsou zástupcem své země, ale jsou zástupci MOV ve své zemi, aby šířili olympijskou myšlenku podle Olympijské charty</a:t>
            </a:r>
          </a:p>
          <a:p>
            <a:pPr lvl="1" eaLnBrk="1" hangingPunct="1">
              <a:defRPr/>
            </a:pPr>
            <a:r>
              <a:rPr lang="cs-CZ" sz="2400" dirty="0"/>
              <a:t>Pravidla pro členy MOV:</a:t>
            </a:r>
          </a:p>
          <a:p>
            <a:pPr lvl="2" eaLnBrk="1" hangingPunct="1">
              <a:defRPr/>
            </a:pPr>
            <a:r>
              <a:rPr lang="cs-CZ" sz="2000" dirty="0"/>
              <a:t>Maximum 115 členů</a:t>
            </a:r>
          </a:p>
          <a:p>
            <a:pPr lvl="2" eaLnBrk="1" hangingPunct="1">
              <a:defRPr/>
            </a:pPr>
            <a:r>
              <a:rPr lang="cs-CZ" sz="2000" dirty="0"/>
              <a:t>Max. 70 individuálních členů, Max.15 aktivních sportovců a Max. 15 zástupců sportovních svazů </a:t>
            </a:r>
          </a:p>
          <a:p>
            <a:pPr lvl="1" eaLnBrk="1" hangingPunct="1">
              <a:defRPr/>
            </a:pPr>
            <a:r>
              <a:rPr lang="cs-CZ" sz="2400" dirty="0"/>
              <a:t>Současné složení 110 členů:</a:t>
            </a:r>
          </a:p>
          <a:p>
            <a:pPr lvl="2" eaLnBrk="1" hangingPunct="1">
              <a:defRPr/>
            </a:pPr>
            <a:r>
              <a:rPr lang="cs-CZ" sz="2000" dirty="0"/>
              <a:t>32 čestných členů </a:t>
            </a:r>
          </a:p>
          <a:p>
            <a:pPr lvl="2" eaLnBrk="1" hangingPunct="1">
              <a:defRPr/>
            </a:pPr>
            <a:r>
              <a:rPr lang="cs-CZ" sz="2000" dirty="0"/>
              <a:t>Od roku 2013 prezident Thomas </a:t>
            </a:r>
            <a:r>
              <a:rPr lang="cs-CZ" sz="2000" dirty="0"/>
              <a:t>Bach </a:t>
            </a:r>
            <a:r>
              <a:rPr lang="cs-CZ" sz="2000" dirty="0"/>
              <a:t>(Něm)</a:t>
            </a:r>
          </a:p>
          <a:p>
            <a:pPr lvl="2" eaLnBrk="1" hangingPunct="1">
              <a:defRPr/>
            </a:pPr>
            <a:r>
              <a:rPr lang="cs-CZ" sz="2000" dirty="0"/>
              <a:t>2004 – 2012 člen MOV i Jan Železný</a:t>
            </a:r>
            <a:endParaRPr lang="cs-CZ" dirty="0" smtClean="0"/>
          </a:p>
          <a:p>
            <a:pPr lvl="2" eaLnBrk="1" hangingPunct="1"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5129-38BE-43C1-80F3-2BE4E3BB839A}" type="slidenum">
              <a:rPr lang="cs-CZ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CCF9AFA-9970-4A38-ADF1-2570E6E15EB3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551" y="4357688"/>
            <a:ext cx="1428750" cy="1885950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Zdroje financování MOV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EE9EE-83F6-4BBA-B162-1202C6811B65}" type="slidenum">
              <a:rPr lang="cs-CZ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95CE8D5-A808-48EC-934F-1743C0BB9D9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988840"/>
            <a:ext cx="731771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prostředků MOV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89101-0A9C-4750-A36F-2282AAB49991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C5289FC-342E-4461-BD22-9D328A8709A8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700808"/>
            <a:ext cx="771389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Jak dopadla volba v Kodani v roce 2009?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/>
              <a:t>	</a:t>
            </a:r>
            <a:r>
              <a:rPr lang="cs-CZ" sz="2000" b="1" dirty="0"/>
              <a:t>1.Kolo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/>
              <a:t>	Madrid: 28 hlasů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/>
              <a:t>	Rio de </a:t>
            </a:r>
            <a:r>
              <a:rPr lang="cs-CZ" sz="2000" dirty="0" err="1"/>
              <a:t>Janeiro</a:t>
            </a:r>
            <a:r>
              <a:rPr lang="cs-CZ" sz="2000" dirty="0"/>
              <a:t>: 26 hlasů</a:t>
            </a:r>
            <a:br>
              <a:rPr lang="cs-CZ" sz="2000" dirty="0"/>
            </a:br>
            <a:r>
              <a:rPr lang="cs-CZ" sz="2000" dirty="0" err="1"/>
              <a:t>Tokyo</a:t>
            </a:r>
            <a:r>
              <a:rPr lang="cs-CZ" sz="2000" dirty="0"/>
              <a:t>: 22 hlasů</a:t>
            </a:r>
            <a:br>
              <a:rPr lang="cs-CZ" sz="2000" dirty="0"/>
            </a:br>
            <a:r>
              <a:rPr lang="cs-CZ" sz="2000" dirty="0"/>
              <a:t>Chicago: 18 hlasů</a:t>
            </a:r>
            <a:br>
              <a:rPr lang="cs-CZ" sz="2000" dirty="0"/>
            </a:br>
            <a:r>
              <a:rPr lang="cs-CZ" sz="2000" dirty="0"/>
              <a:t>  </a:t>
            </a:r>
            <a:br>
              <a:rPr lang="cs-CZ" sz="2000" dirty="0"/>
            </a:br>
            <a:r>
              <a:rPr lang="cs-CZ" sz="2000" b="1" dirty="0"/>
              <a:t>2.kolo</a:t>
            </a:r>
            <a:br>
              <a:rPr lang="cs-CZ" sz="2000" b="1" dirty="0"/>
            </a:br>
            <a:r>
              <a:rPr lang="cs-CZ" sz="2000" dirty="0" err="1"/>
              <a:t>Tokyo</a:t>
            </a:r>
            <a:r>
              <a:rPr lang="cs-CZ" sz="2000" dirty="0"/>
              <a:t>: 20 hlasů</a:t>
            </a:r>
            <a:br>
              <a:rPr lang="cs-CZ" sz="2000" dirty="0"/>
            </a:br>
            <a:r>
              <a:rPr lang="cs-CZ" sz="2000" dirty="0"/>
              <a:t>Rio de </a:t>
            </a:r>
            <a:r>
              <a:rPr lang="cs-CZ" sz="2000" dirty="0" err="1"/>
              <a:t>Janeiro</a:t>
            </a:r>
            <a:r>
              <a:rPr lang="cs-CZ" sz="2000" dirty="0"/>
              <a:t>: 46 hlasů</a:t>
            </a:r>
            <a:br>
              <a:rPr lang="cs-CZ" sz="2000" dirty="0"/>
            </a:br>
            <a:r>
              <a:rPr lang="cs-CZ" sz="2000" dirty="0"/>
              <a:t>Madrid: 29 hlasů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b="1" dirty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b="1" dirty="0"/>
              <a:t>	3.kolo</a:t>
            </a:r>
            <a:br>
              <a:rPr lang="cs-CZ" sz="2000" b="1" dirty="0"/>
            </a:br>
            <a:r>
              <a:rPr lang="cs-CZ" sz="2000" b="1" dirty="0"/>
              <a:t>Rio de </a:t>
            </a:r>
            <a:r>
              <a:rPr lang="cs-CZ" sz="2000" b="1" dirty="0" err="1"/>
              <a:t>Janeiro</a:t>
            </a:r>
            <a:r>
              <a:rPr lang="cs-CZ" sz="2000" b="1" dirty="0"/>
              <a:t>: 66 hlasů – 1. LOH na kontinentu Jižní Ameriky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Madrid: 32 hlasů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3B2D2-9B5D-4B73-996A-AD0835060DEC}" type="slidenum">
              <a:rPr lang="cs-CZ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DB65992-A7EE-48CC-A798-1ABD4E1D019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600" b="1" dirty="0"/>
              <a:t>Sportovní akce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80000"/>
              </a:spcBef>
              <a:buNone/>
              <a:defRPr/>
            </a:pPr>
            <a:r>
              <a:rPr lang="cs-CZ" sz="2800" dirty="0">
                <a:sym typeface="Wingdings" pitchFamily="2" charset="2"/>
              </a:rPr>
              <a:t>Fáze přípravné fáze ucházení se o pořadatelství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80000"/>
              </a:spcBef>
              <a:buFont typeface="Wingdings" pitchFamily="2" charset="2"/>
              <a:buAutoNum type="arabicPeriod"/>
              <a:defRPr/>
            </a:pPr>
            <a:r>
              <a:rPr lang="cs-CZ" sz="2400" dirty="0">
                <a:sym typeface="Wingdings" pitchFamily="2" charset="2"/>
              </a:rPr>
              <a:t>Založit organizační výbor: Určit odpovědnou osobu, tým lidí, kteří začnou sportovní akci připravovat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80000"/>
              </a:spcBef>
              <a:buFont typeface="Wingdings" pitchFamily="2" charset="2"/>
              <a:buAutoNum type="arabicPeriod"/>
              <a:defRPr/>
            </a:pPr>
            <a:r>
              <a:rPr lang="cs-CZ" sz="2400" dirty="0">
                <a:sym typeface="Wingdings" pitchFamily="2" charset="2"/>
              </a:rPr>
              <a:t>Představit projekt u národního svazu: získat termín v kalendáři, nutnost dodržet normy (např. hrát s určitým typem míčů), schválení sponzoři, bodování, atd.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80000"/>
              </a:spcBef>
              <a:buFont typeface="Wingdings" pitchFamily="2" charset="2"/>
              <a:buAutoNum type="arabicPeriod"/>
              <a:defRPr/>
            </a:pPr>
            <a:r>
              <a:rPr lang="cs-CZ" sz="2400" dirty="0">
                <a:sym typeface="Wingdings" pitchFamily="2" charset="2"/>
              </a:rPr>
              <a:t>Získat </a:t>
            </a:r>
            <a:r>
              <a:rPr lang="cs-CZ" sz="2400" dirty="0">
                <a:sym typeface="Wingdings" pitchFamily="2" charset="2"/>
              </a:rPr>
              <a:t>schválení od národního svazu: bez schválení nezíská vítěz body do národního žebříčku, atd. Bude se jednat „pouze“ o neoficiální sportovní akci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80000"/>
              </a:spcBef>
              <a:buFont typeface="Wingdings" pitchFamily="2" charset="2"/>
              <a:buAutoNum type="arabicPeriod"/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773A1-B333-4561-BDBA-26BE24EA3FA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E1746-D7D6-4B0B-B49B-12CF8438832D}" type="slidenum">
              <a:rPr lang="cs-CZ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7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Složení organizačního výboru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85876"/>
            <a:ext cx="8229600" cy="484822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Předseda organizačního výboru a ředitel mítinku</a:t>
            </a:r>
          </a:p>
          <a:p>
            <a:pPr>
              <a:defRPr/>
            </a:pPr>
            <a:r>
              <a:rPr lang="cs-CZ" sz="2400" dirty="0"/>
              <a:t>Marketingový ředitel a manažer závodníků</a:t>
            </a:r>
          </a:p>
          <a:p>
            <a:pPr>
              <a:defRPr/>
            </a:pPr>
            <a:r>
              <a:rPr lang="cs-CZ" sz="2400" dirty="0"/>
              <a:t>Předseda zahraniční komise</a:t>
            </a:r>
          </a:p>
          <a:p>
            <a:pPr>
              <a:defRPr/>
            </a:pPr>
            <a:r>
              <a:rPr lang="cs-CZ" sz="2400" dirty="0"/>
              <a:t>Hlavní rozhodčí</a:t>
            </a:r>
          </a:p>
          <a:p>
            <a:pPr>
              <a:defRPr/>
            </a:pPr>
            <a:r>
              <a:rPr lang="cs-CZ" sz="2400" dirty="0"/>
              <a:t>Účetní a hospodář</a:t>
            </a:r>
          </a:p>
          <a:p>
            <a:pPr>
              <a:defRPr/>
            </a:pPr>
            <a:r>
              <a:rPr lang="cs-CZ" sz="2400" dirty="0"/>
              <a:t>Hlavní organizační asistent</a:t>
            </a:r>
          </a:p>
          <a:p>
            <a:pPr>
              <a:defRPr/>
            </a:pPr>
            <a:r>
              <a:rPr lang="cs-CZ" sz="2400" dirty="0"/>
              <a:t>Hlavní technik</a:t>
            </a:r>
          </a:p>
          <a:p>
            <a:pPr>
              <a:defRPr/>
            </a:pPr>
            <a:r>
              <a:rPr lang="cs-CZ" sz="2400" dirty="0"/>
              <a:t>Zástupce antidopingové komise</a:t>
            </a:r>
          </a:p>
          <a:p>
            <a:pPr>
              <a:defRPr/>
            </a:pPr>
            <a:r>
              <a:rPr lang="cs-CZ" sz="2400" dirty="0"/>
              <a:t>Manažer závodníků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Pro každou akci </a:t>
            </a:r>
          </a:p>
          <a:p>
            <a:pPr marL="0" indent="0">
              <a:buNone/>
              <a:defRPr/>
            </a:pPr>
            <a:r>
              <a:rPr lang="cs-CZ" sz="2400" b="1" dirty="0"/>
              <a:t>může být individuální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CE8BF-717C-4DEF-88CF-EB8912C83FE4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DF2E8C84-B555-48F8-B90E-C6E0E603C421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pic>
        <p:nvPicPr>
          <p:cNvPr id="6" name="Picture 2" descr="http://obchodni-rejstrik.podnikani.cz/rejstrik-nahled/vor-01695967-organizacni-vybor-mistrovstvi-evropy-ve-fotbale-do-21-let-o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96" y="3711600"/>
            <a:ext cx="3694105" cy="31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Příklad organizačního výboru: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cs-CZ" sz="2400" dirty="0"/>
              <a:t>OV MS v Biatlonu 2013 – prezentovaný 3 měsíce před akcí</a:t>
            </a:r>
          </a:p>
          <a:p>
            <a:pPr>
              <a:defRPr/>
            </a:pPr>
            <a:r>
              <a:rPr lang="cs-CZ" sz="1800" dirty="0"/>
              <a:t>Předseda organizačního výboru - Jiří </a:t>
            </a:r>
            <a:r>
              <a:rPr lang="cs-CZ" sz="1800" dirty="0" err="1"/>
              <a:t>Hamza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Ředitel soutěží - Vlastimil Jakeš</a:t>
            </a:r>
          </a:p>
          <a:p>
            <a:pPr>
              <a:defRPr/>
            </a:pPr>
            <a:r>
              <a:rPr lang="cs-CZ" sz="1800" dirty="0"/>
              <a:t>Kancelář organizačního výboru - Michal </a:t>
            </a:r>
            <a:r>
              <a:rPr lang="cs-CZ" sz="1800" dirty="0" err="1"/>
              <a:t>Zicháček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Marketing - Ota Binder</a:t>
            </a:r>
          </a:p>
          <a:p>
            <a:pPr>
              <a:defRPr/>
            </a:pPr>
            <a:r>
              <a:rPr lang="cs-CZ" sz="1800" dirty="0"/>
              <a:t>Ubytování – Alena Vaculová</a:t>
            </a:r>
          </a:p>
          <a:p>
            <a:pPr>
              <a:defRPr/>
            </a:pPr>
            <a:r>
              <a:rPr lang="cs-CZ" sz="1800" dirty="0"/>
              <a:t>Dobrovolníci – Jiří Kutal</a:t>
            </a:r>
          </a:p>
          <a:p>
            <a:pPr>
              <a:defRPr/>
            </a:pPr>
            <a:r>
              <a:rPr lang="cs-CZ" sz="1800" dirty="0"/>
              <a:t>Média – Jiří </a:t>
            </a:r>
            <a:r>
              <a:rPr lang="cs-CZ" sz="1800" dirty="0" err="1"/>
              <a:t>Pošvář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TV a mediální operace – Jan </a:t>
            </a:r>
            <a:r>
              <a:rPr lang="cs-CZ" sz="1800" dirty="0" err="1"/>
              <a:t>Skřička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VIP Hosté – Dana Jamborová</a:t>
            </a:r>
          </a:p>
          <a:p>
            <a:pPr>
              <a:defRPr/>
            </a:pPr>
            <a:r>
              <a:rPr lang="cs-CZ" sz="1800" dirty="0"/>
              <a:t>Manažer stánkového prodeje – Daniela </a:t>
            </a:r>
            <a:r>
              <a:rPr lang="cs-CZ" sz="1800" dirty="0" err="1"/>
              <a:t>Hodáňová</a:t>
            </a:r>
            <a:endParaRPr lang="cs-CZ" sz="18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16DAB-CAD9-47C8-8A67-97BED8296C1F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CE8BF-717C-4DEF-88CF-EB8912C83FE4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Doc. Ing. Jiří Novotný, CSc. FSpS MUNI 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8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Příklad organizačního výboru: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CE8BF-717C-4DEF-88CF-EB8912C83FE4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7119A92-4FB7-415A-AE13-CCC3D5F319EE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524000" y="1268761"/>
            <a:ext cx="8460432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  <a:defRPr/>
            </a:pPr>
            <a:r>
              <a:rPr lang="cs-CZ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Organizační výbor </a:t>
            </a:r>
            <a:r>
              <a:rPr lang="cs-CZ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v Biatlonu </a:t>
            </a:r>
            <a:r>
              <a:rPr lang="cs-CZ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jednotlivé složky:</a:t>
            </a:r>
            <a:endParaRPr lang="cs-CZ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  <a:defRPr/>
            </a:pP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 </a:t>
            </a: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rozhodčích, </a:t>
            </a:r>
            <a:endParaRPr lang="cs-CZ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  <a:defRPr/>
            </a:pP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70-100 lidí hlavní </a:t>
            </a: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štáb </a:t>
            </a:r>
            <a:r>
              <a:rPr lang="cs-CZ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oganizátorů</a:t>
            </a: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  <a:defRPr/>
            </a:pP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 </a:t>
            </a: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- 500 dobrovolníků, </a:t>
            </a:r>
            <a:endParaRPr lang="cs-CZ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  <a:defRPr/>
            </a:pP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policistů, </a:t>
            </a:r>
            <a:endParaRPr lang="cs-CZ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  <a:defRPr/>
            </a:pP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 </a:t>
            </a: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řidičů autobusů a aut, </a:t>
            </a:r>
            <a:endParaRPr lang="cs-CZ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  <a:defRPr/>
            </a:pP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Celkem se </a:t>
            </a: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MS v </a:t>
            </a:r>
            <a:r>
              <a:rPr lang="cs-CZ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Biathlonu</a:t>
            </a: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Novém Městě na Moravě 2013 </a:t>
            </a: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podílelo asi 900 lidí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  <a:defRPr/>
            </a:pPr>
            <a:endParaRPr lang="cs-CZ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  <a:defRPr/>
            </a:pPr>
            <a:r>
              <a:rPr lang="cs-CZ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DNES organizační výbor MS v Biatlonu 2013 </a:t>
            </a:r>
            <a:r>
              <a:rPr lang="cs-CZ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změnil na Organizační výbor Světového poháru v </a:t>
            </a:r>
            <a:r>
              <a:rPr lang="cs-CZ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biatlonu 2015 </a:t>
            </a:r>
            <a:endParaRPr lang="cs-CZ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Blip>
                <a:blip r:embed="rId2"/>
              </a:buBlip>
              <a:defRPr/>
            </a:pPr>
            <a:endParaRPr lang="cs-CZ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936104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Sportovní akce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9453" y="980728"/>
            <a:ext cx="8499035" cy="561402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Nejprve uspořádat menší závody a postupně se vypracovávat </a:t>
            </a:r>
          </a:p>
          <a:p>
            <a:pPr>
              <a:defRPr/>
            </a:pPr>
            <a:r>
              <a:rPr lang="cs-CZ" sz="2000" dirty="0"/>
              <a:t>Organizátorské úspěchy - pokračuje: </a:t>
            </a:r>
          </a:p>
          <a:p>
            <a:pPr lvl="1">
              <a:defRPr/>
            </a:pPr>
            <a:r>
              <a:rPr lang="cs-CZ" sz="1800" dirty="0"/>
              <a:t>Florbalový Czech Open, PIM, Zlatá tretra, Moto GP, Jizerská 50, Velká Pardubická…</a:t>
            </a:r>
          </a:p>
          <a:p>
            <a:pPr>
              <a:defRPr/>
            </a:pPr>
            <a:r>
              <a:rPr lang="cs-CZ" sz="2000" dirty="0"/>
              <a:t>Nepokračující či přerušované akce: </a:t>
            </a:r>
          </a:p>
          <a:p>
            <a:pPr lvl="1">
              <a:defRPr/>
            </a:pPr>
            <a:r>
              <a:rPr lang="cs-CZ" sz="1800" dirty="0"/>
              <a:t>Světová liga v </a:t>
            </a:r>
            <a:r>
              <a:rPr lang="cs-CZ" sz="1800" dirty="0" err="1"/>
              <a:t>beachvolejbale</a:t>
            </a:r>
            <a:r>
              <a:rPr lang="cs-CZ" sz="1800" dirty="0"/>
              <a:t>, Světový pohár v klasickém i sjezdovém lyžování, mužský tenisový turnaj ATP kategorie, halový fotbalový turnaj</a:t>
            </a:r>
            <a:r>
              <a:rPr lang="cs-CZ" sz="1600" dirty="0"/>
              <a:t> </a:t>
            </a:r>
          </a:p>
          <a:p>
            <a:pPr>
              <a:defRPr/>
            </a:pPr>
            <a:r>
              <a:rPr lang="cs-CZ" sz="2000" dirty="0"/>
              <a:t>Jednorázové akce s rotujícím pořadatelstvím</a:t>
            </a:r>
          </a:p>
          <a:p>
            <a:pPr lvl="1">
              <a:defRPr/>
            </a:pPr>
            <a:r>
              <a:rPr lang="cs-CZ" sz="1800" dirty="0"/>
              <a:t>2009: MS v klasickém lyžování v Liberci – nepovedlo se,  - nebyla vůle a podpora pořádat velké sportovní akce</a:t>
            </a:r>
          </a:p>
          <a:p>
            <a:pPr lvl="1">
              <a:defRPr/>
            </a:pPr>
            <a:r>
              <a:rPr lang="cs-CZ" sz="1800" dirty="0"/>
              <a:t>2010: MS v basketbalu žen – povedlo se – napravili jsme reputaci…</a:t>
            </a:r>
          </a:p>
          <a:p>
            <a:pPr lvl="1">
              <a:defRPr/>
            </a:pPr>
            <a:r>
              <a:rPr lang="cs-CZ" sz="1800" dirty="0"/>
              <a:t>2012 i 2013: Davis Cup + </a:t>
            </a:r>
            <a:r>
              <a:rPr lang="cs-CZ" sz="1800" dirty="0" err="1"/>
              <a:t>Fed</a:t>
            </a:r>
            <a:r>
              <a:rPr lang="cs-CZ" sz="1800" dirty="0"/>
              <a:t> Cup,</a:t>
            </a:r>
          </a:p>
          <a:p>
            <a:pPr lvl="1">
              <a:defRPr/>
            </a:pPr>
            <a:r>
              <a:rPr lang="cs-CZ" sz="1800" dirty="0"/>
              <a:t>2013: MS v </a:t>
            </a:r>
            <a:r>
              <a:rPr lang="cs-CZ" sz="1800" dirty="0" err="1"/>
              <a:t>Biathlonu</a:t>
            </a:r>
            <a:r>
              <a:rPr lang="cs-CZ" sz="1800" dirty="0"/>
              <a:t> v NMNM 2013 - </a:t>
            </a:r>
            <a:r>
              <a:rPr lang="cs-CZ" sz="1800" dirty="0">
                <a:sym typeface="Wingdings" pitchFamily="2" charset="2"/>
              </a:rPr>
              <a:t> velký úspěch</a:t>
            </a:r>
          </a:p>
          <a:p>
            <a:pPr lvl="1">
              <a:defRPr/>
            </a:pPr>
            <a:r>
              <a:rPr lang="cs-CZ" sz="1800" dirty="0">
                <a:sym typeface="Wingdings" pitchFamily="2" charset="2"/>
              </a:rPr>
              <a:t>2014: </a:t>
            </a:r>
            <a:r>
              <a:rPr lang="cs-CZ" sz="1800" dirty="0" err="1">
                <a:sym typeface="Wingdings" pitchFamily="2" charset="2"/>
              </a:rPr>
              <a:t>Fed</a:t>
            </a:r>
            <a:r>
              <a:rPr lang="cs-CZ" sz="1800" dirty="0">
                <a:sym typeface="Wingdings" pitchFamily="2" charset="2"/>
              </a:rPr>
              <a:t> Cup</a:t>
            </a:r>
            <a:r>
              <a:rPr lang="cs-CZ" sz="1800" dirty="0"/>
              <a:t> </a:t>
            </a:r>
          </a:p>
          <a:p>
            <a:pPr lvl="1">
              <a:defRPr/>
            </a:pPr>
            <a:r>
              <a:rPr lang="cs-CZ" sz="1800" dirty="0"/>
              <a:t>2015: ME ve fotbale do 21 let, MS v hokeji, HME v atletice???</a:t>
            </a:r>
            <a:endParaRPr lang="cs-CZ" sz="2400" dirty="0"/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05969-9AB7-4F56-94ED-8C6FCA03D0B7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BBD8008-CE0F-45BC-AA86-30051598300A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888FE-F770-4A8B-BED1-F98EFC6681A6}" type="slidenum">
              <a:rPr lang="cs-CZ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5190344-BDCD-46F0-913E-A8769B83243C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Schvalovací proces pro OH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56792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sz="2800" dirty="0"/>
              <a:t>Volební pravidla uvedené v Olympijské chartě</a:t>
            </a:r>
          </a:p>
          <a:p>
            <a:pPr eaLnBrk="1" hangingPunct="1">
              <a:defRPr/>
            </a:pPr>
            <a:r>
              <a:rPr lang="cs-CZ" sz="2800" dirty="0"/>
              <a:t>Má 2 fáze: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cs-CZ" sz="2400" b="1" dirty="0"/>
              <a:t>Uchazečskou</a:t>
            </a:r>
            <a:r>
              <a:rPr lang="cs-CZ" sz="2400" dirty="0"/>
              <a:t> – dotazník 25 témat ohledně organizace OH, trvá 10 měsíců – </a:t>
            </a:r>
            <a:r>
              <a:rPr lang="cs-CZ" sz="2400" dirty="0" err="1"/>
              <a:t>Applicant</a:t>
            </a:r>
            <a:r>
              <a:rPr lang="cs-CZ" sz="2400" dirty="0"/>
              <a:t> City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cs-CZ" sz="2400" b="1" dirty="0"/>
              <a:t>Kandidátskou</a:t>
            </a:r>
            <a:r>
              <a:rPr lang="cs-CZ" sz="2400" dirty="0"/>
              <a:t> – zúžený výběr měst, vybrané hodnotící komisí – </a:t>
            </a:r>
            <a:r>
              <a:rPr lang="cs-CZ" sz="2400" dirty="0" err="1"/>
              <a:t>Candiadte</a:t>
            </a:r>
            <a:r>
              <a:rPr lang="cs-CZ" sz="2400" dirty="0"/>
              <a:t> City</a:t>
            </a:r>
          </a:p>
          <a:p>
            <a:pPr lvl="2" eaLnBrk="1" hangingPunct="1">
              <a:defRPr/>
            </a:pPr>
            <a:r>
              <a:rPr lang="cs-CZ" sz="2000" dirty="0"/>
              <a:t>Při volbě na kongresu MOV má každé město 55 min. prezentace</a:t>
            </a:r>
          </a:p>
          <a:p>
            <a:pPr eaLnBrk="1" hangingPunct="1">
              <a:defRPr/>
            </a:pPr>
            <a:r>
              <a:rPr lang="cs-CZ" sz="2800" dirty="0"/>
              <a:t>O pořádání se může ucházet jen město schválené NOV</a:t>
            </a:r>
            <a:endParaRPr lang="cs-CZ" dirty="0" smtClean="0"/>
          </a:p>
          <a:p>
            <a:pPr eaLnBrk="1" hangingPunct="1">
              <a:buNone/>
              <a:defRPr/>
            </a:pPr>
            <a:endParaRPr lang="cs-CZ" dirty="0" smtClean="0"/>
          </a:p>
        </p:txBody>
      </p:sp>
      <p:pic>
        <p:nvPicPr>
          <p:cNvPr id="9222" name="Picture 4" descr="F:\Olym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1" y="1285875"/>
            <a:ext cx="3305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Rozměr a význam letních OH</a:t>
            </a:r>
          </a:p>
        </p:txBody>
      </p:sp>
      <p:sp>
        <p:nvSpPr>
          <p:cNvPr id="10243" name="Rectangle 13"/>
          <p:cNvSpPr>
            <a:spLocks noChangeArrowheads="1"/>
          </p:cNvSpPr>
          <p:nvPr/>
        </p:nvSpPr>
        <p:spPr bwMode="auto">
          <a:xfrm>
            <a:off x="1874331" y="899760"/>
            <a:ext cx="7891904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ts val="1950"/>
              </a:lnSpc>
              <a:spcBef>
                <a:spcPts val="1588"/>
              </a:spcBef>
              <a:spcAft>
                <a:spcPct val="0"/>
              </a:spcAft>
            </a:pPr>
            <a:r>
              <a:rPr lang="cs-CZ" dirty="0">
                <a:solidFill>
                  <a:srgbClr val="FFFFFF"/>
                </a:solidFill>
              </a:rPr>
              <a:t>Letní OH jsou jednoznačně nejvýznamnější sportovní událostí, jejíž rozměr </a:t>
            </a:r>
          </a:p>
          <a:p>
            <a:pPr eaLnBrk="0" fontAlgn="base" hangingPunct="0">
              <a:lnSpc>
                <a:spcPts val="1950"/>
              </a:lnSpc>
              <a:spcBef>
                <a:spcPts val="1588"/>
              </a:spcBef>
              <a:spcAft>
                <a:spcPct val="0"/>
              </a:spcAft>
            </a:pPr>
            <a:r>
              <a:rPr lang="cs-CZ" dirty="0">
                <a:solidFill>
                  <a:srgbClr val="FFFFFF"/>
                </a:solidFill>
              </a:rPr>
              <a:t>nemá mezi dalšími sportovními událostmi obdobu.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844825"/>
            <a:ext cx="7704856" cy="46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90FBE4E-F05A-4021-A3F0-82E28DDAFD59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89101-0A9C-4750-A36F-2282AAB49991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5ACBA-10F2-40EB-80C5-3DD80446107D}" type="slidenum">
              <a:rPr lang="cs-CZ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4295F7-045C-4057-B390-570B7B105560}" type="datetime1">
              <a:rPr lang="cs-CZ" smtClean="0">
                <a:solidFill>
                  <a:srgbClr val="FFFFFF"/>
                </a:solidFill>
              </a:rPr>
              <a:t>31.10.2018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dirty="0"/>
              <a:t>Harmonogram kandidatury pro LOH 2016 – uchazečská fáze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74826" y="1484784"/>
            <a:ext cx="85693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FFFFFF"/>
                </a:solidFill>
              </a:rPr>
              <a:t>Termín	                                                    </a:t>
            </a:r>
            <a:r>
              <a:rPr lang="cs-CZ" dirty="0">
                <a:solidFill>
                  <a:srgbClr val="FFFFFF"/>
                </a:solidFill>
              </a:rPr>
              <a:t>Popis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FFFFFF"/>
                </a:solidFill>
              </a:rPr>
              <a:t> 13</a:t>
            </a:r>
            <a:r>
              <a:rPr lang="cs-CZ" dirty="0">
                <a:solidFill>
                  <a:srgbClr val="FFFFFF"/>
                </a:solidFill>
              </a:rPr>
              <a:t>. září 2007		Nejzazší termín pro odeslání informačního </a:t>
            </a:r>
            <a:r>
              <a:rPr lang="cs-CZ" dirty="0">
                <a:solidFill>
                  <a:srgbClr val="FFFFFF"/>
                </a:solidFill>
              </a:rPr>
              <a:t>dopisu   </a:t>
            </a:r>
            <a:r>
              <a:rPr lang="cs-CZ" dirty="0">
                <a:solidFill>
                  <a:srgbClr val="FFFFFF"/>
                </a:solidFill>
              </a:rPr>
              <a:t>				</a:t>
            </a:r>
            <a:r>
              <a:rPr lang="cs-CZ" dirty="0">
                <a:solidFill>
                  <a:srgbClr val="FFFFFF"/>
                </a:solidFill>
              </a:rPr>
              <a:t>MOV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FFFFFF"/>
                </a:solidFill>
              </a:rPr>
              <a:t> 1. října 2007		Složení zálohy 150 tis. USD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FFFFFF"/>
                </a:solidFill>
              </a:rPr>
              <a:t> 14</a:t>
            </a:r>
            <a:r>
              <a:rPr lang="cs-CZ" dirty="0">
                <a:solidFill>
                  <a:srgbClr val="FFFFFF"/>
                </a:solidFill>
              </a:rPr>
              <a:t>. ledna 2008		Termín pro odeslání uchazečského dotazníku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FFFFFF"/>
                </a:solidFill>
              </a:rPr>
              <a:t> Leden </a:t>
            </a:r>
            <a:r>
              <a:rPr lang="cs-CZ" dirty="0">
                <a:solidFill>
                  <a:srgbClr val="FFFFFF"/>
                </a:solidFill>
              </a:rPr>
              <a:t>- červen 2008	Posuzování uchazečského </a:t>
            </a:r>
            <a:r>
              <a:rPr lang="cs-CZ" dirty="0">
                <a:solidFill>
                  <a:srgbClr val="FFFFFF"/>
                </a:solidFill>
              </a:rPr>
              <a:t>dotazníku hodnotící komisí 			MOV</a:t>
            </a: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srgbClr val="FFFFFF"/>
                </a:solidFill>
              </a:rPr>
              <a:t> červen </a:t>
            </a:r>
            <a:r>
              <a:rPr lang="cs-CZ" dirty="0">
                <a:solidFill>
                  <a:srgbClr val="FFFFFF"/>
                </a:solidFill>
              </a:rPr>
              <a:t>2008		Výběr kandidátských měst pro XXXI. Olympijské hry </a:t>
            </a:r>
            <a:r>
              <a:rPr lang="cs-CZ" dirty="0">
                <a:solidFill>
                  <a:srgbClr val="FFFFFF"/>
                </a:solidFill>
              </a:rPr>
              <a:t>				hodnotící komisí MOV</a:t>
            </a:r>
            <a:r>
              <a:rPr lang="cs-CZ" dirty="0">
                <a:solidFill>
                  <a:srgbClr val="FFFFFF"/>
                </a:solidFill>
              </a:rPr>
              <a:t>				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FFFFFF"/>
                </a:solidFill>
              </a:rPr>
              <a:t>© Doc. Ing. Jiří Novotný, CSc. FSpS MUNI 2018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931</Words>
  <Application>Microsoft Office PowerPoint</Application>
  <PresentationFormat>Širokoúhlá obrazovka</PresentationFormat>
  <Paragraphs>180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15</vt:i4>
      </vt:variant>
      <vt:variant>
        <vt:lpstr>Nadpisy snímků</vt:lpstr>
      </vt:variant>
      <vt:variant>
        <vt:i4>17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Motiv Office</vt:lpstr>
      <vt:lpstr>1_Body</vt:lpstr>
      <vt:lpstr>3_Body</vt:lpstr>
      <vt:lpstr>4_Body</vt:lpstr>
      <vt:lpstr>5_Body</vt:lpstr>
      <vt:lpstr>6_Body</vt:lpstr>
      <vt:lpstr>7_Body</vt:lpstr>
      <vt:lpstr>8_Body</vt:lpstr>
      <vt:lpstr>9_Body</vt:lpstr>
      <vt:lpstr>10_Body</vt:lpstr>
      <vt:lpstr>11_Body</vt:lpstr>
      <vt:lpstr>12_Body</vt:lpstr>
      <vt:lpstr>13_Body</vt:lpstr>
      <vt:lpstr>14_Body</vt:lpstr>
      <vt:lpstr>15_Body</vt:lpstr>
      <vt:lpstr>Schvalovací proces velké mezinárodní sportovní akce</vt:lpstr>
      <vt:lpstr>Sportovní akce</vt:lpstr>
      <vt:lpstr>Složení organizačního výboru</vt:lpstr>
      <vt:lpstr>Příklad organizačního výboru:</vt:lpstr>
      <vt:lpstr>Příklad organizačního výboru:</vt:lpstr>
      <vt:lpstr>Sportovní akce v ČR</vt:lpstr>
      <vt:lpstr>Schvalovací proces pro OH</vt:lpstr>
      <vt:lpstr>Rozměr a význam letních OH</vt:lpstr>
      <vt:lpstr>Harmonogram kandidatury pro LOH 2016 – uchazečská fáze</vt:lpstr>
      <vt:lpstr>Harmonogram kandidatury pro LOH 2016 – kandidátská fáze</vt:lpstr>
      <vt:lpstr>Jaké aspekty bere hodnotící komise MOV na vědomí</vt:lpstr>
      <vt:lpstr>Zpráva hodnotící komise MOV LOH 2016</vt:lpstr>
      <vt:lpstr>Zpráva hodnotící komise MOV</vt:lpstr>
      <vt:lpstr>Kdo volí pořadatele OH?</vt:lpstr>
      <vt:lpstr>Zdroje financování MOV</vt:lpstr>
      <vt:lpstr>Distribuce prostředků MOV</vt:lpstr>
      <vt:lpstr>Jak dopadla volba v Kodani v roce 2009?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Schvalovací proces velké mezinárodní sportovní akce</dc:title>
  <dc:creator>fsps</dc:creator>
  <cp:lastModifiedBy>fsps</cp:lastModifiedBy>
  <cp:revision>4</cp:revision>
  <dcterms:created xsi:type="dcterms:W3CDTF">2018-10-31T15:06:01Z</dcterms:created>
  <dcterms:modified xsi:type="dcterms:W3CDTF">2018-10-31T15:25:07Z</dcterms:modified>
</cp:coreProperties>
</file>