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25"/>
  </p:handoutMasterIdLst>
  <p:sldIdLst>
    <p:sldId id="444" r:id="rId2"/>
    <p:sldId id="378" r:id="rId3"/>
    <p:sldId id="379" r:id="rId4"/>
    <p:sldId id="380" r:id="rId5"/>
    <p:sldId id="381" r:id="rId6"/>
    <p:sldId id="382" r:id="rId7"/>
    <p:sldId id="383" r:id="rId8"/>
    <p:sldId id="388" r:id="rId9"/>
    <p:sldId id="389" r:id="rId10"/>
    <p:sldId id="390" r:id="rId11"/>
    <p:sldId id="391" r:id="rId12"/>
    <p:sldId id="393" r:id="rId13"/>
    <p:sldId id="403" r:id="rId14"/>
    <p:sldId id="412" r:id="rId15"/>
    <p:sldId id="443" r:id="rId16"/>
    <p:sldId id="448" r:id="rId17"/>
    <p:sldId id="447" r:id="rId18"/>
    <p:sldId id="446" r:id="rId19"/>
    <p:sldId id="405" r:id="rId20"/>
    <p:sldId id="445" r:id="rId21"/>
    <p:sldId id="449" r:id="rId22"/>
    <p:sldId id="404" r:id="rId23"/>
    <p:sldId id="304" r:id="rId2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5338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  <a:srgbClr val="99CCFF"/>
    <a:srgbClr val="FFCC00"/>
    <a:srgbClr val="FFFF00"/>
    <a:srgbClr val="CCFFFF"/>
    <a:srgbClr val="66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6" autoAdjust="0"/>
    <p:restoredTop sz="9466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C358F7-7000-430A-A099-CBB4FE6AF9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842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B777-CFE0-41F4-B09D-09EBDB7B47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6C6-534C-4D43-A1DF-A585B6051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2737-C5E9-4272-A923-3BD0310C6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24E6-F90D-43C9-9417-6F6381EF0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59E3-AFA8-4F2F-804F-1D0BB207F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2D6-A2E3-41B7-AF88-7068BDC287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A1E-637B-4EAD-A1B4-2FCA2A5AEE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1F36-3CBE-4CED-889D-A8CAF6D3B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E88D-1161-494E-A15D-7AFF31C026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1A7E-47A7-4EF3-815D-057A159575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4B319F-9301-4B84-971B-CA56CC1E97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BF0FD76-1DDE-42D6-B712-D35FAC2AB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43620" y="764704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Trestní právo v mezinárodním a evropském </a:t>
            </a:r>
            <a:r>
              <a:rPr lang="cs-CZ" sz="3600" b="1" cap="all" dirty="0" smtClean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prostředí</a:t>
            </a:r>
          </a:p>
          <a:p>
            <a:endParaRPr lang="cs-CZ" sz="36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11.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5. </a:t>
            </a:r>
            <a:r>
              <a:rPr lang="cs-CZ" sz="2400" b="1" dirty="0" smtClean="0">
                <a:solidFill>
                  <a:prstClr val="white"/>
                </a:solidFill>
                <a:latin typeface="Corbel"/>
              </a:rPr>
              <a:t>2017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4147504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468313" y="2132856"/>
            <a:ext cx="822960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Na úrovni diplomatické a konzulární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Mezi ministerstvy a jinými ústředními státními orgány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9900"/>
                </a:solidFill>
                <a:latin typeface="+mj-lt"/>
              </a:rPr>
              <a:t>Přímá spolupráce mezi justičními orgány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Podoby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Vydávací řízení</a:t>
            </a:r>
            <a:r>
              <a:rPr lang="cs-CZ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cs-CZ" dirty="0">
                <a:latin typeface="Corbel" pitchFamily="34" charset="0"/>
              </a:rPr>
              <a:t>(extradice)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 smtClean="0">
                <a:latin typeface="Corbel" pitchFamily="34" charset="0"/>
              </a:rPr>
              <a:t>Předávání </a:t>
            </a:r>
            <a:r>
              <a:rPr lang="cs-CZ" dirty="0">
                <a:latin typeface="Corbel" pitchFamily="34" charset="0"/>
              </a:rPr>
              <a:t>osob mezinárodním tribunálům a mezinárodnímu soudu a jiná povinná součinnost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Dožádání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Průvoz pro účely řízení v cizině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Převzetí a předávání trestního řízení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výkonu rozhodnutí v trestních věcech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na základě </a:t>
            </a: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evropského zatýkacího </a:t>
            </a:r>
            <a:r>
              <a:rPr lang="cs-CZ" b="1" dirty="0" smtClean="0">
                <a:solidFill>
                  <a:srgbClr val="FF9900"/>
                </a:solidFill>
                <a:latin typeface="Corbel" pitchFamily="34" charset="0"/>
              </a:rPr>
              <a:t>rozkazu a </a:t>
            </a:r>
            <a:r>
              <a:rPr lang="cs-CZ" dirty="0" smtClean="0">
                <a:latin typeface="Corbel" pitchFamily="34" charset="0"/>
              </a:rPr>
              <a:t>další</a:t>
            </a:r>
            <a:r>
              <a:rPr lang="cs-CZ" dirty="0">
                <a:latin typeface="Corbel" pitchFamily="34" charset="0"/>
              </a:rPr>
              <a:t>, moderní formy spolupráce mezi členskými státy Evropské unie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Formy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395288" y="1790701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cs-CZ" b="1" dirty="0" smtClean="0">
                <a:solidFill>
                  <a:srgbClr val="FF9900"/>
                </a:solidFill>
                <a:latin typeface="Bookman Old Style" pitchFamily="18" charset="0"/>
              </a:rPr>
              <a:t>Vývoj do konce 80. let 20. století</a:t>
            </a:r>
            <a:endParaRPr lang="cs-CZ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 smtClean="0">
                <a:latin typeface="Bookman Old Style" pitchFamily="18" charset="0"/>
              </a:rPr>
              <a:t>Reakce na důsledky 2. světové války v mezinárodním právu</a:t>
            </a: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 smtClean="0">
                <a:latin typeface="Bookman Old Style" pitchFamily="18" charset="0"/>
              </a:rPr>
              <a:t>Vznik tzv. socialistické soustavy států a důsledky pro spolupráci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 smtClean="0">
                <a:latin typeface="Bookman Old Style" pitchFamily="18" charset="0"/>
              </a:rPr>
              <a:t>OSN a Rada Evropy, ochrana lidských práv a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468313" y="4005263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b="1" dirty="0" smtClean="0">
                <a:solidFill>
                  <a:srgbClr val="FF9900"/>
                </a:solidFill>
                <a:latin typeface="Bookman Old Style" pitchFamily="18" charset="0"/>
              </a:rPr>
              <a:t>Vývoj od 90. let až do současnosti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 smtClean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 smtClean="0">
                <a:latin typeface="Bookman Old Style" pitchFamily="18" charset="0"/>
              </a:rPr>
              <a:t>Reakce </a:t>
            </a:r>
            <a:r>
              <a:rPr lang="cs-CZ" dirty="0">
                <a:latin typeface="Bookman Old Style" pitchFamily="18" charset="0"/>
              </a:rPr>
              <a:t>na společenské změny v mezinárodní justiční spolupráci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>
                <a:latin typeface="Bookman Old Style" pitchFamily="18" charset="0"/>
              </a:rPr>
              <a:t>Vztah starších a nových instrumentů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565400"/>
            <a:ext cx="8713788" cy="15113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  <a:t/>
            </a:r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Mezinárodní justiční spolupráce </a:t>
            </a:r>
            <a:br>
              <a:rPr lang="cs-CZ" sz="4000" dirty="0"/>
            </a:br>
            <a:r>
              <a:rPr lang="cs-CZ" sz="4000" dirty="0"/>
              <a:t>v trestních věcech a Evropská unie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827088" y="1628775"/>
            <a:ext cx="79787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17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73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solidFill>
                  <a:srgbClr val="FF9900"/>
                </a:solidFill>
              </a:rPr>
              <a:t>Formy spolupráce mezi členskými státy Evropské unie</a:t>
            </a:r>
          </a:p>
          <a:p>
            <a:pPr marL="0" indent="0" algn="just">
              <a:buNone/>
            </a:pPr>
            <a:endParaRPr lang="cs-CZ" sz="1700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 smtClean="0"/>
              <a:t>Evropský </a:t>
            </a:r>
            <a:r>
              <a:rPr lang="cs-CZ" sz="1700" dirty="0"/>
              <a:t>zatýkací rozkaz, Evropský příkaz k výkonu příkazu k zajištění majetku nebo důkazních prostředků EU apod.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/>
              <a:t>Zvláštní </a:t>
            </a:r>
            <a:r>
              <a:rPr lang="cs-CZ" sz="1700" dirty="0" smtClean="0"/>
              <a:t>druhy právní pomoci: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 smtClean="0"/>
              <a:t>Přeshraniční </a:t>
            </a:r>
            <a:r>
              <a:rPr lang="cs-CZ" sz="1700" dirty="0"/>
              <a:t>pronásledování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Skryté </a:t>
            </a:r>
            <a:r>
              <a:rPr lang="cs-CZ" sz="1700" dirty="0" smtClean="0"/>
              <a:t>vyšetřování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 smtClean="0"/>
              <a:t>Přeshraniční odposlech</a:t>
            </a:r>
            <a:endParaRPr lang="cs-CZ" sz="1700" dirty="0"/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předání do ciziny za účelem provedení procesních úkonů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převzetí z ciziny za stejným účelem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a předání věcí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jiné majetkové hodnoty a zajištění majetku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Předběžné zajištění věci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Společný vyšetřovací tým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Výslech prostřednictvím videotelefonu a telefonu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Poskytování informací z Rejstříku trestů</a:t>
            </a:r>
            <a:r>
              <a:rPr lang="cs-CZ" sz="1700" b="1" dirty="0"/>
              <a:t> </a:t>
            </a:r>
            <a:endParaRPr lang="cs-CZ" sz="1700" b="1" dirty="0" smtClean="0"/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 smtClean="0"/>
              <a:t>Využívání údajů z Schengenského informačního systému</a:t>
            </a:r>
            <a:endParaRPr lang="cs-CZ" sz="17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 </a:t>
            </a:r>
            <a:r>
              <a:rPr lang="cs-CZ" sz="3200" dirty="0" smtClean="0"/>
              <a:t>    </a:t>
            </a:r>
            <a:r>
              <a:rPr lang="cs-CZ" sz="3200" dirty="0"/>
              <a:t>Lisabonská smlouva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justiční spolupráce v trestní věcech – kap. 4 LS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články 82 a 83 LS</a:t>
            </a:r>
          </a:p>
          <a:p>
            <a:r>
              <a:rPr lang="cs-CZ" sz="2400" dirty="0"/>
              <a:t>trestní právo hmotné čl. 83 – způsob přijímání právních předpisů EU – pozitivní hlas všech člen. států</a:t>
            </a:r>
          </a:p>
          <a:p>
            <a:r>
              <a:rPr lang="cs-CZ" sz="2400" dirty="0"/>
              <a:t>Evropský parlament A Rada zřídí </a:t>
            </a:r>
            <a:r>
              <a:rPr lang="cs-CZ" sz="2400" b="1" dirty="0">
                <a:solidFill>
                  <a:srgbClr val="FFC000"/>
                </a:solidFill>
              </a:rPr>
              <a:t>minimální pravidla pro definice trestných činů a sankcí</a:t>
            </a:r>
            <a:r>
              <a:rPr lang="cs-CZ" sz="2400" dirty="0"/>
              <a:t>, zejm. v oblastech závažných trestných činů s přeshraničním rozměrem</a:t>
            </a:r>
          </a:p>
          <a:p>
            <a:pPr lvl="1"/>
            <a:r>
              <a:rPr lang="cs-CZ" sz="2400" dirty="0"/>
              <a:t>terorismus</a:t>
            </a:r>
          </a:p>
          <a:p>
            <a:pPr lvl="1"/>
            <a:r>
              <a:rPr lang="cs-CZ" sz="2400" dirty="0"/>
              <a:t>organizovaný zločin</a:t>
            </a:r>
          </a:p>
          <a:p>
            <a:pPr lvl="1"/>
            <a:r>
              <a:rPr lang="cs-CZ" sz="2400" dirty="0"/>
              <a:t>praní špinavých peněz 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Listina základních práv EU</a:t>
            </a:r>
            <a:endParaRPr lang="cs-CZ" sz="2400" b="1" dirty="0">
              <a:solidFill>
                <a:srgbClr val="FFC000"/>
              </a:solidFill>
            </a:endParaRPr>
          </a:p>
          <a:p>
            <a:pPr marL="536575" indent="-536575">
              <a:buClr>
                <a:srgbClr val="FF9900"/>
              </a:buClr>
              <a:buFont typeface="Wingdings" pitchFamily="2" charset="2"/>
              <a:buChar char="Ø"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Listina základních práv EU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3200" dirty="0"/>
              <a:t>integrována do</a:t>
            </a:r>
            <a:r>
              <a:rPr lang="cs-CZ" sz="3200" b="1" dirty="0"/>
              <a:t> primárního </a:t>
            </a:r>
            <a:r>
              <a:rPr lang="cs-CZ" sz="3200" dirty="0"/>
              <a:t>unijního práva čl. 6 odst. 1 Smlouvy o EU₁  </a:t>
            </a:r>
          </a:p>
          <a:p>
            <a:r>
              <a:rPr lang="cs-CZ" sz="3200" dirty="0" err="1">
                <a:solidFill>
                  <a:srgbClr val="FFC000"/>
                </a:solidFill>
              </a:rPr>
              <a:t>supranacionální</a:t>
            </a:r>
            <a:r>
              <a:rPr lang="cs-CZ" sz="3200" dirty="0">
                <a:solidFill>
                  <a:srgbClr val="FFC000"/>
                </a:solidFill>
              </a:rPr>
              <a:t> právní akt </a:t>
            </a:r>
            <a:r>
              <a:rPr lang="cs-CZ" sz="3200" dirty="0"/>
              <a:t>s možností </a:t>
            </a:r>
            <a:r>
              <a:rPr lang="cs-CZ" sz="3200" b="1" dirty="0">
                <a:solidFill>
                  <a:srgbClr val="FFC000"/>
                </a:solidFill>
              </a:rPr>
              <a:t>přímého účinku </a:t>
            </a:r>
            <a:r>
              <a:rPr lang="cs-CZ" sz="3200" b="1" dirty="0"/>
              <a:t>(</a:t>
            </a:r>
            <a:r>
              <a:rPr lang="cs-CZ" sz="3200" dirty="0"/>
              <a:t>má sice především doktrinální </a:t>
            </a:r>
            <a:r>
              <a:rPr lang="cs-CZ" sz="3200" dirty="0" smtClean="0"/>
              <a:t>charakter, </a:t>
            </a:r>
            <a:r>
              <a:rPr lang="cs-CZ" sz="3200" dirty="0"/>
              <a:t>ale je i </a:t>
            </a:r>
            <a:r>
              <a:rPr lang="cs-CZ" sz="3200" b="1" dirty="0"/>
              <a:t>přímo aplikovatelná)</a:t>
            </a:r>
            <a:endParaRPr lang="cs-CZ" sz="3200" dirty="0"/>
          </a:p>
          <a:p>
            <a:r>
              <a:rPr lang="cs-CZ" sz="3200" dirty="0"/>
              <a:t>Je závazná pro </a:t>
            </a:r>
            <a:r>
              <a:rPr lang="cs-CZ" sz="3200" b="1" dirty="0"/>
              <a:t>instituce, orgány, úřady a agentury Evropské unie.  </a:t>
            </a:r>
            <a:endParaRPr lang="cs-CZ" sz="3200" dirty="0"/>
          </a:p>
          <a:p>
            <a:r>
              <a:rPr lang="cs-CZ" sz="3200" b="1" dirty="0"/>
              <a:t>pro členské státy </a:t>
            </a:r>
            <a:r>
              <a:rPr lang="cs-CZ" sz="3200" dirty="0"/>
              <a:t>je zavazující jen v případě, že tyto provádějí právo Evropské unie.</a:t>
            </a:r>
          </a:p>
          <a:p>
            <a:pPr marL="0" indent="0">
              <a:buNone/>
            </a:pPr>
            <a:r>
              <a:rPr lang="cs-CZ" sz="3200" dirty="0"/>
              <a:t> </a:t>
            </a:r>
            <a:endParaRPr lang="cs-CZ" sz="800" dirty="0"/>
          </a:p>
          <a:p>
            <a:endParaRPr lang="cs-CZ" sz="1300" dirty="0"/>
          </a:p>
          <a:p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₁ Čl. 6 odst.1 : „Unie uznává práva, svobody a zásady obsažené v Listině základních práv Evropské unie ze dne 7. prosince 2000, ve znění upraveném dne 12. prosince 2007 ve Štrasburku, jež má stejnou právní sílu jako Smlouvy.“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119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3200" dirty="0"/>
              <a:t>Listina </a:t>
            </a:r>
            <a:r>
              <a:rPr lang="cs-CZ" sz="3200" b="1" dirty="0"/>
              <a:t>nesměřuje jen k smlouvám</a:t>
            </a:r>
            <a:r>
              <a:rPr lang="cs-CZ" sz="3200" dirty="0"/>
              <a:t>, ale týká se všech pravomocí Evropské unie: </a:t>
            </a:r>
          </a:p>
          <a:p>
            <a:pPr algn="just"/>
            <a:endParaRPr lang="cs-CZ" sz="3200" dirty="0"/>
          </a:p>
          <a:p>
            <a:pPr algn="just">
              <a:buFontTx/>
              <a:buChar char="-"/>
            </a:pPr>
            <a:r>
              <a:rPr lang="cs-CZ" sz="3200" dirty="0"/>
              <a:t>členský stát aplikuje přímo právo Evropské unie,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vnitrostátní právo, které obsahuje (implementované) právo Evropské unie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právo, které sice nevzniklo v důsledku implementace, ale spadá pod čl. 51 Listiny (např. zásada ne bis in idem) </a:t>
            </a:r>
          </a:p>
          <a:p>
            <a:pPr algn="just">
              <a:buFontTx/>
              <a:buChar char="-"/>
            </a:pPr>
            <a:endParaRPr lang="cs-CZ" sz="3200" dirty="0"/>
          </a:p>
          <a:p>
            <a:pPr algn="just"/>
            <a:r>
              <a:rPr lang="cs-CZ" sz="3200" dirty="0"/>
              <a:t>Listina z hlediska jejího dodržování</a:t>
            </a:r>
            <a:r>
              <a:rPr lang="cs-CZ" sz="3200" b="1" dirty="0"/>
              <a:t> není </a:t>
            </a:r>
            <a:r>
              <a:rPr lang="cs-CZ" sz="3200" dirty="0"/>
              <a:t>podrobena externí kontrole Soudu pro lidská práva, podléhá však kontrole Soudního dvora EU, jenž naopak k obsahu Úmluvy i Listiny přihlížet musí</a:t>
            </a:r>
          </a:p>
          <a:p>
            <a:pPr algn="just"/>
            <a:r>
              <a:rPr lang="cs-CZ" sz="3200" dirty="0"/>
              <a:t>žádné ustanovení Listiny nesmí být vykládáno jako omezení nebo poškození lidských práv a základních svobod dosažených závaznými akty mezinárodního práva a ústavního práva členských států (čl. 53 Listiny)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011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Listina základních práv EU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000" dirty="0"/>
              <a:t> </a:t>
            </a:r>
            <a:r>
              <a:rPr lang="cs-CZ" sz="4000" b="1" dirty="0"/>
              <a:t>Oblast trestního práva : </a:t>
            </a:r>
          </a:p>
          <a:p>
            <a:r>
              <a:rPr lang="cs-CZ" sz="3400" dirty="0"/>
              <a:t> </a:t>
            </a:r>
          </a:p>
          <a:p>
            <a:pPr lvl="0"/>
            <a:r>
              <a:rPr lang="cs-CZ" sz="3400" dirty="0"/>
              <a:t>Právo na lidskou důstojnost (čl. 1)</a:t>
            </a:r>
          </a:p>
          <a:p>
            <a:pPr lvl="0"/>
            <a:r>
              <a:rPr lang="cs-CZ" sz="3400" dirty="0"/>
              <a:t>Právo na život (čl. 2)</a:t>
            </a:r>
          </a:p>
          <a:p>
            <a:pPr lvl="0"/>
            <a:r>
              <a:rPr lang="cs-CZ" sz="3400" dirty="0"/>
              <a:t>Právo na nedotknutelnost lidské osobnosti (čl. 3)</a:t>
            </a:r>
          </a:p>
          <a:p>
            <a:pPr lvl="0"/>
            <a:r>
              <a:rPr lang="cs-CZ" sz="3400" dirty="0"/>
              <a:t>Zákaz mučení a nelidského a ponižujícího zacházení anebo trestu (čl. 4)</a:t>
            </a:r>
          </a:p>
          <a:p>
            <a:pPr lvl="0"/>
            <a:r>
              <a:rPr lang="cs-CZ" sz="3400" dirty="0"/>
              <a:t>Zákaz otroctví a nucené práce (čl. 5)</a:t>
            </a:r>
          </a:p>
          <a:p>
            <a:pPr lvl="0"/>
            <a:r>
              <a:rPr lang="cs-CZ" sz="3400" dirty="0"/>
              <a:t>Právo na svobodu a bezpečnost (čl. 6)</a:t>
            </a:r>
          </a:p>
          <a:p>
            <a:pPr lvl="0"/>
            <a:r>
              <a:rPr lang="cs-CZ" sz="3400" dirty="0"/>
              <a:t>Respektování soukromého a rodinného života (čl. 7)</a:t>
            </a:r>
          </a:p>
          <a:p>
            <a:pPr lvl="0"/>
            <a:r>
              <a:rPr lang="cs-CZ" sz="3400" dirty="0"/>
              <a:t>Ochrana osobních údajů (čl. 8)</a:t>
            </a:r>
          </a:p>
          <a:p>
            <a:pPr lvl="0"/>
            <a:r>
              <a:rPr lang="cs-CZ" sz="3400" dirty="0"/>
              <a:t>Svoboda myšlení, svědomí a náboženského vyznání (čl. 10)</a:t>
            </a:r>
          </a:p>
          <a:p>
            <a:pPr lvl="0"/>
            <a:r>
              <a:rPr lang="cs-CZ" sz="3400" dirty="0"/>
              <a:t>Právo na vlastnictví (čl. 17)</a:t>
            </a:r>
          </a:p>
          <a:p>
            <a:pPr lvl="0"/>
            <a:r>
              <a:rPr lang="cs-CZ" sz="3400" dirty="0"/>
              <a:t>Právo na azyl (čl. 18)</a:t>
            </a:r>
          </a:p>
          <a:p>
            <a:pPr lvl="0"/>
            <a:r>
              <a:rPr lang="cs-CZ" sz="3400" dirty="0"/>
              <a:t>Ochrana v případě vystěhování, vyhoštění nebo vydání (čl. 19)</a:t>
            </a:r>
          </a:p>
          <a:p>
            <a:pPr lvl="0"/>
            <a:r>
              <a:rPr lang="cs-CZ" sz="3400" dirty="0"/>
              <a:t>Rovnost před zákonem (čl. 20)</a:t>
            </a:r>
          </a:p>
          <a:p>
            <a:pPr lvl="0"/>
            <a:r>
              <a:rPr lang="cs-CZ" sz="3400" dirty="0"/>
              <a:t> Zákaz diskriminace (čl. 21)</a:t>
            </a:r>
          </a:p>
          <a:p>
            <a:pPr lvl="0"/>
            <a:r>
              <a:rPr lang="cs-CZ" sz="3400" dirty="0"/>
              <a:t>Právo na účinné odvolací řízení a nestranný soudní proces (čl. 47)</a:t>
            </a:r>
          </a:p>
          <a:p>
            <a:pPr lvl="0"/>
            <a:r>
              <a:rPr lang="cs-CZ" sz="3400" dirty="0"/>
              <a:t>Presumpci neviny a práva obhajoby (čl. 48)</a:t>
            </a:r>
          </a:p>
          <a:p>
            <a:pPr lvl="0"/>
            <a:r>
              <a:rPr lang="cs-CZ" sz="3400" dirty="0"/>
              <a:t>Zásady zákonnosti a přiměřenosti trestů (čl. 49)</a:t>
            </a:r>
          </a:p>
          <a:p>
            <a:pPr lvl="0"/>
            <a:r>
              <a:rPr lang="cs-CZ" sz="3400" b="1" dirty="0">
                <a:solidFill>
                  <a:srgbClr val="FFC000"/>
                </a:solidFill>
              </a:rPr>
              <a:t>Právo nebýt souzen či trestně stíhán dvakrát za stejný trestný čin </a:t>
            </a:r>
            <a:r>
              <a:rPr lang="cs-CZ" sz="3400" dirty="0">
                <a:solidFill>
                  <a:srgbClr val="FFC000"/>
                </a:solidFill>
              </a:rPr>
              <a:t>(čl. 50).</a:t>
            </a:r>
          </a:p>
        </p:txBody>
      </p:sp>
    </p:spTree>
    <p:extLst>
      <p:ext uri="{BB962C8B-B14F-4D97-AF65-F5344CB8AC3E}">
        <p14:creationId xmlns:p14="http://schemas.microsoft.com/office/powerpoint/2010/main" val="391953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05038"/>
            <a:ext cx="8229600" cy="15113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  <a:t/>
            </a:r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Rozhodovací praxe Evropského soudního dvora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3600" dirty="0"/>
              <a:t>Prostředí mezinárodní justiční spolupráce v trestních věcech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2000" dirty="0"/>
              <a:t>Spolupráce mezi státy v oblasti trestního práva je podmíněna především ohledy na </a:t>
            </a:r>
            <a:r>
              <a:rPr lang="cs-CZ" sz="2000" b="1" dirty="0">
                <a:solidFill>
                  <a:srgbClr val="FF9933"/>
                </a:solidFill>
              </a:rPr>
              <a:t>zásadu suverenity</a:t>
            </a:r>
            <a:r>
              <a:rPr lang="cs-CZ" sz="2000" dirty="0">
                <a:solidFill>
                  <a:srgbClr val="FF9933"/>
                </a:solidFill>
              </a:rPr>
              <a:t>. </a:t>
            </a:r>
            <a:endParaRPr lang="cs-CZ" sz="2000" dirty="0" smtClean="0">
              <a:solidFill>
                <a:srgbClr val="FF9933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cs-CZ" sz="20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cs-CZ" sz="2000" b="1" i="1" dirty="0" smtClean="0">
                <a:solidFill>
                  <a:schemeClr val="tx2">
                    <a:lumMod val="75000"/>
                  </a:schemeClr>
                </a:solidFill>
              </a:rPr>
              <a:t>Suverenita </a:t>
            </a:r>
            <a:r>
              <a:rPr lang="cs-CZ" sz="2000" b="1" i="1" dirty="0">
                <a:solidFill>
                  <a:schemeClr val="tx2">
                    <a:lumMod val="75000"/>
                  </a:schemeClr>
                </a:solidFill>
              </a:rPr>
              <a:t>je vlastnost státní moci, její nezávislost na jakékoli jiné moci, a to v oblasti vztahů mezinárodních i vnitřních</a:t>
            </a:r>
            <a:r>
              <a:rPr lang="cs-CZ" sz="2000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lnSpc>
                <a:spcPct val="80000"/>
              </a:lnSpc>
              <a:buNone/>
            </a:pPr>
            <a:endParaRPr lang="cs-CZ" sz="2000" i="1" dirty="0">
              <a:solidFill>
                <a:srgbClr val="FF9933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Pro mezinárodní justiční spolupráci je nejvýznamnější </a:t>
            </a:r>
            <a:r>
              <a:rPr lang="cs-CZ" sz="2000" b="1" dirty="0">
                <a:solidFill>
                  <a:srgbClr val="FF9933"/>
                </a:solidFill>
              </a:rPr>
              <a:t>tzv. vnitřní suverenita,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které státu náleží výlučná, nejvyšší moc na státním území a vyloučení jakýchkoli aktů cizí státní moci bez jeho souhlasu (plná volnost při úpravě vnitřních záležitostí).</a:t>
            </a:r>
          </a:p>
          <a:p>
            <a:pPr marL="342900" indent="-342900" algn="just">
              <a:lnSpc>
                <a:spcPct val="90000"/>
              </a:lnSpc>
              <a:buNone/>
            </a:pPr>
            <a:endParaRPr lang="cs-CZ" sz="2000" b="1" dirty="0">
              <a:solidFill>
                <a:srgbClr val="FFFF00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Právo trestat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jako jeden z projevů vnitřní suverenity vycházející z veřejné moci a z jejího veřejného projevu. </a:t>
            </a:r>
          </a:p>
          <a:p>
            <a:pPr algn="just">
              <a:buFont typeface="Wingdings" pitchFamily="2" charset="2"/>
              <a:buChar char="Ø"/>
            </a:pPr>
            <a:endParaRPr lang="cs-CZ" sz="1800" b="1" i="1" dirty="0">
              <a:solidFill>
                <a:srgbClr val="FF66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2000" b="1" i="1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i="1" dirty="0">
              <a:solidFill>
                <a:srgbClr val="FF9933"/>
              </a:solidFill>
              <a:latin typeface="Bookman Old Style" pitchFamily="18" charset="0"/>
            </a:endParaRP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395288" y="4076700"/>
            <a:ext cx="82296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611188" y="4149725"/>
            <a:ext cx="8229600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sz="1200" b="1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Soudní dvůr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3200" b="1" dirty="0">
                <a:solidFill>
                  <a:srgbClr val="FFC000"/>
                </a:solidFill>
              </a:rPr>
              <a:t>Působnost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Vrcholný soudní orgán EU ( čl. 17 Smlouvy o EU)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Dbá ve spolupráci s členskými státy na jednotné provádění a výklad práva Unie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Soudní dvůr, Tribunál (1988) a Soud pro veřejnou službu (2004)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endParaRPr lang="cs-CZ" sz="3200" b="1" dirty="0" smtClean="0"/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3200" b="1" dirty="0" smtClean="0"/>
              <a:t>Čl</a:t>
            </a:r>
            <a:r>
              <a:rPr lang="cs-CZ" sz="3200" b="1" dirty="0"/>
              <a:t>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32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b) platnosti a výkladu aktů přijatých orgány, institucemi nebo jinými subjekty Unie.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994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SD EU a Listina základních práv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Soudní dvůr EU při dosavadním rozhodování o aplikaci Listiny ( cca 170 případů)sleduje především </a:t>
            </a:r>
            <a:r>
              <a:rPr lang="cs-CZ" b="1" dirty="0"/>
              <a:t>přednost, jednotnost a účinnost unijního práva</a:t>
            </a:r>
            <a:r>
              <a:rPr lang="cs-CZ" dirty="0"/>
              <a:t>, ale také by měl respektovat čl. 4 Smlouvy o EU o sdílení pravomocí Unie a členských států (</a:t>
            </a:r>
            <a:r>
              <a:rPr lang="cs-CZ" b="1" dirty="0"/>
              <a:t>ústavní identita-</a:t>
            </a:r>
            <a:r>
              <a:rPr lang="cs-CZ" b="1" dirty="0" err="1"/>
              <a:t>loyalita</a:t>
            </a:r>
            <a:r>
              <a:rPr lang="cs-CZ" dirty="0"/>
              <a:t>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36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9933"/>
              </a:buClr>
              <a:buNone/>
            </a:pPr>
            <a:r>
              <a:rPr lang="cs-CZ" sz="2000" b="1" dirty="0" smtClean="0">
                <a:solidFill>
                  <a:srgbClr val="FFC000"/>
                </a:solidFill>
              </a:rPr>
              <a:t>       </a:t>
            </a:r>
            <a:r>
              <a:rPr lang="cs-CZ" sz="2400" b="1" dirty="0" smtClean="0">
                <a:solidFill>
                  <a:srgbClr val="FFC000"/>
                </a:solidFill>
              </a:rPr>
              <a:t>Význam </a:t>
            </a:r>
            <a:r>
              <a:rPr lang="cs-CZ" sz="2400" b="1" dirty="0">
                <a:solidFill>
                  <a:srgbClr val="FFC000"/>
                </a:solidFill>
              </a:rPr>
              <a:t>řízení o předběžné </a:t>
            </a:r>
            <a:r>
              <a:rPr lang="cs-CZ" sz="2400" b="1" dirty="0" smtClean="0">
                <a:solidFill>
                  <a:srgbClr val="FFC000"/>
                </a:solidFill>
              </a:rPr>
              <a:t>otázce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Pupino</a:t>
            </a:r>
            <a:r>
              <a:rPr lang="cs-CZ" sz="2000" dirty="0"/>
              <a:t> (2005)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Gözütok</a:t>
            </a:r>
            <a:r>
              <a:rPr lang="cs-CZ" sz="2000" dirty="0"/>
              <a:t> vs. </a:t>
            </a:r>
            <a:r>
              <a:rPr lang="cs-CZ" sz="2000" dirty="0" err="1"/>
              <a:t>Brügge</a:t>
            </a:r>
            <a:r>
              <a:rPr lang="cs-CZ" sz="2000" dirty="0"/>
              <a:t> (2003)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Miraglia</a:t>
            </a:r>
            <a:r>
              <a:rPr lang="cs-CZ" sz="2000" dirty="0"/>
              <a:t> (</a:t>
            </a:r>
            <a:r>
              <a:rPr lang="cs-CZ" sz="2000" dirty="0" smtClean="0"/>
              <a:t>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 smtClean="0"/>
              <a:t>Rozsudek ve věci </a:t>
            </a:r>
            <a:r>
              <a:rPr lang="cs-CZ" sz="2000" dirty="0" err="1" smtClean="0"/>
              <a:t>Akerberg</a:t>
            </a:r>
            <a:r>
              <a:rPr lang="cs-CZ" sz="2000" dirty="0" smtClean="0"/>
              <a:t> </a:t>
            </a:r>
            <a:r>
              <a:rPr lang="cs-CZ" sz="2000" dirty="0" err="1" smtClean="0"/>
              <a:t>Fransson</a:t>
            </a:r>
            <a:r>
              <a:rPr lang="cs-CZ" sz="2000" dirty="0" smtClean="0"/>
              <a:t> ( 2010)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 smtClean="0"/>
              <a:t>Rozsudek ve věci </a:t>
            </a:r>
            <a:r>
              <a:rPr lang="cs-CZ" sz="2000" dirty="0" err="1" smtClean="0"/>
              <a:t>Melloni</a:t>
            </a:r>
            <a:r>
              <a:rPr lang="cs-CZ" sz="2000" dirty="0" smtClean="0"/>
              <a:t> ( 2013)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 smtClean="0"/>
              <a:t>Rozsudek ve věci </a:t>
            </a:r>
            <a:r>
              <a:rPr lang="cs-CZ" sz="2000" dirty="0" err="1" smtClean="0"/>
              <a:t>Spasic</a:t>
            </a:r>
            <a:r>
              <a:rPr lang="cs-CZ" sz="2000" dirty="0" smtClean="0"/>
              <a:t> ( 2014)…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36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Děkuji za pozornost.</a:t>
            </a:r>
            <a:endParaRPr lang="en-GB" sz="3600" b="1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3625627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>
                <a:solidFill>
                  <a:srgbClr val="FF9933"/>
                </a:solidFill>
              </a:rPr>
              <a:t>Jurisdikce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common</a:t>
            </a:r>
            <a:r>
              <a:rPr lang="cs-CZ" sz="2400" dirty="0"/>
              <a:t> </a:t>
            </a:r>
            <a:r>
              <a:rPr lang="cs-CZ" sz="2400" dirty="0" err="1"/>
              <a:t>law</a:t>
            </a:r>
            <a:r>
              <a:rPr lang="cs-CZ" sz="2400" dirty="0"/>
              <a:t> pojetí suverenity) je součástí moci státu a znamená především stanovení nebo nalézání práva. Pokud tímto orgánem je soud, jde o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rgbClr val="FF9933"/>
                </a:solidFill>
              </a:rPr>
              <a:t>jurisdikci soudní</a:t>
            </a:r>
            <a:r>
              <a:rPr lang="cs-CZ" sz="2400" dirty="0">
                <a:solidFill>
                  <a:schemeClr val="bg1"/>
                </a:solidFill>
              </a:rPr>
              <a:t>. </a:t>
            </a:r>
          </a:p>
          <a:p>
            <a:pPr marL="342900" indent="-342900" algn="just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/>
              <a:t>Trestní soudní jurisdikce je založena na následujících zásadách: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teritoriality </a:t>
            </a:r>
            <a:r>
              <a:rPr lang="cs-CZ" sz="2400" dirty="0"/>
              <a:t>(§ 4 českého trestního zákoníku)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registrace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5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personality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(aktivní personalita - § 6 českého TZ, pasivní personalita - § 7 odst. 2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univerzality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7 odst. 1 českého TZ, subsidiární univerzalita - § 8 českého TZ)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ochrany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 univerzality - § 7 českého TZ</a:t>
            </a:r>
            <a:r>
              <a:rPr lang="cs-CZ" sz="2400" dirty="0" smtClean="0"/>
              <a:t>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 smtClean="0"/>
              <a:t>Pozor na působnost TOPO ve vztahu k právnickým osobám</a:t>
            </a: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Mezinárodní právo trestní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r>
              <a:rPr lang="cs-CZ" sz="2000" dirty="0"/>
              <a:t>je tvořeno mezinárodními smlouvami, které zavazují smluvní státy k povinnosti: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kriminalizovat určitá jednání,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vytvořit jurisdikci,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spolupracovat v trestním řízení.</a:t>
            </a:r>
          </a:p>
          <a:p>
            <a:pPr marL="342900" indent="-342900" algn="just">
              <a:buNone/>
            </a:pPr>
            <a:endParaRPr lang="cs-CZ" sz="20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Trestní právo mezinárodní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tvoří vnitrostátní normy trestního práva, upravující: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místní působnost trestního zákona a dalších norem,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subsidiární jurisdikci</a:t>
            </a:r>
            <a:r>
              <a:rPr lang="cs-CZ" sz="2000" dirty="0" smtClean="0"/>
              <a:t>.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 smtClean="0"/>
              <a:t>Zákon č. 104/2013 Sb. o mezinárodní justiční spolupráci</a:t>
            </a:r>
            <a:endParaRPr lang="cs-CZ" sz="20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116013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MEZINÁRODNÍ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5219700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VNITROSTÁTNÍ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6" name="WordArt 8"/>
          <p:cNvSpPr>
            <a:spLocks noChangeArrowheads="1" noChangeShapeType="1" noTextEdit="1"/>
          </p:cNvSpPr>
          <p:nvPr/>
        </p:nvSpPr>
        <p:spPr bwMode="auto">
          <a:xfrm>
            <a:off x="2339975" y="3141663"/>
            <a:ext cx="4824413" cy="18716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800" kern="10" dirty="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9900">
                    <a:alpha val="50000"/>
                  </a:srgbClr>
                </a:solidFill>
                <a:latin typeface="Bookman Old Style"/>
              </a:rPr>
              <a:t>Vzájemný vztah</a:t>
            </a:r>
          </a:p>
        </p:txBody>
      </p:sp>
      <p:sp>
        <p:nvSpPr>
          <p:cNvPr id="222217" name="WordArt 9"/>
          <p:cNvSpPr>
            <a:spLocks noChangeArrowheads="1" noChangeShapeType="1" noTextEdit="1"/>
          </p:cNvSpPr>
          <p:nvPr/>
        </p:nvSpPr>
        <p:spPr bwMode="auto">
          <a:xfrm>
            <a:off x="2484438" y="5445125"/>
            <a:ext cx="4537075" cy="504825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(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1">
                    <a:alpha val="50000"/>
                  </a:schemeClr>
                </a:solidFill>
                <a:latin typeface="Bookman Old Style"/>
              </a:rPr>
              <a:t>monistická a dualistická teorie, teorie smíšené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3" grpId="0" animBg="1"/>
      <p:bldP spid="222215" grpId="0" animBg="1"/>
      <p:bldP spid="222216" grpId="0" animBg="1"/>
      <p:bldP spid="2222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468313" y="2132856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Recepce mezinárodních smluv v ČR: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dirty="0">
              <a:solidFill>
                <a:srgbClr val="FF9933"/>
              </a:solidFill>
              <a:latin typeface="+mn-lt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dirty="0">
                <a:latin typeface="+mn-lt"/>
              </a:rPr>
              <a:t>Článek 10 Ústavy (ústavní zákon č. 395/2001 Sb.) – součástí právního řádu České republiky jsou všechny mezinárodní smlouvy, které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ratifikovány – k jejichž ratifikaci dal souhlas československý nebo český parlament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zavazují Českou republiku – ratifikace potřebným počtem států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vyhlášeny v příslušné sbírce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Inkorporace výběrová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byla nahrazena </a:t>
            </a: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inkorporací univerzální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.</a:t>
            </a:r>
            <a:r>
              <a:rPr lang="cs-CZ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endParaRPr lang="cs-CZ" sz="20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93665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Podstata mezinárodní justiční spolupráce v trestních věcech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05038"/>
            <a:ext cx="8229600" cy="424829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0">
                <a:solidFill>
                  <a:srgbClr val="FF9933"/>
                </a:solidFill>
              </a:rPr>
              <a:t>Charakteristické znaky mezinárodní justiční spolupráce v trestních věcech: </a:t>
            </a:r>
            <a:endParaRPr lang="cs-CZ" sz="2000" dirty="0" smtClean="0">
              <a:solidFill>
                <a:srgbClr val="FF9933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cs-CZ" sz="1800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součást mezinárodní justiční spolupráce,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obor, tvořený zejména mezinárodním právem veřejným a trestním právem,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institut upravující justiční pomoc mezi justičními orgány různých zemí a tím i mezi státy,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důležitý nástroj vzájemného pochopení, komunikace a spolupráce mezi tuzemskými státními orgány a orgány jiného státu v oblasti trestního práva,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spolupráce mezi státem dožádaným a státem dožadujícím.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812800" lvl="1" indent="-276225" algn="just">
              <a:buFont typeface="Wingdings" pitchFamily="2" charset="2"/>
              <a:buNone/>
            </a:pPr>
            <a:endParaRPr lang="cs-CZ" sz="18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96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právo obyčejové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smlouvy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počtu smluvních stran – dvoustranné nebo mnohostranné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obsahu – obsahující jednu nebo více forem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Vnitrostátní právo v ČR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 smtClean="0">
                <a:latin typeface="+mn-lt"/>
              </a:rPr>
              <a:t>( dříve hlava </a:t>
            </a:r>
            <a:r>
              <a:rPr lang="cs-CZ" sz="2000" dirty="0">
                <a:latin typeface="+mn-lt"/>
              </a:rPr>
              <a:t>25 trestního </a:t>
            </a:r>
            <a:r>
              <a:rPr lang="cs-CZ" sz="2000" dirty="0" smtClean="0">
                <a:latin typeface="+mn-lt"/>
              </a:rPr>
              <a:t>řádu, dnes zákon č. </a:t>
            </a:r>
            <a:r>
              <a:rPr lang="cs-CZ" sz="2000" dirty="0" smtClean="0">
                <a:solidFill>
                  <a:srgbClr val="FFFF00"/>
                </a:solidFill>
                <a:latin typeface="+mn-lt"/>
              </a:rPr>
              <a:t>104/2013 Sb.)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+mn-lt"/>
              </a:rPr>
              <a:t>U</a:t>
            </a:r>
            <a:r>
              <a:rPr lang="cs-CZ" sz="2000" b="1" dirty="0" smtClean="0">
                <a:solidFill>
                  <a:srgbClr val="FF9900"/>
                </a:solidFill>
                <a:latin typeface="+mn-lt"/>
              </a:rPr>
              <a:t>nijní právní řád </a:t>
            </a:r>
            <a:r>
              <a:rPr lang="cs-CZ" sz="2000" dirty="0" smtClean="0">
                <a:latin typeface="+mn-lt"/>
              </a:rPr>
              <a:t>( zejména Listina ZP EU a rozhodovací praxe SD EU, úmluva o PP EU)</a:t>
            </a:r>
            <a:endParaRPr lang="cs-CZ" sz="2000" b="1" dirty="0">
              <a:solidFill>
                <a:srgbClr val="FF9900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791617"/>
          </a:xfrm>
          <a:noFill/>
          <a:ln/>
        </p:spPr>
        <p:txBody>
          <a:bodyPr>
            <a:noAutofit/>
          </a:bodyPr>
          <a:lstStyle/>
          <a:p>
            <a:r>
              <a:rPr lang="cs-CZ" sz="3200" dirty="0"/>
              <a:t>Prameny práva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4392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Obecné zásady: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reciprocity (vzájemnosti)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</a:t>
            </a:r>
            <a:r>
              <a:rPr lang="cs-CZ" sz="2000" dirty="0" err="1">
                <a:latin typeface="Corbel" pitchFamily="34" charset="0"/>
              </a:rPr>
              <a:t>ordre</a:t>
            </a:r>
            <a:r>
              <a:rPr lang="cs-CZ" sz="2000" dirty="0">
                <a:latin typeface="Corbel" pitchFamily="34" charset="0"/>
              </a:rPr>
              <a:t> public (ochrany veřejného pořádku)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latin typeface="Corbel" pitchFamily="34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b="1" dirty="0">
              <a:solidFill>
                <a:schemeClr val="bg1"/>
              </a:solidFill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zásady</a:t>
            </a:r>
            <a:r>
              <a:rPr lang="cs-CZ" sz="20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cs-CZ" sz="2000" dirty="0">
                <a:latin typeface="Corbel" pitchFamily="34" charset="0"/>
              </a:rPr>
              <a:t>vytvořené pro účely jednotlivých forem spolupráce (zejména pro vydávací řízení</a:t>
            </a:r>
            <a:r>
              <a:rPr lang="cs-CZ" sz="2000" dirty="0" smtClean="0">
                <a:latin typeface="Corbel" pitchFamily="34" charset="0"/>
              </a:rPr>
              <a:t>)</a:t>
            </a:r>
          </a:p>
          <a:p>
            <a:pPr algn="just">
              <a:spcBef>
                <a:spcPct val="20000"/>
              </a:spcBef>
            </a:pPr>
            <a:endParaRPr lang="cs-CZ" sz="2000" dirty="0" smtClean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</a:t>
            </a:r>
            <a:r>
              <a:rPr lang="cs-CZ" sz="2000" b="1" dirty="0" smtClean="0">
                <a:solidFill>
                  <a:srgbClr val="FF9900"/>
                </a:solidFill>
                <a:latin typeface="Corbel" pitchFamily="34" charset="0"/>
              </a:rPr>
              <a:t>zásady </a:t>
            </a:r>
            <a:r>
              <a:rPr lang="cs-CZ" sz="2000" dirty="0" smtClean="0">
                <a:latin typeface="Corbel" pitchFamily="34" charset="0"/>
              </a:rPr>
              <a:t>založené členstvím ČR v EU ( harmonizace, vzájemné uznávání)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dirty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548681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Zásady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animBg="1"/>
    </p:bld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3115</TotalTime>
  <Words>1102</Words>
  <Application>Microsoft Office PowerPoint</Application>
  <PresentationFormat>Předvádění na obrazovce (4:3)</PresentationFormat>
  <Paragraphs>191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Deluxe</vt:lpstr>
      <vt:lpstr>Přednáška pro VIII. jarní semestr magisterského studia </vt:lpstr>
      <vt:lpstr>Prostředí mezinárodní justiční spolupráce v trestních věcech</vt:lpstr>
      <vt:lpstr>Prezentace aplikace PowerPoint</vt:lpstr>
      <vt:lpstr>Prezentace aplikace PowerPoint</vt:lpstr>
      <vt:lpstr>Prezentace aplikace PowerPoint</vt:lpstr>
      <vt:lpstr>Prezentace aplikace PowerPoint</vt:lpstr>
      <vt:lpstr>Podstata mezinárodní justiční spolupráce v trestních věcech</vt:lpstr>
      <vt:lpstr>Prameny práva mezinárodní justiční spolupráce</vt:lpstr>
      <vt:lpstr>Zásady mezinárodní justiční spolupráce</vt:lpstr>
      <vt:lpstr>Podoby mezinárodní justiční spolupráce</vt:lpstr>
      <vt:lpstr>Formy mezinárodní justiční spolupráce</vt:lpstr>
      <vt:lpstr>Prezentace aplikace PowerPoint</vt:lpstr>
      <vt:lpstr> Mezinárodní justiční spolupráce  v trestních věcech a Evropská unie</vt:lpstr>
      <vt:lpstr>Prezentace aplikace PowerPoint</vt:lpstr>
      <vt:lpstr>     Lisabonská smlouva</vt:lpstr>
      <vt:lpstr>Listina základních práv EU</vt:lpstr>
      <vt:lpstr>Listina základních práv EU</vt:lpstr>
      <vt:lpstr>Listina základních práv EU</vt:lpstr>
      <vt:lpstr> Rozhodovací praxe Evropského soudního dvora</vt:lpstr>
      <vt:lpstr>Soudní dvůr EU</vt:lpstr>
      <vt:lpstr>SD EU a Listina základních práv EU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Jaroslav Fenyk</dc:title>
  <dc:creator>Jaroslav Fenyk</dc:creator>
  <cp:lastModifiedBy>Fenyk Jaroslav</cp:lastModifiedBy>
  <cp:revision>134</cp:revision>
  <dcterms:created xsi:type="dcterms:W3CDTF">2005-04-06T16:52:48Z</dcterms:created>
  <dcterms:modified xsi:type="dcterms:W3CDTF">2017-05-09T08:15:10Z</dcterms:modified>
</cp:coreProperties>
</file>