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82" r:id="rId6"/>
    <p:sldId id="283" r:id="rId7"/>
    <p:sldId id="284" r:id="rId8"/>
    <p:sldId id="287" r:id="rId9"/>
    <p:sldId id="286" r:id="rId10"/>
    <p:sldId id="259" r:id="rId11"/>
    <p:sldId id="260" r:id="rId12"/>
    <p:sldId id="275" r:id="rId13"/>
    <p:sldId id="276" r:id="rId14"/>
    <p:sldId id="277" r:id="rId15"/>
    <p:sldId id="278" r:id="rId16"/>
    <p:sldId id="279" r:id="rId17"/>
    <p:sldId id="280" r:id="rId18"/>
    <p:sldId id="271" r:id="rId19"/>
    <p:sldId id="27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1.3.2017</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1.3.2017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1.3.2017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1.3.2017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1.3.2017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1.3.2017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1.3.2017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1.3.2017</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t>Základní zásady TPP a TŘ </a:t>
            </a:r>
            <a:endParaRPr lang="cs-CZ" dirty="0"/>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smtClean="0"/>
              <a:t>2.3. 2017</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smtClean="0"/>
              <a:t>Podle § 2 odst. 1 trestního řádu nikdo </a:t>
            </a:r>
            <a:r>
              <a:rPr lang="cs-CZ" sz="2200" dirty="0"/>
              <a:t>nesmí být </a:t>
            </a:r>
            <a:r>
              <a:rPr lang="cs-CZ" sz="2200" dirty="0" smtClean="0"/>
              <a:t>stíhán jinak </a:t>
            </a:r>
            <a:r>
              <a:rPr lang="cs-CZ" sz="2200" dirty="0"/>
              <a:t>než </a:t>
            </a:r>
            <a:r>
              <a:rPr lang="cs-CZ" sz="2200" dirty="0" smtClean="0"/>
              <a:t>ze zákonných  důvodů a </a:t>
            </a:r>
            <a:r>
              <a:rPr lang="cs-CZ" sz="2200" dirty="0"/>
              <a:t>způsobem, který stanoví zákon</a:t>
            </a:r>
            <a:r>
              <a:rPr lang="cs-CZ" sz="2200" dirty="0" smtClean="0"/>
              <a:t>.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11C17"/>
                </a:solidFill>
              </a:rPr>
              <a:t>urychleně bez zbytečných průtahů</a:t>
            </a:r>
            <a:r>
              <a:rPr lang="cs-CZ" sz="2800" dirty="0">
                <a:solidFill>
                  <a:srgbClr val="F11C17"/>
                </a:solidFill>
              </a:rPr>
              <a:t> </a:t>
            </a:r>
            <a:r>
              <a:rPr lang="cs-CZ" sz="2800" b="1" dirty="0">
                <a:solidFill>
                  <a:srgbClr val="F11C17"/>
                </a:solidFill>
              </a:rPr>
              <a:t>(s největším urychlením projednávají zejména vazební věci a věci, ve kterých byl zajištěn majetek) a s plným šetřením základních práv a svobod.</a:t>
            </a:r>
            <a:r>
              <a:rPr lang="cs-CZ" b="1" dirty="0" smtClean="0">
                <a:solidFill>
                  <a:srgbClr val="F11C17"/>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upřednostňován. </a:t>
            </a:r>
            <a:endParaRPr lang="cs-CZ" sz="2200" dirty="0" smtClean="0"/>
          </a:p>
          <a:p>
            <a:pPr marL="653796" lvl="1" indent="-342900" algn="just"/>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smtClean="0">
                <a:solidFill>
                  <a:srgbClr val="FF0000"/>
                </a:solidFill>
              </a:rPr>
              <a:t>obžaloby, návrhu na potrestání nebo návrhu na schválení dohody o prohlášení viny a </a:t>
            </a:r>
            <a:r>
              <a:rPr lang="cs-CZ" sz="2200" b="1" dirty="0">
                <a:solidFill>
                  <a:srgbClr val="FF0000"/>
                </a:solidFill>
              </a:rPr>
              <a:t>přijetí trestu (dále jen „dohoda o vině a trestu“), které podává státní zástupce. </a:t>
            </a:r>
            <a:endParaRPr lang="cs-CZ" sz="2500" b="1" dirty="0">
              <a:solidFill>
                <a:srgbClr val="FF0000"/>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smtClean="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projednávají veřejně tak, aby se občané mohli projednávání zúčastnit a jednání sledovat. Při hlavním líčení a veřejném zasedání může být veřejnost vyloučena 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ústní; 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chemeClr val="accent2">
                    <a:lumMod val="75000"/>
                  </a:schemeClr>
                </a:solidFill>
                <a:latin typeface="Microsoft Sans Serif" pitchFamily="34" charset="0"/>
              </a:rPr>
              <a:t>vazebním</a:t>
            </a:r>
            <a:r>
              <a:rPr lang="cs-CZ" sz="2000" dirty="0" smtClean="0">
                <a:latin typeface="Microsoft Sans Serif" pitchFamily="34" charset="0"/>
              </a:rPr>
              <a:t> 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a:t>
            </a:r>
            <a:r>
              <a:rPr lang="cs-CZ" sz="2200" dirty="0" smtClean="0"/>
              <a:t>práv ( § 2 odst. 13 trestního řádu). </a:t>
            </a:r>
            <a:endParaRPr lang="cs-CZ" sz="2200" dirty="0"/>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a:t>
            </a:r>
            <a:r>
              <a:rPr lang="cs-CZ" sz="2200" dirty="0" smtClean="0"/>
              <a:t>podle § 2 odst. 14 trestního řádu oprávněn </a:t>
            </a:r>
            <a:r>
              <a:rPr lang="cs-CZ" sz="2200" dirty="0"/>
              <a:t>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Novela trestního řádu č. 265/2001 Sb. odlišila v tomto ohledu povinnosti orgánů činných v trestním řízení na přípravné řízení a řízení před soudem. Právo užívat mateřský </a:t>
            </a:r>
            <a:r>
              <a:rPr lang="cs-CZ" sz="2200" dirty="0" smtClean="0"/>
              <a:t>jazyk.</a:t>
            </a:r>
          </a:p>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0000"/>
                </a:solidFill>
              </a:rPr>
              <a:t>urychleně bez zbytečných </a:t>
            </a:r>
            <a:r>
              <a:rPr lang="cs-CZ" sz="2200" b="1" dirty="0" smtClean="0">
                <a:solidFill>
                  <a:srgbClr val="FF0000"/>
                </a:solidFill>
              </a:rPr>
              <a:t>průtahů</a:t>
            </a:r>
            <a:r>
              <a:rPr lang="cs-CZ" sz="2200" dirty="0" smtClean="0"/>
              <a:t> a </a:t>
            </a:r>
            <a:r>
              <a:rPr lang="cs-CZ" sz="2200" dirty="0"/>
              <a:t>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a:bodyPr>
          <a:lstStyle/>
          <a:p>
            <a:r>
              <a:rPr lang="cs-CZ" b="1" dirty="0">
                <a:solidFill>
                  <a:schemeClr val="accent3"/>
                </a:solidFill>
              </a:rPr>
              <a:t>Zásada šetření osoby a práv poškozeného</a:t>
            </a:r>
          </a:p>
          <a:p>
            <a:pPr marL="0" indent="0">
              <a:buNone/>
            </a:pPr>
            <a:endParaRPr lang="cs-CZ" dirty="0" smtClean="0"/>
          </a:p>
          <a:p>
            <a:r>
              <a:rPr lang="cs-CZ" sz="2000" dirty="0" smtClean="0"/>
              <a:t>Všechny orgány činné v trestním řízení v každém </a:t>
            </a:r>
            <a:r>
              <a:rPr lang="cs-CZ" sz="2000" smtClean="0"/>
              <a:t>stádiu :</a:t>
            </a:r>
            <a:endParaRPr lang="cs-CZ" sz="2000" dirty="0" smtClean="0"/>
          </a:p>
          <a:p>
            <a:pPr marL="0" indent="0">
              <a:buNone/>
            </a:pPr>
            <a:r>
              <a:rPr lang="cs-CZ" sz="2000" dirty="0"/>
              <a:t> </a:t>
            </a:r>
            <a:r>
              <a:rPr lang="cs-CZ" sz="2000" dirty="0" smtClean="0"/>
              <a:t>- umožňují poškozenému uplatnit jeho práva</a:t>
            </a:r>
          </a:p>
          <a:p>
            <a:pPr marL="0" indent="0">
              <a:buNone/>
            </a:pPr>
            <a:r>
              <a:rPr lang="cs-CZ" sz="2000" dirty="0" smtClean="0"/>
              <a:t> - vhodně a srozumitelně ho poučí</a:t>
            </a:r>
          </a:p>
          <a:p>
            <a:pPr marL="0" indent="0">
              <a:buNone/>
            </a:pPr>
            <a:r>
              <a:rPr lang="cs-CZ" sz="2000" dirty="0"/>
              <a:t> </a:t>
            </a:r>
            <a:r>
              <a:rPr lang="cs-CZ" sz="2000" dirty="0" smtClean="0"/>
              <a:t>- a postupují vůči němu ohleduplně při šetření jeho osobnosti</a:t>
            </a:r>
          </a:p>
          <a:p>
            <a:pPr marL="0" indent="0">
              <a:buNone/>
            </a:pPr>
            <a:endParaRPr lang="cs-CZ" sz="2000" dirty="0" smtClean="0"/>
          </a:p>
          <a:p>
            <a:r>
              <a:rPr lang="cs-CZ" sz="2000" dirty="0" smtClean="0"/>
              <a:t>§ 2 odst. 15 TŘ</a:t>
            </a:r>
            <a:endParaRPr lang="cs-CZ" sz="2000" dirty="0"/>
          </a:p>
        </p:txBody>
      </p:sp>
    </p:spTree>
    <p:extLst>
      <p:ext uri="{BB962C8B-B14F-4D97-AF65-F5344CB8AC3E}">
        <p14:creationId xmlns:p14="http://schemas.microsoft.com/office/powerpoint/2010/main" val="3860255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87"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80928"/>
            <a:ext cx="8085584" cy="1524000"/>
          </a:xfrm>
        </p:spPr>
        <p:txBody>
          <a:bodyPr/>
          <a:lstStyle/>
          <a:p>
            <a:pPr algn="ctr"/>
            <a:r>
              <a:rPr lang="cs-CZ" dirty="0" smtClean="0">
                <a:latin typeface="+mn-lt"/>
              </a:rPr>
              <a:t>Děkuji za pozornost. </a:t>
            </a:r>
            <a:endParaRPr lang="cs-CZ" dirty="0">
              <a:latin typeface="+mn-lt"/>
            </a:endParaRPr>
          </a:p>
        </p:txBody>
      </p:sp>
    </p:spTree>
    <p:extLst>
      <p:ext uri="{BB962C8B-B14F-4D97-AF65-F5344CB8AC3E}">
        <p14:creationId xmlns:p14="http://schemas.microsoft.com/office/powerpoint/2010/main" val="182237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a:t>
            </a:r>
            <a:r>
              <a:rPr lang="cs-CZ" dirty="0" smtClean="0"/>
              <a:t>trestního řádu </a:t>
            </a:r>
            <a:r>
              <a:rPr lang="cs-CZ" dirty="0"/>
              <a:t>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 - </a:t>
            </a:r>
            <a:r>
              <a:rPr lang="cs-CZ" dirty="0" smtClean="0">
                <a:solidFill>
                  <a:srgbClr val="FF0000"/>
                </a:solidFill>
              </a:rPr>
              <a:t>realita???</a:t>
            </a:r>
            <a:endParaRPr lang="cs-CZ" dirty="0" smtClean="0"/>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r>
              <a:rPr lang="cs-CZ" sz="3600" dirty="0" smtClean="0">
                <a:solidFill>
                  <a:schemeClr val="accent2"/>
                </a:solidFill>
              </a:rPr>
              <a:t/>
            </a:r>
            <a:br>
              <a:rPr lang="cs-CZ" sz="3600" dirty="0" smtClean="0">
                <a:solidFill>
                  <a:schemeClr val="accent2"/>
                </a:solidFill>
              </a:rPr>
            </a:br>
            <a:r>
              <a:rPr lang="cs-CZ" sz="3200" dirty="0" smtClean="0">
                <a:solidFill>
                  <a:schemeClr val="accent2"/>
                </a:solidFill>
              </a:rPr>
              <a:t>Právo </a:t>
            </a:r>
            <a:r>
              <a:rPr lang="cs-CZ" sz="3200" dirty="0">
                <a:solidFill>
                  <a:schemeClr val="accent2"/>
                </a:solidFill>
              </a:rPr>
              <a:t>na spravedlivý trestní </a:t>
            </a:r>
            <a:r>
              <a:rPr lang="cs-CZ" sz="3200" dirty="0" smtClean="0">
                <a:solidFill>
                  <a:schemeClr val="accent2"/>
                </a:solidFill>
              </a:rPr>
              <a:t>proces a</a:t>
            </a:r>
            <a:r>
              <a:rPr lang="cs-CZ" sz="3200" dirty="0">
                <a:solidFill>
                  <a:schemeClr val="accent2"/>
                </a:solidFill>
              </a:rPr>
              <a:t/>
            </a:r>
            <a:br>
              <a:rPr lang="cs-CZ" sz="3200" dirty="0">
                <a:solidFill>
                  <a:schemeClr val="accent2"/>
                </a:solidFill>
              </a:rPr>
            </a:br>
            <a:r>
              <a:rPr lang="cs-CZ" sz="3200" dirty="0" smtClean="0"/>
              <a:t>trojnásobná úroveň ochrany lidských práv </a:t>
            </a:r>
            <a:r>
              <a:rPr lang="cs-CZ" sz="3600" dirty="0" smtClean="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 Ústava, Listina) – </a:t>
            </a:r>
            <a:r>
              <a:rPr lang="cs-CZ" sz="9600" b="1" dirty="0">
                <a:solidFill>
                  <a:srgbClr val="FF0000"/>
                </a:solidFill>
              </a:rPr>
              <a:t>interní ochrana</a:t>
            </a:r>
          </a:p>
          <a:p>
            <a:pPr algn="just"/>
            <a:r>
              <a:rPr lang="cs-CZ" sz="9600" dirty="0">
                <a:solidFill>
                  <a:srgbClr val="FFFF00"/>
                </a:solidFill>
              </a:rPr>
              <a:t>m</a:t>
            </a:r>
            <a:r>
              <a:rPr lang="cs-CZ" sz="9600" dirty="0" smtClean="0">
                <a:solidFill>
                  <a:srgbClr val="FFFF00"/>
                </a:solidFill>
              </a:rPr>
              <a:t>ezinárodní – </a:t>
            </a:r>
            <a:r>
              <a:rPr lang="cs-CZ" sz="9600" dirty="0" smtClean="0"/>
              <a:t>Úmluva o </a:t>
            </a:r>
            <a:r>
              <a:rPr lang="cs-CZ" sz="9600" dirty="0"/>
              <a:t>ochraně lidských práv a základních svobod  (č. 209/1992 Sb.) + Protokoly (16) a další akty MPV chránící lidská práva) – </a:t>
            </a:r>
            <a:r>
              <a:rPr lang="cs-CZ" sz="9600" b="1" dirty="0">
                <a:solidFill>
                  <a:srgbClr val="FF0000"/>
                </a:solidFill>
              </a:rPr>
              <a:t>externí ochrana</a:t>
            </a:r>
          </a:p>
          <a:p>
            <a:r>
              <a:rPr lang="cs-CZ" sz="9600" dirty="0">
                <a:solidFill>
                  <a:srgbClr val="FFFF00"/>
                </a:solidFill>
              </a:rPr>
              <a:t>Listina základních práv Evropské unie </a:t>
            </a:r>
            <a:r>
              <a:rPr lang="cs-CZ" sz="9600" dirty="0"/>
              <a:t>(č. 2010/C 83/02 </a:t>
            </a:r>
            <a:r>
              <a:rPr lang="cs-CZ" sz="9600" dirty="0" err="1"/>
              <a:t>Úř.v</a:t>
            </a:r>
            <a:r>
              <a:rPr lang="cs-CZ" sz="9600" dirty="0"/>
              <a:t>. EU) – </a:t>
            </a:r>
            <a:r>
              <a:rPr lang="cs-CZ" sz="9600" b="1" dirty="0" err="1">
                <a:solidFill>
                  <a:srgbClr val="FF0000"/>
                </a:solidFill>
              </a:rPr>
              <a:t>supranacionální</a:t>
            </a:r>
            <a:r>
              <a:rPr lang="cs-CZ" sz="9600" b="1" dirty="0">
                <a:solidFill>
                  <a:srgbClr val="FF0000"/>
                </a:solidFill>
              </a:rPr>
              <a:t> ochrana</a:t>
            </a:r>
          </a:p>
          <a:p>
            <a:pPr marL="0" indent="0" algn="just">
              <a:buNone/>
            </a:pPr>
            <a:endParaRPr lang="cs-CZ" sz="9600" b="1" dirty="0"/>
          </a:p>
          <a:p>
            <a:pPr marL="356616" lvl="1" indent="0" algn="just">
              <a:lnSpc>
                <a:spcPct val="80000"/>
              </a:lnSpc>
              <a:buNone/>
            </a:pPr>
            <a:endParaRPr lang="cs-CZ" sz="9600" dirty="0" smtClean="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smtClean="0"/>
              <a:t>Listina základních práv a svobod ( ČR) – přímá aplikace</a:t>
            </a:r>
            <a:endParaRPr lang="cs-CZ" sz="3600" dirty="0"/>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smtClean="0"/>
              <a:t>Hlava druhá</a:t>
            </a:r>
          </a:p>
          <a:p>
            <a:pPr marL="0" indent="0">
              <a:buNone/>
            </a:pPr>
            <a:r>
              <a:rPr lang="cs-CZ" sz="4800" dirty="0"/>
              <a:t> </a:t>
            </a:r>
            <a:r>
              <a:rPr lang="cs-CZ" sz="4800" dirty="0" smtClean="0"/>
              <a:t>           čl. 7 ochrana osoby a soukromí </a:t>
            </a:r>
          </a:p>
          <a:p>
            <a:pPr marL="0" indent="0">
              <a:buNone/>
            </a:pPr>
            <a:r>
              <a:rPr lang="cs-CZ" sz="4800" dirty="0"/>
              <a:t> </a:t>
            </a:r>
            <a:r>
              <a:rPr lang="cs-CZ" sz="4800" dirty="0" smtClean="0"/>
              <a:t>          čl. 8 osobní svoboda, omezení, vazba, ústav</a:t>
            </a:r>
          </a:p>
          <a:p>
            <a:pPr marL="0" indent="0">
              <a:buNone/>
            </a:pPr>
            <a:r>
              <a:rPr lang="cs-CZ" sz="4800" dirty="0"/>
              <a:t> </a:t>
            </a:r>
            <a:r>
              <a:rPr lang="cs-CZ" sz="4800" dirty="0" smtClean="0"/>
              <a:t>           čl. 10 ochrana  soukromého a rodinného života</a:t>
            </a:r>
          </a:p>
          <a:p>
            <a:pPr marL="0" indent="0">
              <a:buNone/>
            </a:pPr>
            <a:r>
              <a:rPr lang="cs-CZ" sz="4800" dirty="0"/>
              <a:t> </a:t>
            </a:r>
            <a:r>
              <a:rPr lang="cs-CZ" sz="4800" dirty="0" smtClean="0"/>
              <a:t>           čl. 11 ochrana vlastnictví</a:t>
            </a:r>
          </a:p>
          <a:p>
            <a:pPr marL="0" indent="0">
              <a:buNone/>
            </a:pPr>
            <a:r>
              <a:rPr lang="cs-CZ" sz="4800" dirty="0"/>
              <a:t> </a:t>
            </a:r>
            <a:r>
              <a:rPr lang="cs-CZ" sz="4800" dirty="0" smtClean="0"/>
              <a:t>            čl. 12 ochrana obydlí</a:t>
            </a:r>
          </a:p>
          <a:p>
            <a:pPr marL="0" indent="0">
              <a:buNone/>
            </a:pPr>
            <a:r>
              <a:rPr lang="cs-CZ" sz="4800" dirty="0"/>
              <a:t> </a:t>
            </a:r>
            <a:r>
              <a:rPr lang="cs-CZ" sz="4800" dirty="0" smtClean="0"/>
              <a:t>            čl. 13 ochrana tajemství dopravovaných zpráv</a:t>
            </a:r>
          </a:p>
          <a:p>
            <a:pPr marL="0" indent="0">
              <a:buNone/>
            </a:pPr>
            <a:r>
              <a:rPr lang="cs-CZ" sz="4800" dirty="0"/>
              <a:t> </a:t>
            </a:r>
            <a:r>
              <a:rPr lang="cs-CZ" sz="4800" dirty="0" smtClean="0"/>
              <a:t>          </a:t>
            </a:r>
          </a:p>
          <a:p>
            <a:pPr marL="0" indent="0">
              <a:buNone/>
            </a:pPr>
            <a:r>
              <a:rPr lang="cs-CZ" sz="4800" dirty="0" smtClean="0"/>
              <a:t>Hlava </a:t>
            </a:r>
            <a:r>
              <a:rPr lang="cs-CZ" sz="4800" dirty="0"/>
              <a:t>pátá</a:t>
            </a: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Úmluva </a:t>
            </a:r>
            <a:r>
              <a:rPr lang="cs-CZ" sz="3600" dirty="0"/>
              <a:t>– všeobecné záruky čl. 6 </a:t>
            </a:r>
            <a:r>
              <a:rPr lang="cs-CZ" sz="3600" dirty="0" smtClean="0"/>
              <a:t>odst.1 – přímá aplikace, subsidiarita – ESLP</a:t>
            </a:r>
            <a:endParaRPr lang="cs-CZ" sz="3600" dirty="0"/>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smtClean="0"/>
              <a:t>Právo na spravedlivé </a:t>
            </a:r>
            <a:r>
              <a:rPr lang="cs-CZ" sz="2400" dirty="0"/>
              <a:t>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Úmluva </a:t>
            </a:r>
            <a:r>
              <a:rPr lang="cs-CZ" sz="3200" dirty="0"/>
              <a:t>– práva obviněného čl. 6 </a:t>
            </a:r>
            <a:r>
              <a:rPr lang="cs-CZ" sz="3200" dirty="0" smtClean="0"/>
              <a:t>odst.2,3 – přímá aplikace, subsidiarita ESLP</a:t>
            </a:r>
            <a:endParaRPr lang="cs-CZ" sz="3200" dirty="0"/>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Další záruky práva na spravedlivý proces v Úmluvě a Protokolech</a:t>
            </a:r>
            <a:endParaRPr lang="cs-CZ" sz="3600" dirty="0"/>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smtClean="0"/>
              <a:t>Listina základních práv EU</a:t>
            </a:r>
            <a:endParaRPr lang="cs-CZ" dirty="0"/>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0000"/>
                </a:solidFill>
              </a:rPr>
              <a:t>instituce, orgány, úřady a agentury Evropské unie.  </a:t>
            </a:r>
            <a:endParaRPr lang="cs-CZ" sz="4200" dirty="0">
              <a:solidFill>
                <a:srgbClr val="FF0000"/>
              </a:solidFill>
            </a:endParaRPr>
          </a:p>
          <a:p>
            <a:pPr algn="just"/>
            <a:r>
              <a:rPr lang="cs-CZ" sz="4200" b="1" dirty="0">
                <a:solidFill>
                  <a:srgbClr val="FF0000"/>
                </a:solidFill>
              </a:rPr>
              <a:t>pro členské státy </a:t>
            </a:r>
            <a:r>
              <a:rPr lang="cs-CZ" sz="4200" b="1" dirty="0" smtClean="0">
                <a:solidFill>
                  <a:srgbClr val="FF0000"/>
                </a:solidFill>
              </a:rPr>
              <a:t>– orgány činné v trestním řízení </a:t>
            </a:r>
            <a:r>
              <a:rPr lang="cs-CZ" sz="4200" dirty="0" smtClean="0"/>
              <a:t>je </a:t>
            </a:r>
            <a:r>
              <a:rPr lang="cs-CZ" sz="4200" dirty="0"/>
              <a:t>zavazující jen v případě, že tyto </a:t>
            </a:r>
            <a:r>
              <a:rPr lang="cs-CZ" sz="4200" dirty="0" smtClean="0"/>
              <a:t>aplikují v konkrétní věci </a:t>
            </a:r>
            <a:r>
              <a:rPr lang="cs-CZ" sz="4200" dirty="0"/>
              <a:t>právo Evropské unie</a:t>
            </a:r>
            <a:r>
              <a:rPr lang="cs-CZ" sz="4200" dirty="0" smtClean="0"/>
              <a:t>.</a:t>
            </a:r>
          </a:p>
          <a:p>
            <a:pPr algn="just">
              <a:buFontTx/>
              <a:buChar char="-"/>
            </a:pPr>
            <a:endParaRPr lang="cs-CZ" sz="4200" dirty="0"/>
          </a:p>
          <a:p>
            <a:pPr algn="just"/>
            <a:r>
              <a:rPr lang="cs-CZ" sz="4200" dirty="0"/>
              <a:t>Listina z hlediska jejího dodržování</a:t>
            </a:r>
            <a:r>
              <a:rPr lang="cs-CZ" sz="4200" b="1" dirty="0"/>
              <a:t> </a:t>
            </a:r>
            <a:r>
              <a:rPr lang="cs-CZ" sz="4200" b="1" dirty="0">
                <a:solidFill>
                  <a:srgbClr val="FF0000"/>
                </a:solidFill>
              </a:rPr>
              <a:t>není </a:t>
            </a:r>
            <a:r>
              <a:rPr lang="cs-CZ" sz="4200" dirty="0">
                <a:solidFill>
                  <a:srgbClr val="FF0000"/>
                </a:solidFill>
              </a:rPr>
              <a:t>podrobena externí kontrole Soudu pro lidská práva</a:t>
            </a:r>
            <a:r>
              <a:rPr lang="cs-CZ" sz="4200" dirty="0"/>
              <a:t>, </a:t>
            </a:r>
            <a:r>
              <a:rPr lang="cs-CZ" sz="4200" dirty="0">
                <a:solidFill>
                  <a:srgbClr val="FF0000"/>
                </a:solidFill>
              </a:rPr>
              <a:t>podléhá však kontrole Soudního dvora EU</a:t>
            </a:r>
            <a:r>
              <a:rPr lang="cs-CZ" sz="4200" dirty="0"/>
              <a:t>, jenž naopak k obsahu Úmluvy i Listiny přihlížet musí</a:t>
            </a: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Listina základních práv EU  </a:t>
            </a:r>
            <a:endParaRPr lang="cs-CZ" dirty="0"/>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smtClean="0">
                <a:solidFill>
                  <a:srgbClr val="FF0000"/>
                </a:solidFill>
              </a:rPr>
              <a:t>– ne bis in idem </a:t>
            </a:r>
            <a:r>
              <a:rPr lang="cs-CZ" sz="3200" dirty="0" smtClean="0"/>
              <a:t>(čl</a:t>
            </a:r>
            <a:r>
              <a:rPr lang="cs-CZ" sz="3200" dirty="0"/>
              <a:t>.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571</TotalTime>
  <Words>1155</Words>
  <Application>Microsoft Office PowerPoint</Application>
  <PresentationFormat>Předvádění na obrazovce (4:3)</PresentationFormat>
  <Paragraphs>126</Paragraphs>
  <Slides>19</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1" baseType="lpstr">
      <vt:lpstr>Deluxe</vt:lpstr>
      <vt:lpstr>Klip</vt:lpstr>
      <vt:lpstr>Základní zásady TPP a TŘ </vt:lpstr>
      <vt:lpstr>Funkce základní zásad</vt:lpstr>
      <vt:lpstr> Právo na spravedlivý trestní proces a trojnásobná úroveň ochrany lidských práv -</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lpstr>Děkuji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Fenyk Jaroslav</cp:lastModifiedBy>
  <cp:revision>35</cp:revision>
  <dcterms:created xsi:type="dcterms:W3CDTF">2012-02-17T08:19:37Z</dcterms:created>
  <dcterms:modified xsi:type="dcterms:W3CDTF">2017-03-01T09:40:48Z</dcterms:modified>
</cp:coreProperties>
</file>