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53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9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67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64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5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1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0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92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4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2E702-5E70-4E43-83F8-86BC13B264F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6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Omyl - pokračování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 </a:t>
            </a:r>
            <a:r>
              <a:rPr lang="cs-CZ" dirty="0"/>
              <a:t> </a:t>
            </a:r>
            <a:r>
              <a:rPr lang="cs-CZ" dirty="0" smtClean="0"/>
              <a:t>5.4.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0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Omyl o podmínkách vylučujících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Skutkový pozitivní </a:t>
            </a:r>
            <a:r>
              <a:rPr lang="cs-CZ" dirty="0" smtClean="0"/>
              <a:t>- § 18 odst. 4 </a:t>
            </a:r>
            <a:r>
              <a:rPr lang="cs-CZ" dirty="0" err="1" smtClean="0"/>
              <a:t>TrZ</a:t>
            </a:r>
            <a:r>
              <a:rPr lang="cs-CZ" dirty="0" smtClean="0"/>
              <a:t> = putativní nutná obrana </a:t>
            </a:r>
          </a:p>
          <a:p>
            <a:r>
              <a:rPr lang="cs-CZ" sz="2800" i="1" dirty="0" smtClean="0"/>
              <a:t>Kdo při spáchání činu mylně předpokládá  skutkovou okolnost, který vylučuje jeho protiprávnost … </a:t>
            </a:r>
            <a:r>
              <a:rPr lang="cs-CZ" sz="2800" i="1" u="sng" dirty="0" smtClean="0"/>
              <a:t>vyloučeno úmyslné zavinění, není dotčena nedbalost (nevědomá) </a:t>
            </a:r>
            <a:r>
              <a:rPr lang="cs-CZ" sz="2800" dirty="0" smtClean="0"/>
              <a:t>= zásada </a:t>
            </a:r>
            <a:r>
              <a:rPr lang="cs-CZ" sz="2800" dirty="0" err="1" smtClean="0"/>
              <a:t>ignorantia</a:t>
            </a:r>
            <a:r>
              <a:rPr lang="cs-CZ" sz="2800" dirty="0" smtClean="0"/>
              <a:t> facti non </a:t>
            </a:r>
            <a:r>
              <a:rPr lang="cs-CZ" sz="2800" dirty="0" err="1" smtClean="0"/>
              <a:t>nocet</a:t>
            </a:r>
            <a:endParaRPr lang="cs-CZ" sz="2800" dirty="0" smtClean="0"/>
          </a:p>
          <a:p>
            <a:r>
              <a:rPr lang="cs-CZ" sz="2800" i="1" u="sng" dirty="0" smtClean="0"/>
              <a:t>Př. </a:t>
            </a:r>
            <a:r>
              <a:rPr lang="cs-CZ" altLang="cs-CZ" sz="2800" dirty="0"/>
              <a:t>pachatel </a:t>
            </a:r>
            <a:r>
              <a:rPr lang="cs-CZ" altLang="cs-CZ" sz="2800" dirty="0">
                <a:solidFill>
                  <a:srgbClr val="FF0000"/>
                </a:solidFill>
              </a:rPr>
              <a:t>má mylně za to</a:t>
            </a:r>
            <a:r>
              <a:rPr lang="cs-CZ" altLang="cs-CZ" sz="2800" dirty="0"/>
              <a:t>, že je ohrožen, brání se, „útočník“ ale jen žertoval </a:t>
            </a:r>
            <a:endParaRPr lang="cs-CZ" sz="2800" i="1" u="sng" dirty="0" smtClean="0"/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Omyl o podmínkách vylučujících protiprávnost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Skutkový negativní </a:t>
            </a:r>
            <a:r>
              <a:rPr lang="cs-CZ" dirty="0" smtClean="0"/>
              <a:t>– v </a:t>
            </a:r>
            <a:r>
              <a:rPr lang="cs-CZ" dirty="0" err="1" smtClean="0"/>
              <a:t>TrZ</a:t>
            </a:r>
            <a:r>
              <a:rPr lang="cs-CZ" dirty="0" smtClean="0"/>
              <a:t> neupraveno </a:t>
            </a:r>
          </a:p>
          <a:p>
            <a:r>
              <a:rPr lang="cs-CZ" i="1" dirty="0" smtClean="0"/>
              <a:t>Pachatel neví, že existuje skutková okolnost  vylučující protiprávnost.</a:t>
            </a:r>
          </a:p>
          <a:p>
            <a:r>
              <a:rPr lang="cs-CZ" i="1" dirty="0" smtClean="0"/>
              <a:t>Stejný </a:t>
            </a:r>
            <a:r>
              <a:rPr lang="cs-CZ" i="1" dirty="0" smtClean="0"/>
              <a:t>význam jako skutkový omyl pozitivní = odpovědnost  za pokus.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910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případy skutkového omylu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3600" dirty="0">
                <a:solidFill>
                  <a:schemeClr val="accent2"/>
                </a:solidFill>
              </a:rPr>
              <a:t>Omyl v předmětu </a:t>
            </a:r>
            <a:r>
              <a:rPr lang="cs-CZ" dirty="0">
                <a:solidFill>
                  <a:schemeClr val="accent2"/>
                </a:solidFill>
              </a:rPr>
              <a:t>útoku </a:t>
            </a:r>
            <a:r>
              <a:rPr lang="cs-CZ" dirty="0"/>
              <a:t>(ve věci – 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objecto</a:t>
            </a:r>
            <a:r>
              <a:rPr lang="cs-CZ" dirty="0"/>
              <a:t>, v osobě - </a:t>
            </a:r>
            <a:r>
              <a:rPr lang="cs-CZ" dirty="0" err="1"/>
              <a:t>error</a:t>
            </a:r>
            <a:r>
              <a:rPr lang="cs-CZ" dirty="0"/>
              <a:t> in persona) </a:t>
            </a:r>
          </a:p>
          <a:p>
            <a:pPr>
              <a:defRPr/>
            </a:pPr>
            <a:r>
              <a:rPr lang="cs-CZ" sz="3600" dirty="0">
                <a:solidFill>
                  <a:schemeClr val="accent2"/>
                </a:solidFill>
              </a:rPr>
              <a:t>Omyl v příčinné souvislosti </a:t>
            </a:r>
          </a:p>
          <a:p>
            <a:pPr marL="0" indent="0">
              <a:buNone/>
              <a:defRPr/>
            </a:pPr>
            <a:r>
              <a:rPr lang="cs-CZ" sz="3600" dirty="0">
                <a:solidFill>
                  <a:schemeClr val="accent2"/>
                </a:solidFill>
              </a:rPr>
              <a:t>- Aberace </a:t>
            </a:r>
            <a:r>
              <a:rPr lang="cs-CZ" dirty="0"/>
              <a:t>(</a:t>
            </a:r>
            <a:r>
              <a:rPr lang="cs-CZ" dirty="0" err="1"/>
              <a:t>aberatio</a:t>
            </a:r>
            <a:r>
              <a:rPr lang="cs-CZ" dirty="0"/>
              <a:t> </a:t>
            </a:r>
            <a:r>
              <a:rPr lang="cs-CZ" dirty="0" err="1"/>
              <a:t>ictus</a:t>
            </a:r>
            <a:r>
              <a:rPr lang="cs-CZ" dirty="0"/>
              <a:t>, „odchýlení rány“) – omyl v průběhu příčinné souvislosti </a:t>
            </a:r>
          </a:p>
          <a:p>
            <a:pPr marL="0" indent="0">
              <a:buNone/>
              <a:defRPr/>
            </a:pPr>
            <a:r>
              <a:rPr lang="cs-CZ" i="1" dirty="0"/>
              <a:t>Pachatel zaútočí s vražedným úmyslem  se zbraní na osobu A, omylem zasáhne a usmrtí  osobu B – pokus vraždy k A.+ usmrcení z nedbalosti k B – nedbalost musí být nevědomá.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2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případy skutkového omylu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3600" dirty="0" smtClean="0">
                <a:solidFill>
                  <a:schemeClr val="accent2"/>
                </a:solidFill>
              </a:rPr>
              <a:t>Dolus </a:t>
            </a:r>
            <a:r>
              <a:rPr lang="cs-CZ" altLang="cs-CZ" sz="3600" dirty="0" err="1" smtClean="0">
                <a:solidFill>
                  <a:schemeClr val="accent2"/>
                </a:solidFill>
              </a:rPr>
              <a:t>generalis</a:t>
            </a:r>
            <a:r>
              <a:rPr lang="cs-CZ" altLang="cs-CZ" sz="3600" dirty="0" smtClean="0">
                <a:solidFill>
                  <a:schemeClr val="accent2"/>
                </a:solidFill>
              </a:rPr>
              <a:t> </a:t>
            </a:r>
            <a:r>
              <a:rPr lang="cs-CZ" altLang="cs-CZ" sz="3600" dirty="0" smtClean="0">
                <a:solidFill>
                  <a:schemeClr val="tx2"/>
                </a:solidFill>
              </a:rPr>
              <a:t>(</a:t>
            </a:r>
            <a:r>
              <a:rPr lang="cs-CZ" altLang="cs-CZ" sz="3600" dirty="0" smtClean="0"/>
              <a:t>všeobecný úmysl) </a:t>
            </a:r>
            <a:r>
              <a:rPr lang="cs-CZ" altLang="cs-CZ" sz="3600" dirty="0" smtClean="0"/>
              <a:t>– omyl </a:t>
            </a:r>
            <a:r>
              <a:rPr lang="cs-CZ" altLang="cs-CZ" sz="3600" dirty="0" smtClean="0"/>
              <a:t>v průběhu příčinné souvislosti, pokud jde o způsob vyvolání následku</a:t>
            </a:r>
          </a:p>
          <a:p>
            <a:r>
              <a:rPr lang="cs-CZ" altLang="cs-CZ" sz="3600" dirty="0" smtClean="0"/>
              <a:t>2 formy</a:t>
            </a:r>
          </a:p>
          <a:p>
            <a:r>
              <a:rPr lang="cs-CZ" altLang="cs-CZ" dirty="0" smtClean="0"/>
              <a:t>Pachatel chtěl zavraždit a následně zahladit čin ukrytím mrtvoly – smrt nastala až v důsledku zahlazovacího jednání – 1 skutek - odpovědnost za vraždu R 54/1977)</a:t>
            </a:r>
          </a:p>
          <a:p>
            <a:r>
              <a:rPr lang="cs-CZ" altLang="cs-CZ" dirty="0" smtClean="0"/>
              <a:t>Pachatel chtěl úmyslně usmrtit a až následně pojal úmysl zahladit čin, smrt nastala až v důsledku zahlazovacího jednání – 2 skutky –souběhu  pokusu o vraždu +nedbalostní usmrcení (R 12/1990)</a:t>
            </a:r>
          </a:p>
          <a:p>
            <a:r>
              <a:rPr lang="cs-CZ" altLang="cs-CZ" dirty="0" smtClean="0"/>
              <a:t>Nedbalost nevědomá.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5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Omyl a objektivní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Znak objektivní stránky </a:t>
            </a:r>
          </a:p>
          <a:p>
            <a:r>
              <a:rPr lang="cs-CZ" altLang="cs-CZ" dirty="0" smtClean="0"/>
              <a:t>§ 120 – definice uvedení jiného v omyl a využití něčího omylu prostřednictvím technického zařízení </a:t>
            </a:r>
            <a:r>
              <a:rPr lang="cs-CZ" altLang="cs-CZ" dirty="0" smtClean="0"/>
              <a:t>(</a:t>
            </a:r>
            <a:r>
              <a:rPr lang="cs-CZ" altLang="cs-CZ" sz="2800" i="1" dirty="0" smtClean="0"/>
              <a:t>zásah do počítačových informace nebo dat, počítačových programů</a:t>
            </a:r>
            <a:r>
              <a:rPr lang="cs-CZ" altLang="cs-CZ" dirty="0" smtClean="0"/>
              <a:t>…)</a:t>
            </a:r>
            <a:endParaRPr lang="cs-CZ" altLang="cs-CZ" dirty="0" smtClean="0"/>
          </a:p>
          <a:p>
            <a:r>
              <a:rPr lang="cs-CZ" altLang="cs-CZ" dirty="0" smtClean="0"/>
              <a:t>Jednání, jejichž podstatou je uvedení někoho v omyl či využití něčího omylu – př.  podvod (§ 209), poškození cizích práv (§ 181)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8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331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Omyl - pokračování</vt:lpstr>
      <vt:lpstr>Omyl o podmínkách vylučujících protiprávnost</vt:lpstr>
      <vt:lpstr>Omyl o podmínkách vylučujících protiprávnost </vt:lpstr>
      <vt:lpstr>Zvláštní případy skutkového omylu </vt:lpstr>
      <vt:lpstr>Zvláštní případy skutkového omylu </vt:lpstr>
      <vt:lpstr>Omyl a objektivní stránka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Omyl - pokračování</dc:title>
  <dc:creator>2467</dc:creator>
  <cp:lastModifiedBy>2467</cp:lastModifiedBy>
  <cp:revision>5</cp:revision>
  <dcterms:created xsi:type="dcterms:W3CDTF">2015-03-27T08:20:42Z</dcterms:created>
  <dcterms:modified xsi:type="dcterms:W3CDTF">2016-04-05T05:38:35Z</dcterms:modified>
</cp:coreProperties>
</file>