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330" r:id="rId2"/>
    <p:sldId id="322" r:id="rId3"/>
    <p:sldId id="323" r:id="rId4"/>
    <p:sldId id="324" r:id="rId5"/>
    <p:sldId id="325" r:id="rId6"/>
    <p:sldId id="326" r:id="rId7"/>
    <p:sldId id="327" r:id="rId8"/>
    <p:sldId id="328" r:id="rId9"/>
    <p:sldId id="329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3A2079-8E45-453C-7ECF-12CD89C59328}" v="39" dt="2019-10-30T12:11:14.2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>
        <p:scale>
          <a:sx n="131" d="100"/>
          <a:sy n="131" d="100"/>
        </p:scale>
        <p:origin x="-1086" y="78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7.xml" Id="rId8" /><Relationship Type="http://schemas.openxmlformats.org/officeDocument/2006/relationships/presProps" Target="presProps.xml" Id="rId13" /><Relationship Type="http://schemas.microsoft.com/office/2015/10/relationships/revisionInfo" Target="revisionInfo.xml" Id="rId18" /><Relationship Type="http://schemas.openxmlformats.org/officeDocument/2006/relationships/slide" Target="slides/slide2.xml" Id="rId3" /><Relationship Type="http://schemas.openxmlformats.org/officeDocument/2006/relationships/slide" Target="slides/slide6.xml" Id="rId7" /><Relationship Type="http://schemas.openxmlformats.org/officeDocument/2006/relationships/handoutMaster" Target="handoutMasters/handoutMaster1.xml" Id="rId12" /><Relationship Type="http://schemas.openxmlformats.org/officeDocument/2006/relationships/slide" Target="slides/slide1.xml" Id="rId2" /><Relationship Type="http://schemas.openxmlformats.org/officeDocument/2006/relationships/tableStyles" Target="tableStyles.xml" Id="rId16" /><Relationship Type="http://schemas.openxmlformats.org/officeDocument/2006/relationships/slideMaster" Target="slideMasters/slideMaster1.xml" Id="rId1" /><Relationship Type="http://schemas.openxmlformats.org/officeDocument/2006/relationships/slide" Target="slides/slide5.xml" Id="rId6" /><Relationship Type="http://schemas.openxmlformats.org/officeDocument/2006/relationships/notesMaster" Target="notesMasters/notesMaster1.xml" Id="rId11" /><Relationship Type="http://schemas.openxmlformats.org/officeDocument/2006/relationships/slide" Target="slides/slide4.xml" Id="rId5" /><Relationship Type="http://schemas.openxmlformats.org/officeDocument/2006/relationships/theme" Target="theme/theme1.xml" Id="rId15" /><Relationship Type="http://schemas.openxmlformats.org/officeDocument/2006/relationships/slide" Target="slides/slide9.xml" Id="rId10" /><Relationship Type="http://schemas.openxmlformats.org/officeDocument/2006/relationships/slide" Target="slides/slide3.xml" Id="rId4" /><Relationship Type="http://schemas.openxmlformats.org/officeDocument/2006/relationships/slide" Target="slides/slide8.xml" Id="rId9" /><Relationship Type="http://schemas.openxmlformats.org/officeDocument/2006/relationships/viewProps" Target="viewProps.xml" Id="rId14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altLang="cs-CZ" sz="4000" b="1" dirty="0">
              <a:solidFill>
                <a:srgbClr val="00287D"/>
              </a:solidFill>
            </a:endParaRPr>
          </a:p>
          <a:p>
            <a:pPr algn="ctr">
              <a:buNone/>
            </a:pPr>
            <a:r>
              <a:rPr lang="cs-CZ" altLang="cs-CZ" sz="5400" b="1" dirty="0">
                <a:solidFill>
                  <a:srgbClr val="00287D"/>
                </a:solidFill>
              </a:rPr>
              <a:t>Operativně pátrací prostředky - § 158b a </a:t>
            </a:r>
            <a:r>
              <a:rPr lang="cs-CZ" altLang="cs-CZ" sz="5400" b="1" dirty="0" err="1">
                <a:solidFill>
                  <a:srgbClr val="00287D"/>
                </a:solidFill>
              </a:rPr>
              <a:t>násl</a:t>
            </a:r>
            <a:r>
              <a:rPr lang="cs-CZ" altLang="cs-CZ" sz="5400" b="1" dirty="0">
                <a:solidFill>
                  <a:srgbClr val="00287D"/>
                </a:solidFill>
              </a:rPr>
              <a:t>. </a:t>
            </a:r>
            <a:r>
              <a:rPr lang="cs-CZ" altLang="cs-CZ" sz="5400" b="1" dirty="0" err="1">
                <a:solidFill>
                  <a:srgbClr val="00287D"/>
                </a:solidFill>
              </a:rPr>
              <a:t>TrŘ</a:t>
            </a:r>
            <a:endParaRPr lang="cs-CZ" sz="5400" dirty="0">
              <a:solidFill>
                <a:srgbClr val="00287D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</a:t>
            </a:fld>
            <a:endParaRPr lang="cs-CZ" alt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altLang="cs-CZ" sz="2600" b="1" dirty="0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700" dirty="0"/>
              <a:t>operativně pátrací činnost </a:t>
            </a:r>
          </a:p>
          <a:p>
            <a:pPr algn="just"/>
            <a:endParaRPr lang="cs-CZ" altLang="cs-CZ" sz="1700" dirty="0"/>
          </a:p>
          <a:p>
            <a:pPr lvl="1" algn="just"/>
            <a:r>
              <a:rPr lang="cs-CZ" altLang="cs-CZ" sz="1500" dirty="0"/>
              <a:t>ucelený systém činností specializovaných orgánů, zpravidla utajovaného a průzkumného charakteru reagující na informační signály  neurčité povahy naznačující možnou souvislosti s trestnou činností</a:t>
            </a:r>
          </a:p>
          <a:p>
            <a:pPr algn="just"/>
            <a:endParaRPr lang="cs-CZ" altLang="cs-CZ" sz="1700" dirty="0"/>
          </a:p>
          <a:p>
            <a:pPr algn="just"/>
            <a:r>
              <a:rPr lang="cs-CZ" altLang="cs-CZ" sz="1700" dirty="0"/>
              <a:t>jejich účelem je předcházení, odhalování a objasňování trestné činnosti, pátrání po skrytých pachatelích, hledaných nezvěstných osobách a věcných důkazech   </a:t>
            </a:r>
          </a:p>
          <a:p>
            <a:pPr algn="just"/>
            <a:endParaRPr lang="cs-CZ" altLang="cs-CZ" sz="1700" dirty="0"/>
          </a:p>
          <a:p>
            <a:pPr algn="just"/>
            <a:r>
              <a:rPr lang="cs-CZ" altLang="cs-CZ" sz="1700" dirty="0"/>
              <a:t>realizuje je pověřený policejní orgán  - § 12/2 </a:t>
            </a:r>
            <a:r>
              <a:rPr lang="cs-CZ" altLang="cs-CZ" sz="1700" dirty="0" err="1"/>
              <a:t>TrŘ</a:t>
            </a:r>
            <a:r>
              <a:rPr lang="cs-CZ" altLang="cs-CZ" sz="1700" dirty="0"/>
              <a:t> </a:t>
            </a:r>
          </a:p>
          <a:p>
            <a:pPr algn="just">
              <a:buFont typeface="Wingdings" pitchFamily="2" charset="2"/>
              <a:buNone/>
            </a:pPr>
            <a:endParaRPr lang="cs-CZ" altLang="cs-CZ" sz="1700" dirty="0"/>
          </a:p>
          <a:p>
            <a:pPr lvl="1" algn="just"/>
            <a:r>
              <a:rPr lang="cs-CZ" altLang="cs-CZ" sz="1500" dirty="0"/>
              <a:t>Policie České republiky, Generální inspekce bezpečnostních sborů, Vojenské zpravodajství, Bezpečnostní informační služba, Úřad pro zahraniční informace a styky, Vězeňská služba, Vojenská policie, Celní správa 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700"/>
              <a:t>podmínky pro použití</a:t>
            </a:r>
          </a:p>
          <a:p>
            <a:pPr>
              <a:buFont typeface="Wingdings" pitchFamily="2" charset="2"/>
              <a:buNone/>
            </a:pPr>
            <a:endParaRPr lang="cs-CZ" altLang="cs-CZ" sz="1700"/>
          </a:p>
          <a:p>
            <a:pPr lvl="1"/>
            <a:r>
              <a:rPr lang="cs-CZ" altLang="cs-CZ" sz="1500"/>
              <a:t>řízení o úmyslném trestném činu</a:t>
            </a:r>
          </a:p>
          <a:p>
            <a:pPr lvl="1"/>
            <a:r>
              <a:rPr lang="cs-CZ" altLang="cs-CZ" sz="1500"/>
              <a:t>získání skutečností důležitých pro trestní řízení</a:t>
            </a:r>
          </a:p>
          <a:p>
            <a:pPr lvl="1"/>
            <a:r>
              <a:rPr lang="cs-CZ" altLang="cs-CZ" sz="1500"/>
              <a:t>sledovaného účelu nelze  dosáhnout jinak (subsidiarita) </a:t>
            </a:r>
          </a:p>
          <a:p>
            <a:pPr lvl="1"/>
            <a:r>
              <a:rPr lang="cs-CZ" altLang="cs-CZ" sz="1500"/>
              <a:t>omezení základních práv a svobod jen v minimální míře (minimalizace)</a:t>
            </a:r>
          </a:p>
          <a:p>
            <a:endParaRPr lang="cs-CZ" altLang="cs-CZ" sz="1700"/>
          </a:p>
          <a:p>
            <a:pPr algn="just"/>
            <a:r>
              <a:rPr lang="cs-CZ" altLang="cs-CZ" sz="1700"/>
              <a:t>policejní provokace - jestliže se jednání státu, v daném případě  policejního orgánu stává  součástí skutkového děje, celé posloupnosti úkonů, z nichž se  trestní jednání skládá, např. provokace, či iniciování trestného činu jeho dokonání atd. </a:t>
            </a:r>
          </a:p>
          <a:p>
            <a:pPr algn="just"/>
            <a:endParaRPr lang="cs-CZ" altLang="cs-CZ" sz="1700"/>
          </a:p>
          <a:p>
            <a:pPr algn="just"/>
            <a:r>
              <a:rPr lang="cs-CZ" altLang="cs-CZ" sz="1700"/>
              <a:t>policejní provokací není, pokud policejní orgán jedná v souladu se zákonem a pouze reaguje na aktivní jednání pachatele </a:t>
            </a:r>
          </a:p>
          <a:p>
            <a:pPr algn="just"/>
            <a:endParaRPr lang="cs-CZ" altLang="cs-CZ" sz="170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Předstíraný převod - § 158c TrŘ 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700"/>
              <a:t>předstíraným převodem se rozumí předstírání koupě, prodeje nebo jiného způsobu převodu předmětu plnění včetně převodu věci</a:t>
            </a:r>
          </a:p>
          <a:p>
            <a:pPr algn="just"/>
            <a:endParaRPr lang="cs-CZ" altLang="cs-CZ" sz="1700"/>
          </a:p>
          <a:p>
            <a:pPr algn="just"/>
            <a:r>
              <a:rPr lang="cs-CZ" altLang="cs-CZ" sz="1700"/>
              <a:t>k jejímuž držení je třeba zvláštního povolení</a:t>
            </a:r>
          </a:p>
          <a:p>
            <a:pPr lvl="1" algn="just"/>
            <a:r>
              <a:rPr lang="cs-CZ" altLang="cs-CZ" sz="1600"/>
              <a:t>např. omamné látky, psychotropní látky, prekursory, jedy, radioaktivní materiály, střelné zbraně  a střelivo atd. </a:t>
            </a:r>
          </a:p>
          <a:p>
            <a:pPr algn="just"/>
            <a:endParaRPr lang="cs-CZ" altLang="cs-CZ" sz="1800"/>
          </a:p>
          <a:p>
            <a:pPr algn="just"/>
            <a:r>
              <a:rPr lang="cs-CZ" altLang="cs-CZ" sz="1700"/>
              <a:t>jejíž držení je nepřípustné</a:t>
            </a:r>
          </a:p>
          <a:p>
            <a:pPr lvl="1" algn="just"/>
            <a:r>
              <a:rPr lang="cs-CZ" altLang="cs-CZ" sz="1600"/>
              <a:t>např. zakázané zbraně  a střelivo, zakázané vojenská munice </a:t>
            </a:r>
          </a:p>
          <a:p>
            <a:pPr lvl="1" algn="just">
              <a:buFont typeface="Wingdings" pitchFamily="2" charset="2"/>
              <a:buNone/>
            </a:pPr>
            <a:endParaRPr lang="cs-CZ" altLang="cs-CZ" sz="1600"/>
          </a:p>
          <a:p>
            <a:pPr algn="just"/>
            <a:r>
              <a:rPr lang="cs-CZ" altLang="cs-CZ" sz="1700"/>
              <a:t>která pochází z trestného činu</a:t>
            </a:r>
            <a:endParaRPr lang="cs-CZ" altLang="cs-CZ" sz="1800"/>
          </a:p>
          <a:p>
            <a:pPr lvl="1" algn="just"/>
            <a:r>
              <a:rPr lang="cs-CZ" altLang="cs-CZ" sz="1600"/>
              <a:t>např. věc, kterou si pachatel neoprávněně přisvojil spácháním trestného činu, to, co bylo trestným činem vyrobeno nebo získáno </a:t>
            </a:r>
          </a:p>
          <a:p>
            <a:pPr lvl="1" algn="just"/>
            <a:endParaRPr lang="cs-CZ" altLang="cs-CZ" sz="1600"/>
          </a:p>
          <a:p>
            <a:pPr algn="just"/>
            <a:r>
              <a:rPr lang="cs-CZ" altLang="cs-CZ" sz="1700"/>
              <a:t>která je určena ke spáchání trestného činu</a:t>
            </a:r>
          </a:p>
          <a:p>
            <a:pPr lvl="1" algn="just"/>
            <a:r>
              <a:rPr lang="cs-CZ" altLang="cs-CZ" sz="1600"/>
              <a:t>např. kasařské,  padělatelské náčiní </a:t>
            </a:r>
          </a:p>
          <a:p>
            <a:pPr algn="just"/>
            <a:endParaRPr lang="cs-CZ" altLang="cs-CZ" sz="1800"/>
          </a:p>
          <a:p>
            <a:pPr algn="just">
              <a:buFont typeface="Wingdings" pitchFamily="2" charset="2"/>
              <a:buNone/>
            </a:pPr>
            <a:endParaRPr lang="cs-CZ" altLang="cs-CZ" sz="1800"/>
          </a:p>
          <a:p>
            <a:pPr algn="just">
              <a:buFont typeface="Wingdings" pitchFamily="2" charset="2"/>
              <a:buNone/>
            </a:pPr>
            <a:br>
              <a:rPr lang="cs-CZ" altLang="cs-CZ" sz="1800"/>
            </a:br>
            <a:endParaRPr lang="cs-CZ" altLang="cs-CZ" sz="1800"/>
          </a:p>
          <a:p>
            <a:endParaRPr lang="cs-CZ" altLang="cs-CZ" sz="170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700"/>
          </a:p>
          <a:p>
            <a:pPr algn="just"/>
            <a:endParaRPr lang="cs-CZ" altLang="cs-CZ" sz="1700"/>
          </a:p>
          <a:p>
            <a:pPr algn="just"/>
            <a:endParaRPr lang="cs-CZ" altLang="cs-CZ" sz="1700"/>
          </a:p>
          <a:p>
            <a:pPr algn="just"/>
            <a:r>
              <a:rPr lang="cs-CZ" altLang="cs-CZ" sz="1700"/>
              <a:t>předstíraný převod lze uskutečnit pouze na základě písemného povolení státního zástupce</a:t>
            </a:r>
          </a:p>
          <a:p>
            <a:pPr algn="just"/>
            <a:endParaRPr lang="cs-CZ" altLang="cs-CZ" sz="1700"/>
          </a:p>
          <a:p>
            <a:pPr lvl="1" algn="just"/>
            <a:r>
              <a:rPr lang="cs-CZ" altLang="cs-CZ" sz="1500"/>
              <a:t>nesnese-li věc odkladu, lze předstíraný převod provést i bez povolení </a:t>
            </a:r>
          </a:p>
          <a:p>
            <a:pPr algn="just"/>
            <a:endParaRPr lang="cs-CZ" altLang="cs-CZ" sz="1700"/>
          </a:p>
          <a:p>
            <a:pPr lvl="1" algn="just"/>
            <a:r>
              <a:rPr lang="cs-CZ" altLang="cs-CZ" sz="1500"/>
              <a:t>policejní orgán je však povinen o povolení bezodkladně dodatečně požádat, a pokud je do 48 hodin neobdrží, je povinen provádění předstíraného převodu ukončit a informace, které se v této souvislosti dozvěděl, nijak nepoužít</a:t>
            </a:r>
          </a:p>
          <a:p>
            <a:pPr algn="just">
              <a:buFont typeface="Wingdings" pitchFamily="2" charset="2"/>
              <a:buNone/>
            </a:pPr>
            <a:br>
              <a:rPr lang="cs-CZ" altLang="cs-CZ" sz="1800"/>
            </a:br>
            <a:endParaRPr lang="cs-CZ" altLang="cs-CZ" sz="170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Sledování osob a věcí - § 158d </a:t>
            </a:r>
            <a:r>
              <a:rPr lang="cs-CZ" altLang="cs-CZ" b="1" dirty="0" err="1"/>
              <a:t>TrŘ</a:t>
            </a:r>
            <a:endParaRPr lang="cs-CZ" altLang="cs-CZ" b="1" dirty="0"/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700" dirty="0"/>
              <a:t>rozumí se jím získávání poznatků o osobách a věcech prováděné utajovaným způsobem technickými nebo jinými prostředky</a:t>
            </a:r>
          </a:p>
          <a:p>
            <a:pPr algn="just">
              <a:buFont typeface="Wingdings" pitchFamily="2" charset="2"/>
              <a:buNone/>
            </a:pPr>
            <a:endParaRPr lang="cs-CZ" altLang="cs-CZ" sz="1700" dirty="0"/>
          </a:p>
          <a:p>
            <a:pPr lvl="1" algn="just"/>
            <a:r>
              <a:rPr lang="cs-CZ" altLang="cs-CZ" sz="1500" dirty="0"/>
              <a:t>např. elektrotechnické, radiotechnické, </a:t>
            </a:r>
            <a:r>
              <a:rPr lang="cs-CZ" altLang="cs-CZ" sz="1500" dirty="0" err="1"/>
              <a:t>fototechnické</a:t>
            </a:r>
            <a:r>
              <a:rPr lang="cs-CZ" altLang="cs-CZ" sz="1500" dirty="0"/>
              <a:t>, optické, mechanické a jiné technické prostředky - dalekohled, prostorové odposlechy, mikrofony, přístroje na zjišťování obsahu písemností, fyzické sledování atd. </a:t>
            </a:r>
          </a:p>
          <a:p>
            <a:pPr algn="just"/>
            <a:endParaRPr lang="cs-CZ" altLang="cs-CZ" sz="1700" dirty="0"/>
          </a:p>
          <a:p>
            <a:pPr algn="just"/>
            <a:r>
              <a:rPr lang="cs-CZ" altLang="cs-CZ" sz="1800" dirty="0"/>
              <a:t>písemné povolení státního zástupce</a:t>
            </a:r>
          </a:p>
          <a:p>
            <a:pPr algn="just"/>
            <a:endParaRPr lang="cs-CZ" altLang="cs-CZ" sz="1800" dirty="0"/>
          </a:p>
          <a:p>
            <a:pPr lvl="1" algn="just"/>
            <a:r>
              <a:rPr lang="cs-CZ" altLang="cs-CZ" sz="1500" dirty="0"/>
              <a:t>sledování, při kterém mají být pořizovány zvukové, obrazové nebo jiné záznamy</a:t>
            </a:r>
          </a:p>
          <a:p>
            <a:pPr lvl="1" algn="just"/>
            <a:r>
              <a:rPr lang="cs-CZ" altLang="cs-CZ" sz="1500" dirty="0"/>
              <a:t>nesnese-li věc odkladu, lze sledování zahájit i bez povolení </a:t>
            </a:r>
          </a:p>
          <a:p>
            <a:pPr lvl="2" algn="just"/>
            <a:r>
              <a:rPr lang="cs-CZ" altLang="cs-CZ" sz="1300" dirty="0"/>
              <a:t>policejní orgán je však povinen o povolení bezodkladně dodatečně požádat, a pokud je do 48 hodin neobdrží, je povinen sledování ukončit, případný záznam zničit a informace, které se v této souvislosti dozvěděl, nijak nepoužít</a:t>
            </a:r>
            <a:endParaRPr lang="cs-CZ" altLang="cs-CZ" sz="1400" dirty="0"/>
          </a:p>
          <a:p>
            <a:pPr lvl="1" algn="just"/>
            <a:r>
              <a:rPr lang="cs-CZ" altLang="cs-CZ" sz="1500" dirty="0"/>
              <a:t>bez písemného souhlasu státního zástupce pouze v případě, pokud s tím výslovně souhlasí ten, do jehož práv a svobod má být sledováním zasahováno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sz="1700" dirty="0"/>
          </a:p>
          <a:p>
            <a:pPr>
              <a:defRPr/>
            </a:pPr>
            <a:r>
              <a:rPr lang="cs-CZ" sz="1600" dirty="0"/>
              <a:t>písemné povolení soudu</a:t>
            </a:r>
          </a:p>
          <a:p>
            <a:pPr>
              <a:defRPr/>
            </a:pPr>
            <a:endParaRPr lang="cs-CZ" sz="1600" dirty="0"/>
          </a:p>
          <a:p>
            <a:pPr algn="just">
              <a:defRPr/>
            </a:pPr>
            <a:r>
              <a:rPr lang="cs-CZ" sz="1600" dirty="0"/>
              <a:t>pokud má být sledováním zasahováno do nedotknutelnosti obydlí, do listovního tajemství nebo zjišťován obsah jiných písemností a záznamů uchovávaných v soukromí za použití technických prostředků</a:t>
            </a:r>
          </a:p>
          <a:p>
            <a:pPr algn="just">
              <a:defRPr/>
            </a:pPr>
            <a:endParaRPr lang="cs-CZ" sz="1700" dirty="0"/>
          </a:p>
          <a:p>
            <a:pPr lvl="1" algn="just">
              <a:defRPr/>
            </a:pPr>
            <a:r>
              <a:rPr lang="cs-CZ" sz="1500" dirty="0"/>
              <a:t>při vstupu do obydlí nesmějí být provedeny žádné jiné úkony než takové, které směřují k umístění technických prostředků</a:t>
            </a:r>
          </a:p>
          <a:p>
            <a:pPr algn="just">
              <a:defRPr/>
            </a:pPr>
            <a:endParaRPr lang="cs-CZ" sz="1700" dirty="0"/>
          </a:p>
          <a:p>
            <a:pPr marL="342900" lvl="1" indent="-342900" algn="just">
              <a:defRPr/>
            </a:pPr>
            <a:r>
              <a:rPr lang="cs-CZ" sz="1600" dirty="0"/>
              <a:t>bez písemného povolení soudu pouze v případě, pokud s tím výslovně souhlasí ten, do jehož práv a svobod má být sledováním zasahováno</a:t>
            </a:r>
          </a:p>
          <a:p>
            <a:pPr marL="342900" lvl="1" indent="-342900" algn="just">
              <a:defRPr/>
            </a:pPr>
            <a:endParaRPr lang="cs-CZ" sz="1600" dirty="0"/>
          </a:p>
          <a:p>
            <a:pPr marL="342900" lvl="1" indent="-342900" algn="just">
              <a:defRPr/>
            </a:pPr>
            <a:endParaRPr lang="cs-CZ" sz="1500" dirty="0"/>
          </a:p>
          <a:p>
            <a:pPr algn="just">
              <a:defRPr/>
            </a:pPr>
            <a:endParaRPr lang="cs-CZ" sz="1800" dirty="0"/>
          </a:p>
          <a:p>
            <a:pPr algn="just">
              <a:defRPr/>
            </a:pPr>
            <a:endParaRPr lang="cs-CZ" sz="1800" dirty="0"/>
          </a:p>
          <a:p>
            <a:pPr algn="just">
              <a:buFont typeface="Wingdings" pitchFamily="2" charset="2"/>
              <a:buNone/>
              <a:defRPr/>
            </a:pPr>
            <a:br>
              <a:rPr lang="cs-CZ" sz="1800" dirty="0"/>
            </a:br>
            <a:endParaRPr lang="cs-CZ" sz="17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Použití agenta - § 158e TrŘ 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700"/>
              <a:t>podmínky pro použití </a:t>
            </a:r>
          </a:p>
          <a:p>
            <a:pPr algn="just"/>
            <a:endParaRPr lang="cs-CZ" altLang="cs-CZ" sz="1700"/>
          </a:p>
          <a:p>
            <a:pPr lvl="1" algn="just"/>
            <a:r>
              <a:rPr lang="cs-CZ" altLang="cs-CZ" sz="1500"/>
              <a:t>zločin, pro který TrZ trest odnětí svobody s horní hranicí trestní sazby nejméně osm let</a:t>
            </a:r>
          </a:p>
          <a:p>
            <a:pPr lvl="1" algn="just"/>
            <a:r>
              <a:rPr lang="cs-CZ" altLang="cs-CZ" sz="1500"/>
              <a:t>taxativně vyjmenované trestné činy uvedené v § 158e/1 TrŘ</a:t>
            </a:r>
          </a:p>
          <a:p>
            <a:pPr lvl="1" algn="just"/>
            <a:r>
              <a:rPr lang="cs-CZ" altLang="cs-CZ" sz="1500"/>
              <a:t>pro jiný  úmyslný trestný čin, k jehož stíhání zavazuje mezinárodní smlouva, kterou je Česká republika vázána </a:t>
            </a:r>
          </a:p>
          <a:p>
            <a:pPr algn="just"/>
            <a:endParaRPr lang="cs-CZ" altLang="cs-CZ" sz="1700"/>
          </a:p>
          <a:p>
            <a:pPr algn="just"/>
            <a:r>
              <a:rPr lang="cs-CZ" altLang="cs-CZ" sz="1700"/>
              <a:t>agentem může být pouze  příslušník P ČR a GIBS </a:t>
            </a:r>
          </a:p>
          <a:p>
            <a:pPr algn="just"/>
            <a:endParaRPr lang="cs-CZ" altLang="cs-CZ" sz="1700"/>
          </a:p>
          <a:p>
            <a:pPr lvl="1" algn="just"/>
            <a:r>
              <a:rPr lang="cs-CZ" altLang="cs-CZ" sz="1500"/>
              <a:t>vytvoření legendy   o jiné osobní existenci</a:t>
            </a:r>
          </a:p>
          <a:p>
            <a:pPr lvl="1" algn="just"/>
            <a:r>
              <a:rPr lang="cs-CZ" altLang="cs-CZ" sz="1500"/>
              <a:t>provádění hospodářských činností, ke kterým je třeba zvláštního  oprávnění, povolení či registrace</a:t>
            </a:r>
          </a:p>
          <a:p>
            <a:pPr lvl="1" algn="just"/>
            <a:r>
              <a:rPr lang="cs-CZ" altLang="cs-CZ" sz="1500"/>
              <a:t>zastírání skutečného účelu jeho činnosti</a:t>
            </a:r>
          </a:p>
          <a:p>
            <a:pPr lvl="1" algn="just"/>
            <a:r>
              <a:rPr lang="cs-CZ" altLang="cs-CZ" sz="1500"/>
              <a:t>zastírání příslušnosti k P ČR a GIBS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700"/>
          </a:p>
          <a:p>
            <a:pPr algn="just"/>
            <a:endParaRPr lang="cs-CZ" altLang="cs-CZ" sz="1700"/>
          </a:p>
          <a:p>
            <a:pPr algn="just"/>
            <a:r>
              <a:rPr lang="cs-CZ" altLang="cs-CZ" sz="1700"/>
              <a:t>použití agenta povoluje na návrh státního zástupce VSZ soudce VS</a:t>
            </a:r>
          </a:p>
          <a:p>
            <a:pPr algn="just"/>
            <a:endParaRPr lang="cs-CZ" altLang="cs-CZ" sz="1700"/>
          </a:p>
          <a:p>
            <a:pPr algn="just"/>
            <a:r>
              <a:rPr lang="cs-CZ" altLang="cs-CZ" sz="1700"/>
              <a:t>k provádění předstíraného převodu a sledování osob a věcí nepotřebuje agent žádné další povolení </a:t>
            </a:r>
          </a:p>
          <a:p>
            <a:pPr algn="just"/>
            <a:endParaRPr lang="cs-CZ" altLang="cs-CZ" sz="1700"/>
          </a:p>
          <a:p>
            <a:pPr algn="just"/>
            <a:r>
              <a:rPr lang="cs-CZ" altLang="cs-CZ" sz="1700"/>
              <a:t>agent může plnit  svoje úkoly  i na území jiného státu po předchozím souhlasu orgánů státu, na jehož území má působit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309</TotalTime>
  <Words>2868</Words>
  <Application>Microsoft Office PowerPoint</Application>
  <PresentationFormat>Předvádění na obrazovce (4:3)</PresentationFormat>
  <Paragraphs>474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Prezentace_MU_CZ</vt:lpstr>
      <vt:lpstr>Prezentace aplikace PowerPoint</vt:lpstr>
      <vt:lpstr>Prezentace aplikace PowerPoint</vt:lpstr>
      <vt:lpstr>Prezentace aplikace PowerPoint</vt:lpstr>
      <vt:lpstr>Předstíraný převod - § 158c TrŘ </vt:lpstr>
      <vt:lpstr>Prezentace aplikace PowerPoint</vt:lpstr>
      <vt:lpstr>Sledování osob a věcí - § 158d TrŘ</vt:lpstr>
      <vt:lpstr>Prezentace aplikace PowerPoint</vt:lpstr>
      <vt:lpstr>Použití agenta - § 158e TrŘ </vt:lpstr>
      <vt:lpstr>Prezentace aplikace PowerPoint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Buchalová</dc:creator>
  <cp:lastModifiedBy>uzivatel</cp:lastModifiedBy>
  <cp:revision>50</cp:revision>
  <cp:lastPrinted>1601-01-01T00:00:00Z</cp:lastPrinted>
  <dcterms:created xsi:type="dcterms:W3CDTF">2016-07-26T14:03:44Z</dcterms:created>
  <dcterms:modified xsi:type="dcterms:W3CDTF">2019-10-30T12:11:14Z</dcterms:modified>
</cp:coreProperties>
</file>