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  <p:sldId id="265" r:id="rId11"/>
    <p:sldId id="280" r:id="rId12"/>
    <p:sldId id="281" r:id="rId13"/>
    <p:sldId id="266" r:id="rId14"/>
    <p:sldId id="269" r:id="rId15"/>
    <p:sldId id="282" r:id="rId16"/>
    <p:sldId id="283" r:id="rId17"/>
    <p:sldId id="284" r:id="rId18"/>
    <p:sldId id="285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8" r:id="rId27"/>
    <p:sldId id="277" r:id="rId28"/>
    <p:sldId id="279" r:id="rId29"/>
    <p:sldId id="286" r:id="rId3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869" autoAdjust="0"/>
  </p:normalViewPr>
  <p:slideViewPr>
    <p:cSldViewPr>
      <p:cViewPr varScale="1">
        <p:scale>
          <a:sx n="79" d="100"/>
          <a:sy n="79" d="100"/>
        </p:scale>
        <p:origin x="9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E7ECEA7-DB07-4FAC-A7CC-FBACF16A6D72}" type="datetimeFigureOut">
              <a:rPr lang="cs-CZ"/>
              <a:pPr>
                <a:defRPr/>
              </a:pPr>
              <a:t>16.03.2017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6D98B4B-FD18-42BB-8B27-E41952DF3E6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0B6E0F-073D-4783-B2BF-C483401F787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804097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80683-4747-4FA2-AC91-25FEDA5A252F}" type="datetimeFigureOut">
              <a:rPr lang="cs-CZ"/>
              <a:pPr>
                <a:defRPr/>
              </a:pPr>
              <a:t>16.03.2017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94F6A-E95E-445E-B5E2-E080A83F24C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3D236-0540-4C77-A3DE-4C5D977F1A92}" type="datetimeFigureOut">
              <a:rPr lang="cs-CZ"/>
              <a:pPr>
                <a:defRPr/>
              </a:pPr>
              <a:t>16.03.2017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23A01-7D55-4BB0-AAAA-3A408A9F87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9E391-8119-44B6-822B-533601C7D871}" type="datetimeFigureOut">
              <a:rPr lang="cs-CZ"/>
              <a:pPr>
                <a:defRPr/>
              </a:pPr>
              <a:t>16.03.2017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B742B-41C8-4567-B51C-71141BAB5BE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B93E-9184-4D18-A0A7-E8EC86ABC734}" type="datetimeFigureOut">
              <a:rPr lang="cs-CZ"/>
              <a:pPr>
                <a:defRPr/>
              </a:pPr>
              <a:t>16.03.2017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626CC-541E-4F03-ADE4-5E95152F1F2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B2A81-C284-4D07-9F0B-C015E6844214}" type="datetimeFigureOut">
              <a:rPr lang="cs-CZ"/>
              <a:pPr>
                <a:defRPr/>
              </a:pPr>
              <a:t>16.03.2017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63E1E-F677-4264-B67D-56E250C96EB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82C5A-C37E-4804-A030-C13C552313F2}" type="datetimeFigureOut">
              <a:rPr lang="cs-CZ"/>
              <a:pPr>
                <a:defRPr/>
              </a:pPr>
              <a:t>16.03.2017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450AF-4603-40DD-AF6C-F81C97D7A29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A5499-5BD3-4C26-A429-F82A195684C9}" type="datetimeFigureOut">
              <a:rPr lang="cs-CZ"/>
              <a:pPr>
                <a:defRPr/>
              </a:pPr>
              <a:t>16.03.2017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00E26-A839-4A97-978F-8B47D93782F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D80E5-8A18-46E2-A339-39D321C28AE0}" type="datetimeFigureOut">
              <a:rPr lang="cs-CZ"/>
              <a:pPr>
                <a:defRPr/>
              </a:pPr>
              <a:t>16.03.2017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2ABD5-255F-4008-84DE-7BD9FA5EAED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2DD90-E51F-406B-BAED-3065BA5D7D03}" type="datetimeFigureOut">
              <a:rPr lang="cs-CZ"/>
              <a:pPr>
                <a:defRPr/>
              </a:pPr>
              <a:t>16.03.2017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E4608-8C9A-4213-B7B1-50617FE4B4A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3B0AF-A82E-4159-8F35-40096B4682AD}" type="datetimeFigureOut">
              <a:rPr lang="cs-CZ"/>
              <a:pPr>
                <a:defRPr/>
              </a:pPr>
              <a:t>16.03.2017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34442-3FA3-4DC6-A9A6-EF9BA097BBA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5B28E-E3F6-410E-9E49-3B89964DAAD6}" type="datetimeFigureOut">
              <a:rPr lang="cs-CZ"/>
              <a:pPr>
                <a:defRPr/>
              </a:pPr>
              <a:t>16.03.2017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30560-8ABE-425F-B4FB-A2C565BED77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E952D3-EDC7-4BA6-B218-9B5F777A4301}" type="datetimeFigureOut">
              <a:rPr lang="cs-CZ"/>
              <a:pPr>
                <a:defRPr/>
              </a:pPr>
              <a:t>16.03.2017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2807EF-C4EC-47C6-9BCB-029B05E5FE3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404813"/>
            <a:ext cx="7772400" cy="4608512"/>
          </a:xfrm>
        </p:spPr>
        <p:txBody>
          <a:bodyPr/>
          <a:lstStyle/>
          <a:p>
            <a:pPr eaLnBrk="1" hangingPunct="1"/>
            <a:r>
              <a:rPr lang="cs-CZ" dirty="0" smtClean="0"/>
              <a:t>Trestní právo procesní III.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Obviněný, obhájce, poškozený a další osoby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550" y="5229225"/>
            <a:ext cx="7777163" cy="914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16. března 2017 			J. Provazník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Následky – upuštění od potrestání (§ 46 odst. 2 TZ)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Vyloučeno:</a:t>
            </a:r>
          </a:p>
          <a:p>
            <a:pPr lvl="1" eaLnBrk="1" hangingPunct="1">
              <a:defRPr/>
            </a:pPr>
            <a:r>
              <a:rPr lang="cs-CZ" dirty="0" smtClean="0"/>
              <a:t>spáchal závažnější čin, k jehož odhalení přispěl; </a:t>
            </a:r>
          </a:p>
          <a:p>
            <a:pPr lvl="1" eaLnBrk="1" hangingPunct="1">
              <a:defRPr/>
            </a:pPr>
            <a:r>
              <a:rPr lang="cs-CZ" dirty="0" smtClean="0"/>
              <a:t>byl </a:t>
            </a:r>
            <a:r>
              <a:rPr lang="cs-CZ" dirty="0" err="1" smtClean="0"/>
              <a:t>návodcem</a:t>
            </a:r>
            <a:r>
              <a:rPr lang="cs-CZ" dirty="0" smtClean="0"/>
              <a:t> či organizátorem takového činu;</a:t>
            </a:r>
          </a:p>
          <a:p>
            <a:pPr lvl="1" eaLnBrk="1" hangingPunct="1">
              <a:defRPr/>
            </a:pPr>
            <a:r>
              <a:rPr lang="cs-CZ" dirty="0" smtClean="0"/>
              <a:t>jeho čin měl za následek usmrcení či těžkou újmu </a:t>
            </a:r>
            <a:r>
              <a:rPr lang="cs-CZ" dirty="0"/>
              <a:t>na </a:t>
            </a:r>
            <a:r>
              <a:rPr lang="cs-CZ" dirty="0" smtClean="0"/>
              <a:t>zdraví;</a:t>
            </a:r>
          </a:p>
          <a:p>
            <a:pPr lvl="1" eaLnBrk="1" hangingPunct="1">
              <a:defRPr/>
            </a:pPr>
            <a:r>
              <a:rPr lang="cs-CZ" dirty="0" smtClean="0"/>
              <a:t>jsou zde okolnosti pro mimořádné zvýšení trestu </a:t>
            </a:r>
            <a:endParaRPr lang="cs-CZ" dirty="0"/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cs-CZ" sz="3200" dirty="0" smtClean="0"/>
              <a:t>I zde </a:t>
            </a:r>
            <a:r>
              <a:rPr lang="cs-CZ" sz="3200" dirty="0" err="1" smtClean="0"/>
              <a:t>nenárokovost</a:t>
            </a:r>
            <a:endParaRPr lang="cs-CZ" sz="3200" dirty="0"/>
          </a:p>
          <a:p>
            <a:pPr lvl="1" eaLnBrk="1" hangingPunct="1">
              <a:defRPr/>
            </a:pPr>
            <a:r>
              <a:rPr lang="cs-CZ" dirty="0"/>
              <a:t>i při splnění </a:t>
            </a:r>
            <a:r>
              <a:rPr lang="cs-CZ" dirty="0" smtClean="0"/>
              <a:t>podmínek státní zástupce nemusí navrhnout</a:t>
            </a:r>
          </a:p>
          <a:p>
            <a:pPr lvl="1" eaLnBrk="1" hangingPunct="1">
              <a:defRPr/>
            </a:pPr>
            <a:r>
              <a:rPr lang="cs-CZ" dirty="0" smtClean="0"/>
              <a:t>navrhne-li však, je soud návrhem vázán </a:t>
            </a:r>
            <a:endParaRPr lang="cs-CZ" dirty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Následky – snížení trestu odnětí svobody pod dolní hranici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Snížení pod dolní hranici bez </a:t>
            </a:r>
            <a:r>
              <a:rPr lang="cs-CZ" dirty="0"/>
              <a:t>omezení (§ 58 </a:t>
            </a:r>
            <a:r>
              <a:rPr lang="cs-CZ" dirty="0" err="1"/>
              <a:t>ost</a:t>
            </a:r>
            <a:r>
              <a:rPr lang="cs-CZ" dirty="0"/>
              <a:t>. 4 TZ</a:t>
            </a:r>
            <a:r>
              <a:rPr lang="cs-CZ" dirty="0" smtClean="0"/>
              <a:t>)</a:t>
            </a:r>
          </a:p>
          <a:p>
            <a:r>
              <a:rPr lang="cs-CZ" dirty="0" smtClean="0"/>
              <a:t>Mírnější podmínky </a:t>
            </a:r>
          </a:p>
          <a:p>
            <a:pPr lvl="1"/>
            <a:r>
              <a:rPr lang="cs-CZ" dirty="0" smtClean="0"/>
              <a:t>i tam, kde by nebyly splněny předpoklady § 178a odst. 2 TŘ</a:t>
            </a:r>
          </a:p>
          <a:p>
            <a:pPr marL="342900" lvl="1" indent="-342900">
              <a:buFont typeface="Arial" charset="0"/>
              <a:buChar char="•"/>
            </a:pPr>
            <a:r>
              <a:rPr lang="cs-CZ" sz="3200" dirty="0" smtClean="0"/>
              <a:t>Ke statusu se nepřihlíží, poruší-li spolupracující obviněný podmínky</a:t>
            </a:r>
          </a:p>
          <a:p>
            <a:pPr marL="342900" lvl="1" indent="-342900">
              <a:buFont typeface="Arial" charset="0"/>
              <a:buChar char="•"/>
            </a:pPr>
            <a:r>
              <a:rPr lang="cs-CZ" sz="3200" dirty="0" smtClean="0"/>
              <a:t>Nejsou-li splněny podmínky § 178a TŘ, spolupráce je polehčující okolností</a:t>
            </a:r>
          </a:p>
          <a:p>
            <a:pPr lvl="1"/>
            <a:r>
              <a:rPr lang="cs-CZ" dirty="0"/>
              <a:t>§ 41 písm. m) </a:t>
            </a:r>
            <a:r>
              <a:rPr lang="cs-CZ" dirty="0" smtClean="0"/>
              <a:t>TZ, příp. alespoň § 41 písm. l) TZ</a:t>
            </a:r>
            <a:endParaRPr lang="cs-CZ" dirty="0"/>
          </a:p>
          <a:p>
            <a:pPr marL="342900" lvl="1" indent="-342900">
              <a:buFont typeface="Arial" charset="0"/>
              <a:buChar char="•"/>
            </a:pPr>
            <a:endParaRPr lang="cs-CZ" dirty="0"/>
          </a:p>
          <a:p>
            <a:pPr marL="742950" lvl="2" indent="-342900"/>
            <a:endParaRPr lang="cs-CZ" sz="2800" dirty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5476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„Spolupracující podezřelý“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/>
          <a:lstStyle/>
          <a:p>
            <a:r>
              <a:rPr lang="cs-CZ" dirty="0" smtClean="0"/>
              <a:t>Zvláštní případ dočasného odložení </a:t>
            </a:r>
            <a:r>
              <a:rPr lang="cs-CZ" dirty="0" err="1" smtClean="0"/>
              <a:t>tr</a:t>
            </a:r>
            <a:r>
              <a:rPr lang="cs-CZ" dirty="0" smtClean="0"/>
              <a:t>. stíhání</a:t>
            </a:r>
          </a:p>
          <a:p>
            <a:r>
              <a:rPr lang="cs-CZ" dirty="0" smtClean="0"/>
              <a:t>Omezený okruh trestných činů (§ 159c TŘ) </a:t>
            </a:r>
          </a:p>
          <a:p>
            <a:pPr lvl="1"/>
            <a:r>
              <a:rPr lang="cs-CZ" dirty="0" smtClean="0"/>
              <a:t>vybrané ekonomické trestné činy </a:t>
            </a:r>
            <a:r>
              <a:rPr lang="cs-CZ" b="1" dirty="0" smtClean="0"/>
              <a:t>korupční </a:t>
            </a:r>
            <a:r>
              <a:rPr lang="cs-CZ" dirty="0" smtClean="0"/>
              <a:t>povahy </a:t>
            </a:r>
          </a:p>
          <a:p>
            <a:pPr marL="342900" lvl="1" indent="-342900">
              <a:buFont typeface="Arial" charset="0"/>
              <a:buChar char="•"/>
            </a:pPr>
            <a:r>
              <a:rPr lang="cs-CZ" sz="3200" dirty="0" smtClean="0"/>
              <a:t>Podmínky:</a:t>
            </a:r>
            <a:endParaRPr lang="cs-CZ" sz="3200" dirty="0"/>
          </a:p>
          <a:p>
            <a:pPr lvl="1"/>
            <a:r>
              <a:rPr lang="cs-CZ" dirty="0"/>
              <a:t>podezřelý byl o úplatek </a:t>
            </a:r>
            <a:r>
              <a:rPr lang="cs-CZ" b="1" dirty="0" smtClean="0"/>
              <a:t>požádán</a:t>
            </a:r>
            <a:r>
              <a:rPr lang="cs-CZ" dirty="0" smtClean="0"/>
              <a:t>;</a:t>
            </a:r>
          </a:p>
          <a:p>
            <a:pPr lvl="1"/>
            <a:r>
              <a:rPr lang="cs-CZ" dirty="0" smtClean="0"/>
              <a:t>bezodkladně a </a:t>
            </a:r>
            <a:r>
              <a:rPr lang="cs-CZ" b="1" dirty="0" smtClean="0"/>
              <a:t>dobrovolně </a:t>
            </a:r>
            <a:r>
              <a:rPr lang="cs-CZ" dirty="0" smtClean="0"/>
              <a:t>to nahlásil OČTŘ;</a:t>
            </a:r>
          </a:p>
          <a:p>
            <a:pPr lvl="1"/>
            <a:r>
              <a:rPr lang="cs-CZ" dirty="0" smtClean="0"/>
              <a:t>zavázal se o tom podat úplnou a pravdivou výpověď  </a:t>
            </a:r>
          </a:p>
          <a:p>
            <a:pPr lvl="1"/>
            <a:r>
              <a:rPr lang="cs-CZ" dirty="0" smtClean="0"/>
              <a:t>nešlo o korupční trestný čin ve vztahu k cizině</a:t>
            </a:r>
            <a:endParaRPr lang="cs-CZ" dirty="0"/>
          </a:p>
          <a:p>
            <a:pPr marL="342900" lvl="1" indent="-342900">
              <a:buFont typeface="Arial" charset="0"/>
              <a:buChar char="•"/>
            </a:pPr>
            <a:r>
              <a:rPr lang="cs-CZ" sz="3200" dirty="0" smtClean="0"/>
              <a:t>Splní-li podmínky – státní zástupce rozhodne o nestíhání</a:t>
            </a:r>
            <a:endParaRPr lang="cs-CZ" dirty="0"/>
          </a:p>
          <a:p>
            <a:pPr marL="342900" lvl="1" indent="-342900">
              <a:buFont typeface="Arial" charset="0"/>
              <a:buChar char="•"/>
            </a:pPr>
            <a:endParaRPr lang="cs-CZ" dirty="0"/>
          </a:p>
          <a:p>
            <a:pPr marL="742950" lvl="2" indent="-342900"/>
            <a:endParaRPr lang="cs-CZ" sz="2800" dirty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355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Právo obviněného na obhajobu formální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Obhajoba vs. právní pomoc advokáta </a:t>
            </a:r>
          </a:p>
          <a:p>
            <a:pPr lvl="1" eaLnBrk="1" hangingPunct="1">
              <a:defRPr/>
            </a:pPr>
            <a:r>
              <a:rPr lang="cs-CZ" dirty="0" smtClean="0"/>
              <a:t>§ 35 odst. 1 TŘ ca. § 158 odst. 5 TŘ </a:t>
            </a:r>
          </a:p>
          <a:p>
            <a:pPr eaLnBrk="1" hangingPunct="1">
              <a:defRPr/>
            </a:pPr>
            <a:r>
              <a:rPr lang="cs-CZ" dirty="0" smtClean="0"/>
              <a:t>Monopol advokátů na obhajobu</a:t>
            </a:r>
          </a:p>
          <a:p>
            <a:pPr lvl="1" eaLnBrk="1" hangingPunct="1">
              <a:defRPr/>
            </a:pPr>
            <a:r>
              <a:rPr lang="cs-CZ" dirty="0" smtClean="0"/>
              <a:t>možná substituce jiným advokátem</a:t>
            </a:r>
          </a:p>
          <a:p>
            <a:pPr lvl="1" eaLnBrk="1" hangingPunct="1">
              <a:defRPr/>
            </a:pPr>
            <a:r>
              <a:rPr lang="cs-CZ" dirty="0" smtClean="0"/>
              <a:t>pro jednotlivé úkony i koncipientem (vyjma řízení, v nichž je v prvém stupni příslušný krajský soud + řízení před vrchními soudy a Nejvyšším soudem)</a:t>
            </a:r>
          </a:p>
          <a:p>
            <a:pPr lvl="1" eaLnBrk="1" hangingPunct="1">
              <a:defRPr/>
            </a:pPr>
            <a:r>
              <a:rPr lang="cs-CZ" dirty="0" smtClean="0"/>
              <a:t>netřeba zvláštní kvalifikace nad rámec podmínek pro zápis do seznamu advokátů</a:t>
            </a:r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Právo na obhajobu formální II.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Obhájce je zástupce obviněného</a:t>
            </a:r>
          </a:p>
          <a:p>
            <a:pPr lvl="1" eaLnBrk="1" hangingPunct="1">
              <a:defRPr/>
            </a:pPr>
            <a:r>
              <a:rPr lang="cs-CZ" dirty="0" smtClean="0"/>
              <a:t>činí úkony jeho jménem a na jeho účet</a:t>
            </a:r>
          </a:p>
          <a:p>
            <a:pPr lvl="1" eaLnBrk="1" hangingPunct="1">
              <a:defRPr/>
            </a:pPr>
            <a:r>
              <a:rPr lang="cs-CZ" dirty="0" smtClean="0"/>
              <a:t>vázán pokyny obviněného, oprávněn pokyny žádat</a:t>
            </a:r>
          </a:p>
          <a:p>
            <a:pPr lvl="1" eaLnBrk="1" hangingPunct="1">
              <a:defRPr/>
            </a:pPr>
            <a:r>
              <a:rPr lang="cs-CZ" dirty="0" smtClean="0"/>
              <a:t>výjimečně může jednat i proti jeho vůli (§ 41 odst. 4 TŘ)</a:t>
            </a:r>
          </a:p>
          <a:p>
            <a:pPr lvl="1" eaLnBrk="1" hangingPunct="1">
              <a:defRPr/>
            </a:pPr>
            <a:r>
              <a:rPr lang="cs-CZ" dirty="0" smtClean="0"/>
              <a:t>základní práva a povinnosti - § 41 TŘ</a:t>
            </a:r>
          </a:p>
          <a:p>
            <a:pPr lvl="1" eaLnBrk="1" hangingPunct="1">
              <a:defRPr/>
            </a:pPr>
            <a:r>
              <a:rPr lang="cs-CZ" dirty="0" smtClean="0"/>
              <a:t>vázán nejen TŘ, ale i zákonem č. 85/1996 Sb., o advokacii, ve znění pozdějších předpisů, a stavovskými předpisy ČAK</a:t>
            </a:r>
          </a:p>
          <a:p>
            <a:pPr lvl="1" eaLnBrk="1" hangingPunct="1">
              <a:defRPr/>
            </a:pP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Právo na obhajobu formální III.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Obhájce </a:t>
            </a:r>
            <a:r>
              <a:rPr lang="cs-CZ" b="1" dirty="0" smtClean="0"/>
              <a:t>nesmí</a:t>
            </a:r>
          </a:p>
          <a:p>
            <a:pPr lvl="1" eaLnBrk="1" hangingPunct="1">
              <a:defRPr/>
            </a:pPr>
            <a:r>
              <a:rPr lang="cs-CZ" b="1" dirty="0" smtClean="0"/>
              <a:t>vědomě</a:t>
            </a:r>
            <a:r>
              <a:rPr lang="cs-CZ" dirty="0" smtClean="0"/>
              <a:t> uvádět </a:t>
            </a:r>
            <a:r>
              <a:rPr lang="cs-CZ" b="1" dirty="0" smtClean="0"/>
              <a:t>nepravdivé </a:t>
            </a:r>
            <a:r>
              <a:rPr lang="cs-CZ" dirty="0" smtClean="0"/>
              <a:t>informace </a:t>
            </a:r>
          </a:p>
          <a:p>
            <a:pPr lvl="1" eaLnBrk="1" hangingPunct="1">
              <a:defRPr/>
            </a:pPr>
            <a:r>
              <a:rPr lang="cs-CZ" dirty="0" smtClean="0"/>
              <a:t>vědomě předkládat nepravdivé důkazy</a:t>
            </a:r>
          </a:p>
          <a:p>
            <a:pPr lvl="1" eaLnBrk="1" hangingPunct="1">
              <a:defRPr/>
            </a:pPr>
            <a:r>
              <a:rPr lang="cs-CZ" dirty="0" smtClean="0"/>
              <a:t>nesmí ale ani </a:t>
            </a:r>
            <a:r>
              <a:rPr lang="cs-CZ" b="1" dirty="0" smtClean="0"/>
              <a:t>prověřovat pravdivost </a:t>
            </a:r>
            <a:r>
              <a:rPr lang="cs-CZ" dirty="0" smtClean="0"/>
              <a:t>informací, které mu sdělil obviněný</a:t>
            </a:r>
          </a:p>
          <a:p>
            <a:pPr eaLnBrk="1" hangingPunct="1">
              <a:defRPr/>
            </a:pPr>
            <a:r>
              <a:rPr lang="cs-CZ" dirty="0" smtClean="0"/>
              <a:t>Vznik zastoupení obhájcem</a:t>
            </a:r>
          </a:p>
          <a:p>
            <a:pPr lvl="1" eaLnBrk="1" hangingPunct="1">
              <a:defRPr/>
            </a:pPr>
            <a:r>
              <a:rPr lang="cs-CZ" dirty="0" smtClean="0"/>
              <a:t>smluvně - kdykoliv</a:t>
            </a:r>
          </a:p>
          <a:p>
            <a:pPr lvl="1" eaLnBrk="1" hangingPunct="1">
              <a:defRPr/>
            </a:pPr>
            <a:r>
              <a:rPr lang="cs-CZ" dirty="0" smtClean="0"/>
              <a:t>ustanovením </a:t>
            </a:r>
            <a:r>
              <a:rPr lang="cs-CZ" i="1" dirty="0" smtClean="0"/>
              <a:t>ex offo</a:t>
            </a:r>
            <a:r>
              <a:rPr lang="cs-CZ" dirty="0" smtClean="0"/>
              <a:t> – případy </a:t>
            </a:r>
            <a:r>
              <a:rPr lang="cs-CZ" smtClean="0"/>
              <a:t>nutné </a:t>
            </a:r>
            <a:r>
              <a:rPr lang="cs-CZ" smtClean="0"/>
              <a:t>obhajoby</a:t>
            </a:r>
          </a:p>
          <a:p>
            <a:pPr lvl="1" eaLnBrk="1" hangingPunct="1">
              <a:defRPr/>
            </a:pPr>
            <a:r>
              <a:rPr lang="cs-CZ" smtClean="0"/>
              <a:t>ustanovením dle § 33 odst. 4 TŘ 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nutná obhajoba vyloučena u právnických osob</a:t>
            </a:r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13188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Nutná obhajoba dle § 36 TZ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lvl="1"/>
            <a:r>
              <a:rPr lang="cs-CZ" dirty="0" smtClean="0"/>
              <a:t>je-li omezen na svobodě;</a:t>
            </a:r>
          </a:p>
          <a:p>
            <a:pPr lvl="1"/>
            <a:r>
              <a:rPr lang="cs-CZ" dirty="0" smtClean="0"/>
              <a:t>je-li omezen na svéprávnosti;</a:t>
            </a:r>
          </a:p>
          <a:p>
            <a:pPr lvl="1"/>
            <a:r>
              <a:rPr lang="cs-CZ" dirty="0" smtClean="0"/>
              <a:t>je-li stíhán jako uprchlý;</a:t>
            </a:r>
          </a:p>
          <a:p>
            <a:pPr lvl="1"/>
            <a:r>
              <a:rPr lang="cs-CZ" dirty="0" smtClean="0"/>
              <a:t>je-li sjednávána dohoda o vině a trestu; </a:t>
            </a:r>
          </a:p>
          <a:p>
            <a:pPr lvl="1"/>
            <a:r>
              <a:rPr lang="cs-CZ" dirty="0" smtClean="0"/>
              <a:t>je-li pochybnost o způsobilosti se hájit;</a:t>
            </a:r>
          </a:p>
          <a:p>
            <a:pPr lvl="1"/>
            <a:r>
              <a:rPr lang="cs-CZ" dirty="0" smtClean="0"/>
              <a:t>je-li horní hranice TČ &gt; 5 let – </a:t>
            </a:r>
            <a:r>
              <a:rPr lang="cs-CZ" b="1" dirty="0" smtClean="0"/>
              <a:t>lze se vzdát  </a:t>
            </a:r>
          </a:p>
          <a:p>
            <a:pPr lvl="1"/>
            <a:r>
              <a:rPr lang="cs-CZ" dirty="0" smtClean="0"/>
              <a:t>v </a:t>
            </a:r>
            <a:r>
              <a:rPr lang="cs-CZ" b="1" dirty="0" smtClean="0"/>
              <a:t>hlavním líčení</a:t>
            </a:r>
            <a:r>
              <a:rPr lang="cs-CZ" dirty="0" smtClean="0"/>
              <a:t> po zkráceném přípravném řízení;</a:t>
            </a:r>
          </a:p>
          <a:p>
            <a:pPr lvl="1"/>
            <a:r>
              <a:rPr lang="cs-CZ" dirty="0" smtClean="0"/>
              <a:t>při rozhodování o uložení či změně ochranného léčení či zabezpečovací detence (vyjma protialkoholního)</a:t>
            </a:r>
          </a:p>
          <a:p>
            <a:pPr lvl="1"/>
            <a:r>
              <a:rPr lang="cs-CZ" dirty="0" smtClean="0"/>
              <a:t>s výjimkou posledních dvou již v přípravném řízení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851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Nutná obhajoba dle § 36a TZ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cs-CZ" dirty="0" smtClean="0"/>
              <a:t>Ve </a:t>
            </a:r>
            <a:r>
              <a:rPr lang="cs-CZ" b="1" dirty="0" smtClean="0"/>
              <a:t>vykonávacím </a:t>
            </a:r>
            <a:r>
              <a:rPr lang="cs-CZ" dirty="0"/>
              <a:t>řízení</a:t>
            </a:r>
            <a:r>
              <a:rPr lang="cs-CZ" b="1" dirty="0" smtClean="0"/>
              <a:t> </a:t>
            </a:r>
            <a:r>
              <a:rPr lang="cs-CZ" dirty="0" smtClean="0"/>
              <a:t>ve</a:t>
            </a:r>
            <a:r>
              <a:rPr lang="cs-CZ" b="1" dirty="0" smtClean="0"/>
              <a:t> veřejném zasedání</a:t>
            </a:r>
            <a:endParaRPr lang="cs-CZ" dirty="0" smtClean="0"/>
          </a:p>
          <a:p>
            <a:pPr lvl="1"/>
            <a:r>
              <a:rPr lang="cs-CZ" dirty="0" smtClean="0"/>
              <a:t>je-li omezen na svéprávnosti;</a:t>
            </a:r>
          </a:p>
          <a:p>
            <a:pPr lvl="1"/>
            <a:r>
              <a:rPr lang="cs-CZ" dirty="0" smtClean="0"/>
              <a:t>je-li ve vazbě;</a:t>
            </a:r>
          </a:p>
          <a:p>
            <a:pPr lvl="1"/>
            <a:r>
              <a:rPr lang="cs-CZ" dirty="0" smtClean="0"/>
              <a:t>je-li pochybnost o způsobilosti se hájit;</a:t>
            </a:r>
          </a:p>
          <a:p>
            <a:pPr marL="342900" lvl="1" indent="-342900">
              <a:buFont typeface="Arial" charset="0"/>
              <a:buChar char="•"/>
            </a:pPr>
            <a:r>
              <a:rPr lang="cs-CZ" sz="3200" dirty="0" smtClean="0"/>
              <a:t>V řízení o dovolání, stížnosti pro porušení zákona a o obnově řízení</a:t>
            </a:r>
            <a:endParaRPr lang="cs-CZ" sz="3200" dirty="0"/>
          </a:p>
          <a:p>
            <a:pPr lvl="1"/>
            <a:r>
              <a:rPr lang="cs-CZ" dirty="0" smtClean="0"/>
              <a:t>je-li omezen na svobodě či na svéprávnosti</a:t>
            </a:r>
          </a:p>
          <a:p>
            <a:pPr lvl="1"/>
            <a:r>
              <a:rPr lang="cs-CZ" dirty="0" smtClean="0"/>
              <a:t>je-li horní hranice TČ &gt; 5 let – </a:t>
            </a:r>
            <a:r>
              <a:rPr lang="cs-CZ" b="1" dirty="0" smtClean="0"/>
              <a:t>lze se vzdát</a:t>
            </a:r>
            <a:r>
              <a:rPr lang="cs-CZ" dirty="0" smtClean="0"/>
              <a:t>; </a:t>
            </a:r>
          </a:p>
          <a:p>
            <a:pPr lvl="1"/>
            <a:r>
              <a:rPr lang="cs-CZ" dirty="0"/>
              <a:t>je-li pochybnost o způsobilosti se hájit;</a:t>
            </a:r>
          </a:p>
          <a:p>
            <a:pPr lvl="1"/>
            <a:r>
              <a:rPr lang="cs-CZ" dirty="0" smtClean="0"/>
              <a:t>jde-li o zemřelého obviněného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9579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Nutná obhajoba dle ZSM a ZMJS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cs-CZ" dirty="0" smtClean="0"/>
              <a:t>Mladistvý (§ 42 ZSM odst. 2) </a:t>
            </a:r>
          </a:p>
          <a:p>
            <a:pPr lvl="1"/>
            <a:r>
              <a:rPr lang="cs-CZ" dirty="0" smtClean="0"/>
              <a:t>od prvního úkonu dle TŘ </a:t>
            </a:r>
            <a:r>
              <a:rPr lang="cs-CZ" b="1" dirty="0" smtClean="0"/>
              <a:t>vždy</a:t>
            </a:r>
            <a:r>
              <a:rPr lang="cs-CZ" dirty="0" smtClean="0"/>
              <a:t>;</a:t>
            </a:r>
          </a:p>
          <a:p>
            <a:pPr lvl="1"/>
            <a:r>
              <a:rPr lang="cs-CZ" dirty="0" smtClean="0"/>
              <a:t>ve vykonávacím řízením rozhoduje-li soud </a:t>
            </a:r>
            <a:r>
              <a:rPr lang="cs-CZ" smtClean="0"/>
              <a:t>ve </a:t>
            </a:r>
            <a:r>
              <a:rPr lang="cs-CZ" smtClean="0"/>
              <a:t>veřejném </a:t>
            </a:r>
            <a:r>
              <a:rPr lang="cs-CZ" dirty="0" smtClean="0"/>
              <a:t>zasedání;</a:t>
            </a:r>
          </a:p>
          <a:p>
            <a:pPr lvl="1"/>
            <a:r>
              <a:rPr lang="cs-CZ" dirty="0" smtClean="0"/>
              <a:t>v řízení o mimořádných opravných prostředcích, rozhoduje-li soud ve </a:t>
            </a:r>
            <a:r>
              <a:rPr lang="cs-CZ" b="1" dirty="0" smtClean="0"/>
              <a:t>veřejném zasedání</a:t>
            </a:r>
            <a:r>
              <a:rPr lang="cs-CZ" dirty="0" smtClean="0"/>
              <a:t>;</a:t>
            </a:r>
          </a:p>
          <a:p>
            <a:pPr marL="342900" lvl="1" indent="-342900">
              <a:buFont typeface="Arial" charset="0"/>
              <a:buChar char="•"/>
            </a:pPr>
            <a:r>
              <a:rPr lang="cs-CZ" sz="3200" dirty="0" smtClean="0"/>
              <a:t>Dle ZMJS</a:t>
            </a:r>
            <a:endParaRPr lang="cs-CZ" sz="3200" dirty="0"/>
          </a:p>
          <a:p>
            <a:pPr lvl="1"/>
            <a:r>
              <a:rPr lang="cs-CZ" dirty="0" smtClean="0"/>
              <a:t>řízení o vydání, předání či předání mezinárodnímu soudnímu orgánu, jejich rozšíření či vzdání se speciality </a:t>
            </a:r>
          </a:p>
          <a:p>
            <a:pPr lvl="1"/>
            <a:r>
              <a:rPr lang="cs-CZ" dirty="0" smtClean="0"/>
              <a:t>některá řízení o uznání a výkonu cizích rozhodnutí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4166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Další osoby s obhajovacími právy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Zákonný zástupce (§ 34 odst. 1 TŘ)</a:t>
            </a:r>
          </a:p>
          <a:p>
            <a:pPr lvl="1" eaLnBrk="1" hangingPunct="1">
              <a:defRPr/>
            </a:pPr>
            <a:r>
              <a:rPr lang="cs-CZ" dirty="0" smtClean="0"/>
              <a:t>jedná jménem obviněného, obecné oprávnění zastupovat (volí obhájce, podává návrhy a žádosti atd.)  </a:t>
            </a:r>
          </a:p>
          <a:p>
            <a:pPr eaLnBrk="1" hangingPunct="1">
              <a:defRPr/>
            </a:pPr>
            <a:r>
              <a:rPr lang="cs-CZ" dirty="0" smtClean="0"/>
              <a:t>Osoba se samostatnými obhajovacími právy</a:t>
            </a:r>
          </a:p>
          <a:p>
            <a:pPr lvl="1" eaLnBrk="1" hangingPunct="1">
              <a:defRPr/>
            </a:pPr>
            <a:r>
              <a:rPr lang="cs-CZ" dirty="0" smtClean="0"/>
              <a:t>podává opravné prostředky vlastním jménem ve prospěch obviněného</a:t>
            </a:r>
          </a:p>
          <a:p>
            <a:pPr lvl="1" eaLnBrk="1" hangingPunct="1">
              <a:defRPr/>
            </a:pPr>
            <a:r>
              <a:rPr lang="cs-CZ" dirty="0" smtClean="0"/>
              <a:t>zpravidla vymezeny jako osoby blízké (§ 247 odst. 2)</a:t>
            </a:r>
          </a:p>
          <a:p>
            <a:pPr eaLnBrk="1" hangingPunct="1">
              <a:defRPr/>
            </a:pPr>
            <a:r>
              <a:rPr lang="cs-CZ" dirty="0" smtClean="0"/>
              <a:t>Orgán sociálně-právní ochrany dětí</a:t>
            </a:r>
          </a:p>
          <a:p>
            <a:pPr eaLnBrk="1" hangingPunct="1">
              <a:defRPr/>
            </a:pP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Osoba, proti které se řízení vede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subjekt hlavního trestně-procesního vztahu </a:t>
            </a:r>
          </a:p>
          <a:p>
            <a:pPr eaLnBrk="1" hangingPunct="1"/>
            <a:r>
              <a:rPr lang="cs-CZ" dirty="0" smtClean="0"/>
              <a:t>cílem je zjistit, je-li pachatelem</a:t>
            </a:r>
          </a:p>
          <a:p>
            <a:pPr eaLnBrk="1" hangingPunct="1"/>
            <a:r>
              <a:rPr lang="cs-CZ" dirty="0" smtClean="0"/>
              <a:t>v průběhu řízení různá označení, práva i povinnosti</a:t>
            </a:r>
          </a:p>
          <a:p>
            <a:pPr eaLnBrk="1" hangingPunct="1"/>
            <a:r>
              <a:rPr lang="cs-CZ" dirty="0" smtClean="0"/>
              <a:t>podezřelý, obviněný, obžalovaný, odsouzený</a:t>
            </a:r>
          </a:p>
          <a:p>
            <a:pPr eaLnBrk="1" hangingPunct="1"/>
            <a:r>
              <a:rPr lang="cs-CZ" dirty="0" smtClean="0"/>
              <a:t>+ § 12 odst. 7 TŘ </a:t>
            </a:r>
          </a:p>
          <a:p>
            <a:pPr lvl="1"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Opatrovník v trestním řízení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Nemůže-li jednat zákonný zástupce (§ 34 odst. 2 TŘ), resp. po novele opatrovník</a:t>
            </a:r>
          </a:p>
          <a:p>
            <a:pPr lvl="1" eaLnBrk="1" hangingPunct="1">
              <a:defRPr/>
            </a:pPr>
            <a:r>
              <a:rPr lang="cs-CZ" dirty="0" smtClean="0"/>
              <a:t>hrozí-li nebezpečí z prodlení  </a:t>
            </a:r>
          </a:p>
          <a:p>
            <a:pPr eaLnBrk="1" hangingPunct="1">
              <a:defRPr/>
            </a:pPr>
            <a:r>
              <a:rPr lang="cs-CZ" dirty="0" smtClean="0"/>
              <a:t>V řízení proti právnické osobě (§ 34 odst. 5 TOPOZ)</a:t>
            </a:r>
          </a:p>
          <a:p>
            <a:pPr lvl="1" eaLnBrk="1" hangingPunct="1">
              <a:defRPr/>
            </a:pPr>
            <a:r>
              <a:rPr lang="cs-CZ" dirty="0" smtClean="0"/>
              <a:t>není-li zde ten, kdo by za PO měl jednat, je-li střet zájmů, nedaří-li se doručovat</a:t>
            </a:r>
          </a:p>
          <a:p>
            <a:pPr eaLnBrk="1" hangingPunct="1">
              <a:defRPr/>
            </a:pPr>
            <a:r>
              <a:rPr lang="cs-CZ" dirty="0" smtClean="0"/>
              <a:t>V řízení proti mladistvému (§ 43 odst. 2 ZSM)</a:t>
            </a:r>
          </a:p>
          <a:p>
            <a:pPr lvl="1" eaLnBrk="1" hangingPunct="1">
              <a:defRPr/>
            </a:pPr>
            <a:r>
              <a:rPr lang="cs-CZ" dirty="0" smtClean="0"/>
              <a:t>obdobné, jako v TŘ 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Poškozený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Dle § 43 odst. 1 TŘ je jím ten, komu: </a:t>
            </a:r>
          </a:p>
          <a:p>
            <a:pPr lvl="1" eaLnBrk="1" hangingPunct="1">
              <a:defRPr/>
            </a:pPr>
            <a:r>
              <a:rPr lang="cs-CZ" dirty="0" smtClean="0"/>
              <a:t>byla trestným činem způsobena škoda</a:t>
            </a:r>
          </a:p>
          <a:p>
            <a:pPr lvl="1" eaLnBrk="1" hangingPunct="1">
              <a:defRPr/>
            </a:pPr>
            <a:r>
              <a:rPr lang="cs-CZ" dirty="0" smtClean="0"/>
              <a:t>byla trestným činem způsobena nemajetková újma</a:t>
            </a:r>
          </a:p>
          <a:p>
            <a:pPr lvl="1" eaLnBrk="1" hangingPunct="1">
              <a:defRPr/>
            </a:pPr>
            <a:r>
              <a:rPr lang="cs-CZ" dirty="0" smtClean="0"/>
              <a:t>na jehož úkor se pachatel bezdůvodně obohatil  </a:t>
            </a:r>
          </a:p>
          <a:p>
            <a:pPr eaLnBrk="1" hangingPunct="1">
              <a:defRPr/>
            </a:pPr>
            <a:r>
              <a:rPr lang="cs-CZ" dirty="0" smtClean="0"/>
              <a:t>Není jím ten, kdo: </a:t>
            </a:r>
          </a:p>
          <a:p>
            <a:pPr lvl="1" eaLnBrk="1" hangingPunct="1">
              <a:defRPr/>
            </a:pPr>
            <a:r>
              <a:rPr lang="cs-CZ" dirty="0" smtClean="0"/>
              <a:t>se sice cítí být trestným činem morálně či jinak poškozen, avšak vzniklá újma není zaviněna pachatelem nebo chybí kauzální nexus (§ 43/2 TŘ)</a:t>
            </a:r>
          </a:p>
          <a:p>
            <a:pPr lvl="1" eaLnBrk="1" hangingPunct="1">
              <a:defRPr/>
            </a:pPr>
            <a:r>
              <a:rPr lang="cs-CZ" dirty="0" smtClean="0"/>
              <a:t>spoluobviněný (§ 44 odst. 1)</a:t>
            </a:r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Poškozený II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Majetková práva:</a:t>
            </a:r>
          </a:p>
          <a:p>
            <a:pPr lvl="1" eaLnBrk="1" hangingPunct="1">
              <a:defRPr/>
            </a:pPr>
            <a:r>
              <a:rPr lang="cs-CZ" dirty="0" smtClean="0"/>
              <a:t>uplatnit nárok na náhradu škody, nemajetkové újmy, vydání bezdůvodného obohacení</a:t>
            </a:r>
          </a:p>
          <a:p>
            <a:pPr lvl="1" eaLnBrk="1" hangingPunct="1">
              <a:defRPr/>
            </a:pPr>
            <a:r>
              <a:rPr lang="cs-CZ" dirty="0" smtClean="0"/>
              <a:t>činit důkazní návrhy</a:t>
            </a:r>
          </a:p>
          <a:p>
            <a:pPr lvl="1" eaLnBrk="1" hangingPunct="1">
              <a:defRPr/>
            </a:pPr>
            <a:r>
              <a:rPr lang="cs-CZ" dirty="0" smtClean="0"/>
              <a:t>nepřizná-li soud, odkáže do řízení ve věcech občanskoprávních (</a:t>
            </a:r>
            <a:r>
              <a:rPr lang="cs-CZ" b="1" dirty="0" smtClean="0"/>
              <a:t>nezakládá </a:t>
            </a:r>
            <a:r>
              <a:rPr lang="cs-CZ" dirty="0" smtClean="0"/>
              <a:t>překážku </a:t>
            </a:r>
            <a:r>
              <a:rPr lang="cs-CZ" i="1" dirty="0" err="1" smtClean="0"/>
              <a:t>rei</a:t>
            </a:r>
            <a:r>
              <a:rPr lang="cs-CZ" i="1" dirty="0" smtClean="0"/>
              <a:t> </a:t>
            </a:r>
            <a:r>
              <a:rPr lang="cs-CZ" i="1" dirty="0" err="1" smtClean="0"/>
              <a:t>iudicatae</a:t>
            </a:r>
            <a:r>
              <a:rPr lang="cs-CZ" dirty="0" smtClean="0"/>
              <a:t>)</a:t>
            </a:r>
          </a:p>
          <a:p>
            <a:pPr lvl="1" eaLnBrk="1" hangingPunct="1">
              <a:defRPr/>
            </a:pPr>
            <a:r>
              <a:rPr lang="cs-CZ" dirty="0" smtClean="0"/>
              <a:t>uplatněním nároku se staví promlčecí doba</a:t>
            </a:r>
          </a:p>
          <a:p>
            <a:pPr lvl="1" eaLnBrk="1" hangingPunct="1">
              <a:defRPr/>
            </a:pPr>
            <a:r>
              <a:rPr lang="cs-CZ" dirty="0" smtClean="0"/>
              <a:t>možnost odvolání do výroku o takto uplatněném nároku; nemožnost podat dovolání</a:t>
            </a:r>
          </a:p>
          <a:p>
            <a:pPr lvl="1" eaLnBrk="1" hangingPunct="1">
              <a:buNone/>
              <a:defRPr/>
            </a:pPr>
            <a:r>
              <a:rPr lang="cs-CZ" dirty="0" smtClean="0"/>
              <a:t>  </a:t>
            </a:r>
          </a:p>
          <a:p>
            <a:pPr eaLnBrk="1" hangingPunct="1"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Poškozený III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Nemajetková práva dle TŘ:</a:t>
            </a:r>
          </a:p>
          <a:p>
            <a:pPr lvl="1" eaLnBrk="1" hangingPunct="1">
              <a:defRPr/>
            </a:pPr>
            <a:r>
              <a:rPr lang="cs-CZ" dirty="0" smtClean="0"/>
              <a:t>být přítomen projednávání věci </a:t>
            </a:r>
          </a:p>
          <a:p>
            <a:pPr lvl="1" eaLnBrk="1" hangingPunct="1">
              <a:defRPr/>
            </a:pPr>
            <a:r>
              <a:rPr lang="cs-CZ" dirty="0" smtClean="0"/>
              <a:t>nahlížet do spisů a činit si opisy a výpisy</a:t>
            </a:r>
          </a:p>
          <a:p>
            <a:pPr lvl="1" eaLnBrk="1" hangingPunct="1">
              <a:defRPr/>
            </a:pPr>
            <a:r>
              <a:rPr lang="cs-CZ" dirty="0" smtClean="0"/>
              <a:t>být přítomen sjednávání dohody o vině a trestu</a:t>
            </a:r>
          </a:p>
          <a:p>
            <a:pPr lvl="1" eaLnBrk="1" hangingPunct="1">
              <a:defRPr/>
            </a:pPr>
            <a:r>
              <a:rPr lang="cs-CZ" dirty="0" smtClean="0"/>
              <a:t>odepřít souhlas s trestním stíháním (§ 163 TŘ) </a:t>
            </a:r>
          </a:p>
          <a:p>
            <a:pPr lvl="1" eaLnBrk="1" hangingPunct="1">
              <a:defRPr/>
            </a:pPr>
            <a:r>
              <a:rPr lang="cs-CZ" dirty="0" smtClean="0"/>
              <a:t>nechat se zastoupit zmocněncem (§ 50 TŘ)</a:t>
            </a:r>
          </a:p>
          <a:p>
            <a:pPr lvl="1" eaLnBrk="1" hangingPunct="1">
              <a:defRPr/>
            </a:pPr>
            <a:r>
              <a:rPr lang="cs-CZ" dirty="0" smtClean="0"/>
              <a:t>žádat o bezplatné zastupování (§ 51a TŘ)</a:t>
            </a:r>
          </a:p>
          <a:p>
            <a:pPr lvl="1" eaLnBrk="1" hangingPunct="1">
              <a:defRPr/>
            </a:pPr>
            <a:r>
              <a:rPr lang="cs-CZ" dirty="0" smtClean="0"/>
              <a:t>vyjádřit se k věci před skončením </a:t>
            </a:r>
          </a:p>
          <a:p>
            <a:pPr lvl="1" eaLnBrk="1" hangingPunct="1">
              <a:defRPr/>
            </a:pPr>
            <a:r>
              <a:rPr lang="cs-CZ" dirty="0" smtClean="0"/>
              <a:t>uzavřít dohodu o narovnání (§ 309 TŘ)</a:t>
            </a:r>
          </a:p>
          <a:p>
            <a:pPr lvl="1" eaLnBrk="1" hangingPunct="1">
              <a:defRPr/>
            </a:pPr>
            <a:r>
              <a:rPr lang="cs-CZ" dirty="0" smtClean="0"/>
              <a:t>vzdát se svých práv (§ 43 odst. 5 TŘ) </a:t>
            </a:r>
          </a:p>
          <a:p>
            <a:pPr eaLnBrk="1" hangingPunct="1"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Zajištění nároku poškozeného § 47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Byl-li uplatněn nárok v adhezním řízení:</a:t>
            </a:r>
          </a:p>
          <a:p>
            <a:pPr lvl="1" eaLnBrk="1" hangingPunct="1">
              <a:defRPr/>
            </a:pPr>
            <a:r>
              <a:rPr lang="cs-CZ" dirty="0" smtClean="0"/>
              <a:t>až do </a:t>
            </a:r>
            <a:r>
              <a:rPr lang="cs-CZ" b="1" dirty="0" smtClean="0"/>
              <a:t>pravděpodobné</a:t>
            </a:r>
            <a:r>
              <a:rPr lang="cs-CZ" dirty="0" smtClean="0"/>
              <a:t> výše škody nebo nemajetkové újmy nebo až do pravděpodobného rozsahu bezdůvodného obohacení zajistit </a:t>
            </a:r>
            <a:r>
              <a:rPr lang="cs-CZ" b="1" dirty="0" smtClean="0"/>
              <a:t>na majetku obviněného</a:t>
            </a:r>
            <a:r>
              <a:rPr lang="cs-CZ" dirty="0" smtClean="0"/>
              <a:t>; zajišťovat </a:t>
            </a:r>
            <a:r>
              <a:rPr lang="cs-CZ" b="1" dirty="0" smtClean="0"/>
              <a:t>nelze</a:t>
            </a:r>
            <a:r>
              <a:rPr lang="cs-CZ" dirty="0" smtClean="0"/>
              <a:t> nárok, který nelze v trestním řízení uplatnit; k zajištění nelze užít majetek, který je podle zvláštního právního předpisu vyloučen z výkonu rozhodnutí o zajištění</a:t>
            </a:r>
          </a:p>
          <a:p>
            <a:pPr lvl="1" eaLnBrk="1" hangingPunct="1">
              <a:defRPr/>
            </a:pPr>
            <a:r>
              <a:rPr lang="cs-CZ" dirty="0" smtClean="0"/>
              <a:t>rozhoduje SZ v přípravném řízení, jinak soud na návrh SZ či poškozeného</a:t>
            </a:r>
          </a:p>
          <a:p>
            <a:pPr eaLnBrk="1" hangingPunct="1"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Oběť 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Nejde o totožný pojem s pojmem poškozený</a:t>
            </a:r>
          </a:p>
          <a:p>
            <a:pPr lvl="1" eaLnBrk="1" hangingPunct="1">
              <a:defRPr/>
            </a:pPr>
            <a:r>
              <a:rPr lang="cs-CZ" dirty="0" smtClean="0"/>
              <a:t>obětí jen </a:t>
            </a:r>
            <a:r>
              <a:rPr lang="cs-CZ" b="1" dirty="0" smtClean="0"/>
              <a:t>fyzická osoba</a:t>
            </a:r>
            <a:r>
              <a:rPr lang="cs-CZ" dirty="0" smtClean="0"/>
              <a:t>, poškozeným i právnická</a:t>
            </a:r>
          </a:p>
          <a:p>
            <a:pPr lvl="1" eaLnBrk="1" hangingPunct="1">
              <a:defRPr/>
            </a:pPr>
            <a:r>
              <a:rPr lang="cs-CZ" dirty="0" smtClean="0"/>
              <a:t>obětí i </a:t>
            </a:r>
            <a:r>
              <a:rPr lang="cs-CZ" b="1" dirty="0" smtClean="0"/>
              <a:t>pozůstalý</a:t>
            </a:r>
            <a:r>
              <a:rPr lang="cs-CZ" dirty="0" smtClean="0"/>
              <a:t>, u poškozeného přechod jen některých práv (§ 45 odst. 3 TŘ)</a:t>
            </a:r>
          </a:p>
          <a:p>
            <a:pPr lvl="1" eaLnBrk="1" hangingPunct="1">
              <a:defRPr/>
            </a:pPr>
            <a:r>
              <a:rPr lang="cs-CZ" dirty="0" smtClean="0"/>
              <a:t>obětí ten, komu bylo nebo mělo být trestným činem ublíženo na zdraví, způsobena majetková nebo nemajetková újma nebo na jehož úkor se pachatel trestným činem obohatil; v případě smrti i příbuzný v pokolení přímém, sourozenec, osvojenec, osvojitel, manžel nebo registrovaný partner nebo druh, je-li osobou blízkou</a:t>
            </a:r>
          </a:p>
          <a:p>
            <a:pPr eaLnBrk="1" hangingPunct="1"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Zvlášť zranitelná oběť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cs-CZ" b="1" dirty="0" smtClean="0"/>
              <a:t>dítě</a:t>
            </a:r>
            <a:r>
              <a:rPr lang="cs-CZ" dirty="0" smtClean="0"/>
              <a:t>, </a:t>
            </a:r>
          </a:p>
          <a:p>
            <a:pPr lvl="1" eaLnBrk="1" hangingPunct="1">
              <a:defRPr/>
            </a:pPr>
            <a:r>
              <a:rPr lang="cs-CZ" b="1" dirty="0" smtClean="0"/>
              <a:t>osoba, která je postižena fyzickým, mentálním nebo psychickým hendikepem</a:t>
            </a:r>
            <a:r>
              <a:rPr lang="cs-CZ" dirty="0" smtClean="0"/>
              <a:t> nebo smyslovým poškozením, </a:t>
            </a:r>
          </a:p>
          <a:p>
            <a:pPr lvl="1" eaLnBrk="1" hangingPunct="1">
              <a:defRPr/>
            </a:pPr>
            <a:r>
              <a:rPr lang="cs-CZ" dirty="0" smtClean="0"/>
              <a:t>oběť trestného činu </a:t>
            </a:r>
            <a:r>
              <a:rPr lang="cs-CZ" b="1" dirty="0" smtClean="0"/>
              <a:t>obchodování s lidmi,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oběť </a:t>
            </a:r>
            <a:r>
              <a:rPr lang="cs-CZ" b="1" dirty="0" smtClean="0"/>
              <a:t>trestného činu proti lidské důstojnosti v sexuální oblasti </a:t>
            </a:r>
            <a:r>
              <a:rPr lang="cs-CZ" dirty="0" smtClean="0"/>
              <a:t>nebo </a:t>
            </a:r>
            <a:r>
              <a:rPr lang="cs-CZ" b="1" dirty="0" smtClean="0"/>
              <a:t>trestného činu, který zahrnoval násilí či pohrůžku násilím</a:t>
            </a:r>
            <a:r>
              <a:rPr lang="cs-CZ" dirty="0" smtClean="0"/>
              <a:t>, jestliže je v konkrétním případě zvýšené nebezpečí způsobení druhotné újmy</a:t>
            </a:r>
          </a:p>
          <a:p>
            <a:pPr lvl="1" eaLnBrk="1" hangingPunct="1">
              <a:defRPr/>
            </a:pPr>
            <a:r>
              <a:rPr lang="cs-CZ" dirty="0" smtClean="0"/>
              <a:t>v </a:t>
            </a:r>
            <a:r>
              <a:rPr lang="cs-CZ" smtClean="0"/>
              <a:t>legislativním procesu novela - </a:t>
            </a:r>
            <a:r>
              <a:rPr lang="cs-CZ" b="1" smtClean="0"/>
              <a:t>i </a:t>
            </a:r>
            <a:r>
              <a:rPr lang="cs-CZ" b="1" dirty="0" smtClean="0"/>
              <a:t>senior</a:t>
            </a:r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 smtClean="0"/>
              <a:t>Práva oběti 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Zvláštní práva dle zák. č. 45/2013 Sb. </a:t>
            </a:r>
          </a:p>
          <a:p>
            <a:pPr lvl="1" eaLnBrk="1" hangingPunct="1">
              <a:defRPr/>
            </a:pPr>
            <a:r>
              <a:rPr lang="cs-CZ" dirty="0" smtClean="0"/>
              <a:t>na odbornou pomoc (zejména psychologickou a sociální,</a:t>
            </a:r>
          </a:p>
          <a:p>
            <a:pPr lvl="1" eaLnBrk="1" hangingPunct="1">
              <a:defRPr/>
            </a:pPr>
            <a:r>
              <a:rPr lang="cs-CZ" dirty="0" smtClean="0"/>
              <a:t>na informace o probíhajícím řízení,</a:t>
            </a:r>
          </a:p>
          <a:p>
            <a:pPr lvl="1" eaLnBrk="1" hangingPunct="1">
              <a:defRPr/>
            </a:pPr>
            <a:r>
              <a:rPr lang="cs-CZ" dirty="0" smtClean="0"/>
              <a:t>učinit prohlášení o dopadech trestného činu</a:t>
            </a:r>
          </a:p>
          <a:p>
            <a:pPr lvl="1" eaLnBrk="1" hangingPunct="1">
              <a:defRPr/>
            </a:pPr>
            <a:r>
              <a:rPr lang="cs-CZ" dirty="0" smtClean="0"/>
              <a:t>na ochranu soukromí </a:t>
            </a:r>
          </a:p>
          <a:p>
            <a:pPr lvl="1" eaLnBrk="1" hangingPunct="1">
              <a:defRPr/>
            </a:pPr>
            <a:r>
              <a:rPr lang="cs-CZ" dirty="0" smtClean="0"/>
              <a:t>na ochranu před sekundární viktimizací</a:t>
            </a:r>
          </a:p>
          <a:p>
            <a:pPr lvl="1" eaLnBrk="1" hangingPunct="1">
              <a:defRPr/>
            </a:pPr>
            <a:r>
              <a:rPr lang="cs-CZ" dirty="0" smtClean="0"/>
              <a:t>na peněžitou pomoc</a:t>
            </a:r>
          </a:p>
          <a:p>
            <a:pPr eaLnBrk="1" hangingPunct="1"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 smtClean="0"/>
              <a:t>Zúčastněná osoba 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Ten, jehož věc byla zabrána nebo podle návrhu má být zabrána (§ 42) </a:t>
            </a:r>
          </a:p>
          <a:p>
            <a:pPr lvl="1" eaLnBrk="1" hangingPunct="1">
              <a:defRPr/>
            </a:pPr>
            <a:r>
              <a:rPr lang="cs-CZ" dirty="0" smtClean="0"/>
              <a:t>právo být poučen,</a:t>
            </a:r>
          </a:p>
          <a:p>
            <a:pPr lvl="1" eaLnBrk="1" hangingPunct="1">
              <a:defRPr/>
            </a:pPr>
            <a:r>
              <a:rPr lang="cs-CZ" dirty="0" smtClean="0"/>
              <a:t>vyjádřit se,</a:t>
            </a:r>
          </a:p>
          <a:p>
            <a:pPr lvl="1" eaLnBrk="1" hangingPunct="1">
              <a:defRPr/>
            </a:pPr>
            <a:r>
              <a:rPr lang="cs-CZ" dirty="0" smtClean="0"/>
              <a:t>uplatnit opravné prostředky,</a:t>
            </a:r>
          </a:p>
          <a:p>
            <a:pPr lvl="1" eaLnBrk="1" hangingPunct="1">
              <a:defRPr/>
            </a:pPr>
            <a:r>
              <a:rPr lang="cs-CZ" dirty="0" smtClean="0"/>
              <a:t>být přítomen v hlavním líčení či veřejném projednávání</a:t>
            </a:r>
          </a:p>
          <a:p>
            <a:pPr lvl="1" eaLnBrk="1" hangingPunct="1">
              <a:defRPr/>
            </a:pPr>
            <a:r>
              <a:rPr lang="cs-CZ" dirty="0" smtClean="0"/>
              <a:t>nahlížet do spisu a činit si z něj opisy </a:t>
            </a:r>
            <a:r>
              <a:rPr lang="cs-CZ" smtClean="0"/>
              <a:t>a výpisy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zvolit si zmocněnce (§ 50 TŘ)  </a:t>
            </a:r>
          </a:p>
          <a:p>
            <a:pPr eaLnBrk="1" hangingPunct="1"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Toť vše, děkuji za pozornost!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169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Podezřelý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i="1" dirty="0" smtClean="0"/>
              <a:t>de </a:t>
            </a:r>
            <a:r>
              <a:rPr lang="cs-CZ" i="1" dirty="0" err="1" smtClean="0"/>
              <a:t>lege</a:t>
            </a:r>
            <a:r>
              <a:rPr lang="cs-CZ" i="1" dirty="0" smtClean="0"/>
              <a:t> lata</a:t>
            </a:r>
          </a:p>
          <a:p>
            <a:pPr lvl="1" eaLnBrk="1" hangingPunct="1">
              <a:defRPr/>
            </a:pPr>
            <a:r>
              <a:rPr lang="cs-CZ" dirty="0" smtClean="0"/>
              <a:t>kdo byl zadržen (§ 76 odst. 1 TŘ)</a:t>
            </a:r>
          </a:p>
          <a:p>
            <a:pPr lvl="1" eaLnBrk="1" hangingPunct="1">
              <a:defRPr/>
            </a:pPr>
            <a:r>
              <a:rPr lang="cs-CZ" dirty="0" smtClean="0"/>
              <a:t>proti komu bylo zahájeno zkrácené přípravné řízení a bylo mu již sděleno obvinění (§ 179b odst. 3 TŘ) </a:t>
            </a:r>
          </a:p>
          <a:p>
            <a:pPr eaLnBrk="1" hangingPunct="1">
              <a:defRPr/>
            </a:pPr>
            <a:r>
              <a:rPr lang="cs-CZ" dirty="0" smtClean="0"/>
              <a:t>v kolokviálním významu</a:t>
            </a:r>
          </a:p>
          <a:p>
            <a:pPr lvl="1" eaLnBrk="1" hangingPunct="1">
              <a:defRPr/>
            </a:pPr>
            <a:r>
              <a:rPr lang="cs-CZ" dirty="0" smtClean="0"/>
              <a:t>osoba, kterou OČTŘ podezírají ze spáchání trestného činu a ještě vůči ní nezahájily trestní stíhání (§ 32 TŘ)</a:t>
            </a:r>
          </a:p>
          <a:p>
            <a:pPr lvl="1" eaLnBrk="1" hangingPunct="1">
              <a:defRPr/>
            </a:pPr>
            <a:r>
              <a:rPr lang="cs-CZ" dirty="0" smtClean="0"/>
              <a:t>může jich být i více (různé vyšetřovací verze)</a:t>
            </a:r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Obviněný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Proti komu bylo zahájeno trestní stíhání </a:t>
            </a:r>
          </a:p>
          <a:p>
            <a:pPr lvl="1" eaLnBrk="1" hangingPunct="1">
              <a:defRPr/>
            </a:pPr>
            <a:r>
              <a:rPr lang="cs-CZ" dirty="0" smtClean="0"/>
              <a:t>§ 32 ve spojení s § 160 odst. 1 TŘ</a:t>
            </a:r>
          </a:p>
          <a:p>
            <a:pPr eaLnBrk="1" hangingPunct="1">
              <a:defRPr/>
            </a:pPr>
            <a:r>
              <a:rPr lang="cs-CZ" dirty="0" smtClean="0"/>
              <a:t>Významný procesní mezník</a:t>
            </a:r>
          </a:p>
          <a:p>
            <a:pPr lvl="1" eaLnBrk="1" hangingPunct="1">
              <a:defRPr/>
            </a:pPr>
            <a:r>
              <a:rPr lang="cs-CZ" dirty="0" smtClean="0"/>
              <a:t>doručením usnesení o zahájení trestního stíhání umožněna obhajoba jak formálně, tak materiálně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cs-CZ" sz="3200" dirty="0" smtClean="0"/>
              <a:t>Spoluobvinění</a:t>
            </a:r>
          </a:p>
          <a:p>
            <a:pPr lvl="1" eaLnBrk="1" hangingPunct="1">
              <a:defRPr/>
            </a:pPr>
            <a:r>
              <a:rPr lang="cs-CZ" dirty="0" smtClean="0"/>
              <a:t>netvoří procesní společenství</a:t>
            </a:r>
          </a:p>
          <a:p>
            <a:pPr lvl="1" eaLnBrk="1" hangingPunct="1">
              <a:defRPr/>
            </a:pPr>
            <a:r>
              <a:rPr lang="cs-CZ" dirty="0" smtClean="0"/>
              <a:t>každý má práva a povinnosti, jako kdyby byl stíhán samostatně</a:t>
            </a:r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Odsouzený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Ten, proti němuž byl vydán pravomocný odsuzující rozsudek</a:t>
            </a:r>
          </a:p>
          <a:p>
            <a:pPr lvl="1" eaLnBrk="1" hangingPunct="1">
              <a:defRPr/>
            </a:pPr>
            <a:r>
              <a:rPr lang="cs-CZ" dirty="0" smtClean="0"/>
              <a:t>§ 12 odst. 6 TŘ</a:t>
            </a:r>
          </a:p>
          <a:p>
            <a:pPr lvl="1" eaLnBrk="1" hangingPunct="1">
              <a:defRPr/>
            </a:pPr>
            <a:r>
              <a:rPr lang="cs-CZ" dirty="0" smtClean="0"/>
              <a:t>povahu takového rozsudku má i trestní příkaz</a:t>
            </a:r>
          </a:p>
          <a:p>
            <a:pPr eaLnBrk="1" hangingPunct="1">
              <a:defRPr/>
            </a:pPr>
            <a:r>
              <a:rPr lang="cs-CZ" dirty="0" smtClean="0"/>
              <a:t>Tedy osoba, uznaná vinnou ze spáchání trestného činu</a:t>
            </a:r>
          </a:p>
          <a:p>
            <a:pPr lvl="1" eaLnBrk="1" hangingPunct="1">
              <a:defRPr/>
            </a:pPr>
            <a:r>
              <a:rPr lang="cs-CZ" dirty="0" smtClean="0"/>
              <a:t>na druhu trestu nezáleží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cs-CZ" sz="3200" dirty="0" smtClean="0"/>
              <a:t>Nikoliv ten, jehož </a:t>
            </a:r>
            <a:r>
              <a:rPr lang="cs-CZ" sz="3200" dirty="0" err="1" smtClean="0"/>
              <a:t>tr</a:t>
            </a:r>
            <a:r>
              <a:rPr lang="cs-CZ" sz="3200" dirty="0" smtClean="0"/>
              <a:t>. stíhání bylo podmíněně zastaveno či jehož narovnání bylo schváleno</a:t>
            </a:r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Práva osoby, proti níž se řízení vede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Liší se podle formálního statusu</a:t>
            </a:r>
          </a:p>
          <a:p>
            <a:pPr lvl="1" eaLnBrk="1" hangingPunct="1">
              <a:defRPr/>
            </a:pPr>
            <a:r>
              <a:rPr lang="cs-CZ" dirty="0" smtClean="0"/>
              <a:t>podezřelý v obecném slova smyslu pouze obecná práva; i zde se však uplatní </a:t>
            </a:r>
            <a:r>
              <a:rPr lang="cs-CZ" i="1" dirty="0" err="1" smtClean="0"/>
              <a:t>nemo</a:t>
            </a:r>
            <a:r>
              <a:rPr lang="cs-CZ" i="1" dirty="0" smtClean="0"/>
              <a:t> </a:t>
            </a:r>
            <a:r>
              <a:rPr lang="cs-CZ" i="1" dirty="0" err="1" smtClean="0"/>
              <a:t>tenetur</a:t>
            </a:r>
            <a:endParaRPr lang="cs-CZ" i="1" dirty="0" smtClean="0"/>
          </a:p>
          <a:p>
            <a:pPr lvl="1" eaLnBrk="1" hangingPunct="1">
              <a:defRPr/>
            </a:pPr>
            <a:r>
              <a:rPr lang="cs-CZ" dirty="0" smtClean="0"/>
              <a:t>podezřelý ve zkráceném přípravném řízení práva jako obviněný (§ 179b odst. 2 TŘ) </a:t>
            </a:r>
          </a:p>
          <a:p>
            <a:pPr eaLnBrk="1" hangingPunct="1">
              <a:defRPr/>
            </a:pPr>
            <a:r>
              <a:rPr lang="cs-CZ" dirty="0" smtClean="0"/>
              <a:t>V plném rozsahu po zahájení trestního stíhání</a:t>
            </a:r>
          </a:p>
          <a:p>
            <a:pPr lvl="1" eaLnBrk="1" hangingPunct="1">
              <a:defRPr/>
            </a:pPr>
            <a:r>
              <a:rPr lang="cs-CZ" dirty="0" smtClean="0"/>
              <a:t>právo na obhajobu formální </a:t>
            </a:r>
          </a:p>
          <a:p>
            <a:pPr lvl="1" eaLnBrk="1" hangingPunct="1">
              <a:defRPr/>
            </a:pPr>
            <a:r>
              <a:rPr lang="cs-CZ" dirty="0" smtClean="0"/>
              <a:t>právo na obhajobu materiální</a:t>
            </a:r>
          </a:p>
          <a:p>
            <a:pPr lvl="1" eaLnBrk="1" hangingPunct="1">
              <a:defRPr/>
            </a:pPr>
            <a:r>
              <a:rPr lang="cs-CZ" dirty="0" smtClean="0"/>
              <a:t>vznikají i povinnosti – např. strpět případnou vazbu, strpět zajištění nároku poškozeného (§ 47 TŘ)</a:t>
            </a:r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 smtClean="0"/>
              <a:t>Právo obviněného na obhajobu materiální  (§ 33)</a:t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cs-CZ" dirty="0" smtClean="0"/>
              <a:t>vyjádřit se ke všem skutečnostem a důkazům  </a:t>
            </a:r>
            <a:endParaRPr lang="cs-CZ" i="1" dirty="0" smtClean="0"/>
          </a:p>
          <a:p>
            <a:pPr lvl="1" eaLnBrk="1" hangingPunct="1">
              <a:defRPr/>
            </a:pPr>
            <a:r>
              <a:rPr lang="cs-CZ" dirty="0" smtClean="0"/>
              <a:t>nevypovídat a aktivně nepřispívat ke svému usvědčení</a:t>
            </a:r>
          </a:p>
          <a:p>
            <a:pPr lvl="1" eaLnBrk="1" hangingPunct="1">
              <a:defRPr/>
            </a:pPr>
            <a:r>
              <a:rPr lang="cs-CZ" dirty="0" smtClean="0"/>
              <a:t>uvádět skutečnosti a navrhovat důkazy</a:t>
            </a:r>
          </a:p>
          <a:p>
            <a:pPr lvl="1" eaLnBrk="1" hangingPunct="1">
              <a:defRPr/>
            </a:pPr>
            <a:r>
              <a:rPr lang="cs-CZ" dirty="0" smtClean="0"/>
              <a:t>činit návrhy, podávat žádosti</a:t>
            </a:r>
          </a:p>
          <a:p>
            <a:pPr lvl="1" eaLnBrk="1" hangingPunct="1">
              <a:defRPr/>
            </a:pPr>
            <a:r>
              <a:rPr lang="cs-CZ" dirty="0" smtClean="0"/>
              <a:t>podávat opravné prostředky</a:t>
            </a:r>
          </a:p>
          <a:p>
            <a:pPr lvl="1" eaLnBrk="1" hangingPunct="1">
              <a:defRPr/>
            </a:pPr>
            <a:r>
              <a:rPr lang="cs-CZ" dirty="0" smtClean="0"/>
              <a:t>radit se se svým obhájcem</a:t>
            </a:r>
          </a:p>
          <a:p>
            <a:pPr lvl="1" eaLnBrk="1" hangingPunct="1">
              <a:defRPr/>
            </a:pPr>
            <a:r>
              <a:rPr lang="cs-CZ" dirty="0" smtClean="0"/>
              <a:t>nahlížet do spisu a činit si z něj opisy a výpisy  </a:t>
            </a:r>
          </a:p>
          <a:p>
            <a:pPr lvl="1" eaLnBrk="1" hangingPunct="1">
              <a:defRPr/>
            </a:pPr>
            <a:r>
              <a:rPr lang="cs-CZ" dirty="0" smtClean="0"/>
              <a:t>právo na bezplatnou obhajobu či na obhajobu za sníženou odměnu v odůvodněných případech</a:t>
            </a:r>
          </a:p>
          <a:p>
            <a:pPr lvl="1" eaLnBrk="1" hangingPunct="1">
              <a:defRPr/>
            </a:pP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 smtClean="0"/>
              <a:t>Právo obviněného na obhajobu materiální II (§ 33)</a:t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cs-CZ" dirty="0" smtClean="0"/>
              <a:t>být poučen o svých právech a povinnostech  </a:t>
            </a:r>
            <a:endParaRPr lang="cs-CZ" i="1" dirty="0" smtClean="0"/>
          </a:p>
          <a:p>
            <a:pPr lvl="1" eaLnBrk="1" hangingPunct="1">
              <a:defRPr/>
            </a:pPr>
            <a:r>
              <a:rPr lang="cs-CZ" dirty="0" smtClean="0"/>
              <a:t>mít umožněno plné uplatnění svých práv ze strany OČTŘ</a:t>
            </a:r>
          </a:p>
          <a:p>
            <a:pPr lvl="1" eaLnBrk="1" hangingPunct="1">
              <a:defRPr/>
            </a:pPr>
            <a:r>
              <a:rPr lang="cs-CZ" dirty="0" smtClean="0"/>
              <a:t>právo na tlumočníka (§ 28)</a:t>
            </a:r>
          </a:p>
          <a:p>
            <a:pPr lvl="1" eaLnBrk="1" hangingPunct="1">
              <a:defRPr/>
            </a:pPr>
            <a:r>
              <a:rPr lang="cs-CZ" dirty="0" smtClean="0"/>
              <a:t>právo být informován o tom, co je mu kladeno za vinu -&gt; i ve zkráceném přípravném řízení (§ 179b odst. 3 TŘ) </a:t>
            </a:r>
          </a:p>
          <a:p>
            <a:pPr lvl="1" eaLnBrk="1" hangingPunct="1">
              <a:defRPr/>
            </a:pPr>
            <a:r>
              <a:rPr lang="cs-CZ" dirty="0" smtClean="0"/>
              <a:t>právo být informován o případné změně právní kvalifikace (§ 190 odst. 1 TŘ)</a:t>
            </a:r>
          </a:p>
          <a:p>
            <a:pPr lvl="1" eaLnBrk="1" hangingPunct="1">
              <a:defRPr/>
            </a:pP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Spolupracující obviněný § 178a a násl. TŘ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Podmínky</a:t>
            </a:r>
          </a:p>
          <a:p>
            <a:pPr lvl="1" eaLnBrk="1" hangingPunct="1">
              <a:defRPr/>
            </a:pPr>
            <a:r>
              <a:rPr lang="cs-CZ" dirty="0" smtClean="0"/>
              <a:t>řízení o </a:t>
            </a:r>
            <a:r>
              <a:rPr lang="cs-CZ" b="1" dirty="0" smtClean="0"/>
              <a:t>zločinu</a:t>
            </a:r>
          </a:p>
          <a:p>
            <a:pPr lvl="1" eaLnBrk="1" hangingPunct="1">
              <a:defRPr/>
            </a:pPr>
            <a:r>
              <a:rPr lang="cs-CZ" dirty="0" smtClean="0"/>
              <a:t>oznámení skutečností, </a:t>
            </a:r>
            <a:r>
              <a:rPr lang="cs-CZ" i="1" dirty="0" smtClean="0"/>
              <a:t>způsobilých </a:t>
            </a:r>
            <a:r>
              <a:rPr lang="cs-CZ" b="1" dirty="0" smtClean="0"/>
              <a:t>významně </a:t>
            </a:r>
            <a:r>
              <a:rPr lang="cs-CZ" dirty="0" smtClean="0"/>
              <a:t>přispět k  objasnění trestné činnosti v souvislosti s </a:t>
            </a:r>
            <a:r>
              <a:rPr lang="cs-CZ" b="1" dirty="0" smtClean="0"/>
              <a:t>organizovanou zločineckou skupinou</a:t>
            </a:r>
          </a:p>
          <a:p>
            <a:pPr lvl="1" eaLnBrk="1" hangingPunct="1">
              <a:defRPr/>
            </a:pPr>
            <a:r>
              <a:rPr lang="cs-CZ" dirty="0" smtClean="0"/>
              <a:t>pravdivá výpověď v přípravném řízení i před soudem</a:t>
            </a:r>
          </a:p>
          <a:p>
            <a:pPr lvl="1" eaLnBrk="1" hangingPunct="1">
              <a:defRPr/>
            </a:pPr>
            <a:r>
              <a:rPr lang="cs-CZ" dirty="0" smtClean="0"/>
              <a:t>plné doznání k činu</a:t>
            </a:r>
          </a:p>
          <a:p>
            <a:pPr lvl="1" eaLnBrk="1" hangingPunct="1">
              <a:defRPr/>
            </a:pPr>
            <a:r>
              <a:rPr lang="cs-CZ" dirty="0" smtClean="0"/>
              <a:t>souhlas s označením</a:t>
            </a:r>
          </a:p>
          <a:p>
            <a:pPr lvl="1" eaLnBrk="1" hangingPunct="1">
              <a:defRPr/>
            </a:pPr>
            <a:r>
              <a:rPr lang="cs-CZ" dirty="0" smtClean="0"/>
              <a:t>diskrece státního zástupce - </a:t>
            </a:r>
            <a:r>
              <a:rPr lang="cs-CZ" dirty="0" err="1" smtClean="0"/>
              <a:t>nenárokovost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poučení, předchozí výslech</a:t>
            </a:r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1007</TotalTime>
  <Words>1787</Words>
  <Application>Microsoft Office PowerPoint</Application>
  <PresentationFormat>Předvádění na obrazovce (4:3)</PresentationFormat>
  <Paragraphs>302</Paragraphs>
  <Slides>29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2" baseType="lpstr">
      <vt:lpstr>Arial</vt:lpstr>
      <vt:lpstr>Calibri</vt:lpstr>
      <vt:lpstr>Motiv sady Office</vt:lpstr>
      <vt:lpstr>Trestní právo procesní III.    Obviněný, obhájce, poškozený a další osoby</vt:lpstr>
      <vt:lpstr>Osoba, proti které se řízení vede</vt:lpstr>
      <vt:lpstr>Podezřelý</vt:lpstr>
      <vt:lpstr>Obviněný</vt:lpstr>
      <vt:lpstr>Odsouzený</vt:lpstr>
      <vt:lpstr>Práva osoby, proti níž se řízení vede</vt:lpstr>
      <vt:lpstr>Právo obviněného na obhajobu materiální  (§ 33) </vt:lpstr>
      <vt:lpstr>Právo obviněného na obhajobu materiální II (§ 33) </vt:lpstr>
      <vt:lpstr>Spolupracující obviněný § 178a a násl. TŘ</vt:lpstr>
      <vt:lpstr>Následky – upuštění od potrestání (§ 46 odst. 2 TZ)</vt:lpstr>
      <vt:lpstr>Následky – snížení trestu odnětí svobody pod dolní hranici</vt:lpstr>
      <vt:lpstr>„Spolupracující podezřelý“</vt:lpstr>
      <vt:lpstr>Právo obviněného na obhajobu formální</vt:lpstr>
      <vt:lpstr>Právo na obhajobu formální II.</vt:lpstr>
      <vt:lpstr>Právo na obhajobu formální III.</vt:lpstr>
      <vt:lpstr>Nutná obhajoba dle § 36 TZ</vt:lpstr>
      <vt:lpstr>Nutná obhajoba dle § 36a TZ</vt:lpstr>
      <vt:lpstr>Nutná obhajoba dle ZSM a ZMJS</vt:lpstr>
      <vt:lpstr>Další osoby s obhajovacími právy</vt:lpstr>
      <vt:lpstr>Opatrovník v trestním řízení</vt:lpstr>
      <vt:lpstr>Poškozený</vt:lpstr>
      <vt:lpstr>Poškozený II</vt:lpstr>
      <vt:lpstr>Poškozený III</vt:lpstr>
      <vt:lpstr>Zajištění nároku poškozeného § 47</vt:lpstr>
      <vt:lpstr>Oběť </vt:lpstr>
      <vt:lpstr>Zvlášť zranitelná oběť</vt:lpstr>
      <vt:lpstr>Práva oběti </vt:lpstr>
      <vt:lpstr>Zúčastněná osoba </vt:lpstr>
      <vt:lpstr>Toť vše, 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uživatel</dc:creator>
  <cp:lastModifiedBy>Jan Provazník</cp:lastModifiedBy>
  <cp:revision>90</cp:revision>
  <dcterms:created xsi:type="dcterms:W3CDTF">2013-11-12T20:29:31Z</dcterms:created>
  <dcterms:modified xsi:type="dcterms:W3CDTF">2017-03-16T14:58:31Z</dcterms:modified>
</cp:coreProperties>
</file>